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harts/chart2.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676" r:id="rId2"/>
  </p:sldMasterIdLst>
  <p:notesMasterIdLst>
    <p:notesMasterId r:id="rId41"/>
  </p:notesMasterIdLst>
  <p:sldIdLst>
    <p:sldId id="257" r:id="rId3"/>
    <p:sldId id="1309" r:id="rId4"/>
    <p:sldId id="1968" r:id="rId5"/>
    <p:sldId id="2798" r:id="rId6"/>
    <p:sldId id="1806" r:id="rId7"/>
    <p:sldId id="920" r:id="rId8"/>
    <p:sldId id="500" r:id="rId9"/>
    <p:sldId id="476" r:id="rId10"/>
    <p:sldId id="2842" r:id="rId11"/>
    <p:sldId id="2799" r:id="rId12"/>
    <p:sldId id="376" r:id="rId13"/>
    <p:sldId id="2843" r:id="rId14"/>
    <p:sldId id="419" r:id="rId15"/>
    <p:sldId id="2849" r:id="rId16"/>
    <p:sldId id="2850" r:id="rId17"/>
    <p:sldId id="2860" r:id="rId18"/>
    <p:sldId id="416" r:id="rId19"/>
    <p:sldId id="2853" r:id="rId20"/>
    <p:sldId id="2854" r:id="rId21"/>
    <p:sldId id="2855" r:id="rId22"/>
    <p:sldId id="415" r:id="rId23"/>
    <p:sldId id="422" r:id="rId24"/>
    <p:sldId id="761" r:id="rId25"/>
    <p:sldId id="2861" r:id="rId26"/>
    <p:sldId id="2862" r:id="rId27"/>
    <p:sldId id="2863" r:id="rId28"/>
    <p:sldId id="2864" r:id="rId29"/>
    <p:sldId id="2865" r:id="rId30"/>
    <p:sldId id="2859" r:id="rId31"/>
    <p:sldId id="1312" r:id="rId32"/>
    <p:sldId id="2856" r:id="rId33"/>
    <p:sldId id="2857" r:id="rId34"/>
    <p:sldId id="1016" r:id="rId35"/>
    <p:sldId id="457" r:id="rId36"/>
    <p:sldId id="2844" r:id="rId37"/>
    <p:sldId id="2858" r:id="rId38"/>
    <p:sldId id="2846" r:id="rId39"/>
    <p:sldId id="1310"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699"/>
    <a:srgbClr val="BDD7EE"/>
    <a:srgbClr val="FFFF66"/>
    <a:srgbClr val="D0CECE"/>
    <a:srgbClr val="C6E0B4"/>
    <a:srgbClr val="1957A3"/>
    <a:srgbClr val="00818A"/>
    <a:srgbClr val="0774C2"/>
    <a:srgbClr val="66BEEE"/>
    <a:srgbClr val="33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0" autoAdjust="0"/>
    <p:restoredTop sz="91741" autoAdjust="0"/>
  </p:normalViewPr>
  <p:slideViewPr>
    <p:cSldViewPr snapToGrid="0" showGuides="1">
      <p:cViewPr varScale="1">
        <p:scale>
          <a:sx n="85" d="100"/>
          <a:sy n="85" d="100"/>
        </p:scale>
        <p:origin x="180" y="60"/>
      </p:cViewPr>
      <p:guideLst>
        <p:guide orient="horz" pos="2160"/>
        <p:guide pos="3840"/>
      </p:guideLst>
    </p:cSldViewPr>
  </p:slideViewPr>
  <p:notesTextViewPr>
    <p:cViewPr>
      <p:scale>
        <a:sx n="1" d="1"/>
        <a:sy n="1" d="1"/>
      </p:scale>
      <p:origin x="0" y="0"/>
    </p:cViewPr>
  </p:notesTextViewPr>
  <p:sorterViewPr>
    <p:cViewPr>
      <p:scale>
        <a:sx n="60" d="100"/>
        <a:sy n="60" d="100"/>
      </p:scale>
      <p:origin x="0" y="-268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Forcasted value </c:v>
                </c:pt>
              </c:strCache>
            </c:strRef>
          </c:tx>
          <c:spPr>
            <a:solidFill>
              <a:schemeClr val="accent1"/>
            </a:solidFill>
            <a:ln>
              <a:noFill/>
            </a:ln>
            <a:effectLst/>
          </c:spPr>
          <c:invertIfNegative val="0"/>
          <c:cat>
            <c:numRef>
              <c:f>Sheet1!$A$2:$A$13</c:f>
              <c:numCache>
                <c:formatCode>mmm\-yy</c:formatCode>
                <c:ptCount val="12"/>
                <c:pt idx="0">
                  <c:v>44197</c:v>
                </c:pt>
                <c:pt idx="1">
                  <c:v>44228</c:v>
                </c:pt>
                <c:pt idx="2">
                  <c:v>44256</c:v>
                </c:pt>
                <c:pt idx="3">
                  <c:v>44287</c:v>
                </c:pt>
                <c:pt idx="4">
                  <c:v>44317</c:v>
                </c:pt>
                <c:pt idx="5">
                  <c:v>44348</c:v>
                </c:pt>
                <c:pt idx="6">
                  <c:v>44378</c:v>
                </c:pt>
                <c:pt idx="7">
                  <c:v>44409</c:v>
                </c:pt>
                <c:pt idx="8">
                  <c:v>44440</c:v>
                </c:pt>
                <c:pt idx="9">
                  <c:v>44470</c:v>
                </c:pt>
                <c:pt idx="10">
                  <c:v>44501</c:v>
                </c:pt>
                <c:pt idx="11">
                  <c:v>44531</c:v>
                </c:pt>
              </c:numCache>
            </c:numRef>
          </c:cat>
          <c:val>
            <c:numRef>
              <c:f>Sheet1!$B$2:$B$13</c:f>
              <c:numCache>
                <c:formatCode>General</c:formatCode>
                <c:ptCount val="12"/>
                <c:pt idx="0">
                  <c:v>658</c:v>
                </c:pt>
                <c:pt idx="1">
                  <c:v>1128</c:v>
                </c:pt>
                <c:pt idx="2">
                  <c:v>1069</c:v>
                </c:pt>
                <c:pt idx="3">
                  <c:v>676</c:v>
                </c:pt>
                <c:pt idx="4">
                  <c:v>706</c:v>
                </c:pt>
                <c:pt idx="5">
                  <c:v>1046</c:v>
                </c:pt>
                <c:pt idx="6">
                  <c:v>1025</c:v>
                </c:pt>
                <c:pt idx="7">
                  <c:v>1128</c:v>
                </c:pt>
                <c:pt idx="8">
                  <c:v>509</c:v>
                </c:pt>
                <c:pt idx="9">
                  <c:v>870</c:v>
                </c:pt>
                <c:pt idx="10">
                  <c:v>986</c:v>
                </c:pt>
                <c:pt idx="11">
                  <c:v>602</c:v>
                </c:pt>
              </c:numCache>
            </c:numRef>
          </c:val>
          <c:extLst>
            <c:ext xmlns:c16="http://schemas.microsoft.com/office/drawing/2014/chart" uri="{C3380CC4-5D6E-409C-BE32-E72D297353CC}">
              <c16:uniqueId val="{00000000-1E3C-4808-B726-F017B69ED839}"/>
            </c:ext>
          </c:extLst>
        </c:ser>
        <c:ser>
          <c:idx val="1"/>
          <c:order val="1"/>
          <c:tx>
            <c:strRef>
              <c:f>Sheet1!$C$1</c:f>
              <c:strCache>
                <c:ptCount val="1"/>
                <c:pt idx="0">
                  <c:v>Estimated stock</c:v>
                </c:pt>
              </c:strCache>
            </c:strRef>
          </c:tx>
          <c:spPr>
            <a:solidFill>
              <a:schemeClr val="accent2"/>
            </a:solidFill>
            <a:ln>
              <a:noFill/>
            </a:ln>
            <a:effectLst/>
          </c:spPr>
          <c:invertIfNegative val="0"/>
          <c:dPt>
            <c:idx val="1"/>
            <c:invertIfNegative val="0"/>
            <c:bubble3D val="0"/>
            <c:spPr>
              <a:solidFill>
                <a:srgbClr val="FF0000"/>
              </a:solidFill>
              <a:ln>
                <a:noFill/>
              </a:ln>
              <a:effectLst/>
            </c:spPr>
            <c:extLst>
              <c:ext xmlns:c16="http://schemas.microsoft.com/office/drawing/2014/chart" uri="{C3380CC4-5D6E-409C-BE32-E72D297353CC}">
                <c16:uniqueId val="{00000004-1E3C-4808-B726-F017B69ED839}"/>
              </c:ext>
            </c:extLst>
          </c:dPt>
          <c:cat>
            <c:numRef>
              <c:f>Sheet1!$A$2:$A$13</c:f>
              <c:numCache>
                <c:formatCode>mmm\-yy</c:formatCode>
                <c:ptCount val="12"/>
                <c:pt idx="0">
                  <c:v>44197</c:v>
                </c:pt>
                <c:pt idx="1">
                  <c:v>44228</c:v>
                </c:pt>
                <c:pt idx="2">
                  <c:v>44256</c:v>
                </c:pt>
                <c:pt idx="3">
                  <c:v>44287</c:v>
                </c:pt>
                <c:pt idx="4">
                  <c:v>44317</c:v>
                </c:pt>
                <c:pt idx="5">
                  <c:v>44348</c:v>
                </c:pt>
                <c:pt idx="6">
                  <c:v>44378</c:v>
                </c:pt>
                <c:pt idx="7">
                  <c:v>44409</c:v>
                </c:pt>
                <c:pt idx="8">
                  <c:v>44440</c:v>
                </c:pt>
                <c:pt idx="9">
                  <c:v>44470</c:v>
                </c:pt>
                <c:pt idx="10">
                  <c:v>44501</c:v>
                </c:pt>
                <c:pt idx="11">
                  <c:v>44531</c:v>
                </c:pt>
              </c:numCache>
            </c:numRef>
          </c:cat>
          <c:val>
            <c:numRef>
              <c:f>Sheet1!$C$2:$C$13</c:f>
              <c:numCache>
                <c:formatCode>General</c:formatCode>
                <c:ptCount val="12"/>
                <c:pt idx="0">
                  <c:v>662</c:v>
                </c:pt>
                <c:pt idx="1">
                  <c:v>554</c:v>
                </c:pt>
                <c:pt idx="2">
                  <c:v>1085</c:v>
                </c:pt>
                <c:pt idx="3">
                  <c:v>701</c:v>
                </c:pt>
                <c:pt idx="4">
                  <c:v>713</c:v>
                </c:pt>
                <c:pt idx="5">
                  <c:v>1056</c:v>
                </c:pt>
                <c:pt idx="6">
                  <c:v>1042</c:v>
                </c:pt>
                <c:pt idx="7">
                  <c:v>1145</c:v>
                </c:pt>
                <c:pt idx="8">
                  <c:v>534</c:v>
                </c:pt>
                <c:pt idx="9">
                  <c:v>875</c:v>
                </c:pt>
                <c:pt idx="10">
                  <c:v>1012</c:v>
                </c:pt>
                <c:pt idx="11">
                  <c:v>609</c:v>
                </c:pt>
              </c:numCache>
            </c:numRef>
          </c:val>
          <c:extLst>
            <c:ext xmlns:c16="http://schemas.microsoft.com/office/drawing/2014/chart" uri="{C3380CC4-5D6E-409C-BE32-E72D297353CC}">
              <c16:uniqueId val="{00000001-1E3C-4808-B726-F017B69ED839}"/>
            </c:ext>
          </c:extLst>
        </c:ser>
        <c:dLbls>
          <c:showLegendKey val="0"/>
          <c:showVal val="0"/>
          <c:showCatName val="0"/>
          <c:showSerName val="0"/>
          <c:showPercent val="0"/>
          <c:showBubbleSize val="0"/>
        </c:dLbls>
        <c:gapWidth val="219"/>
        <c:overlap val="-27"/>
        <c:axId val="1449390176"/>
        <c:axId val="1449392672"/>
      </c:barChart>
      <c:lineChart>
        <c:grouping val="standard"/>
        <c:varyColors val="0"/>
        <c:ser>
          <c:idx val="2"/>
          <c:order val="2"/>
          <c:tx>
            <c:strRef>
              <c:f>Sheet1!$D$1</c:f>
              <c:strCache>
                <c:ptCount val="1"/>
                <c:pt idx="0">
                  <c:v>Moving average </c:v>
                </c:pt>
              </c:strCache>
            </c:strRef>
          </c:tx>
          <c:spPr>
            <a:ln w="28575" cap="rnd">
              <a:solidFill>
                <a:schemeClr val="accent3"/>
              </a:solidFill>
              <a:round/>
            </a:ln>
            <a:effectLst/>
          </c:spPr>
          <c:marker>
            <c:symbol val="none"/>
          </c:marker>
          <c:cat>
            <c:numRef>
              <c:f>Sheet1!$A$2:$A$13</c:f>
              <c:numCache>
                <c:formatCode>mmm\-yy</c:formatCode>
                <c:ptCount val="12"/>
                <c:pt idx="0">
                  <c:v>44197</c:v>
                </c:pt>
                <c:pt idx="1">
                  <c:v>44228</c:v>
                </c:pt>
                <c:pt idx="2">
                  <c:v>44256</c:v>
                </c:pt>
                <c:pt idx="3">
                  <c:v>44287</c:v>
                </c:pt>
                <c:pt idx="4">
                  <c:v>44317</c:v>
                </c:pt>
                <c:pt idx="5">
                  <c:v>44348</c:v>
                </c:pt>
                <c:pt idx="6">
                  <c:v>44378</c:v>
                </c:pt>
                <c:pt idx="7">
                  <c:v>44409</c:v>
                </c:pt>
                <c:pt idx="8">
                  <c:v>44440</c:v>
                </c:pt>
                <c:pt idx="9">
                  <c:v>44470</c:v>
                </c:pt>
                <c:pt idx="10">
                  <c:v>44501</c:v>
                </c:pt>
                <c:pt idx="11">
                  <c:v>44531</c:v>
                </c:pt>
              </c:numCache>
            </c:numRef>
          </c:cat>
          <c:val>
            <c:numRef>
              <c:f>Sheet1!$D$2:$D$13</c:f>
              <c:numCache>
                <c:formatCode>General</c:formatCode>
                <c:ptCount val="12"/>
                <c:pt idx="0">
                  <c:v>662</c:v>
                </c:pt>
                <c:pt idx="1">
                  <c:v>608</c:v>
                </c:pt>
                <c:pt idx="2">
                  <c:v>819.5</c:v>
                </c:pt>
                <c:pt idx="3">
                  <c:v>893</c:v>
                </c:pt>
                <c:pt idx="4">
                  <c:v>707</c:v>
                </c:pt>
                <c:pt idx="5">
                  <c:v>884.5</c:v>
                </c:pt>
                <c:pt idx="6">
                  <c:v>1049</c:v>
                </c:pt>
                <c:pt idx="7">
                  <c:v>1093.5</c:v>
                </c:pt>
                <c:pt idx="8">
                  <c:v>839.5</c:v>
                </c:pt>
                <c:pt idx="9">
                  <c:v>704.5</c:v>
                </c:pt>
                <c:pt idx="10">
                  <c:v>943.5</c:v>
                </c:pt>
                <c:pt idx="11">
                  <c:v>810.5</c:v>
                </c:pt>
              </c:numCache>
            </c:numRef>
          </c:val>
          <c:smooth val="0"/>
          <c:extLst>
            <c:ext xmlns:c16="http://schemas.microsoft.com/office/drawing/2014/chart" uri="{C3380CC4-5D6E-409C-BE32-E72D297353CC}">
              <c16:uniqueId val="{00000002-1E3C-4808-B726-F017B69ED839}"/>
            </c:ext>
          </c:extLst>
        </c:ser>
        <c:dLbls>
          <c:showLegendKey val="0"/>
          <c:showVal val="0"/>
          <c:showCatName val="0"/>
          <c:showSerName val="0"/>
          <c:showPercent val="0"/>
          <c:showBubbleSize val="0"/>
        </c:dLbls>
        <c:marker val="1"/>
        <c:smooth val="0"/>
        <c:axId val="1449390176"/>
        <c:axId val="1449392672"/>
      </c:lineChart>
      <c:dateAx>
        <c:axId val="1449390176"/>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9392672"/>
        <c:crosses val="autoZero"/>
        <c:auto val="1"/>
        <c:lblOffset val="100"/>
        <c:baseTimeUnit val="months"/>
      </c:dateAx>
      <c:valAx>
        <c:axId val="14493926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93901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stacked"/>
        <c:varyColors val="0"/>
        <c:ser>
          <c:idx val="0"/>
          <c:order val="0"/>
          <c:tx>
            <c:strRef>
              <c:f>Sheet1!$B$1</c:f>
              <c:strCache>
                <c:ptCount val="1"/>
                <c:pt idx="0">
                  <c:v>Series 1</c:v>
                </c:pt>
              </c:strCache>
            </c:strRef>
          </c:tx>
          <c:spPr>
            <a:noFill/>
            <a:ln>
              <a:noFill/>
            </a:ln>
          </c:spPr>
          <c:invertIfNegative val="0"/>
          <c:cat>
            <c:strRef>
              <c:f>Sheet1!$A$2:$A$8</c:f>
              <c:strCache>
                <c:ptCount val="7"/>
                <c:pt idx="0">
                  <c:v>Total</c:v>
                </c:pt>
                <c:pt idx="1">
                  <c:v>Overselling</c:v>
                </c:pt>
                <c:pt idx="2">
                  <c:v>Underselling</c:v>
                </c:pt>
                <c:pt idx="3">
                  <c:v>Warehouse related issues</c:v>
                </c:pt>
                <c:pt idx="4">
                  <c:v>Product substitution</c:v>
                </c:pt>
                <c:pt idx="5">
                  <c:v>Dealer promotions and Festivals</c:v>
                </c:pt>
                <c:pt idx="6">
                  <c:v>Forecast 
Accuracy</c:v>
                </c:pt>
              </c:strCache>
            </c:strRef>
          </c:cat>
          <c:val>
            <c:numRef>
              <c:f>Sheet1!$B$2:$B$8</c:f>
              <c:numCache>
                <c:formatCode>0.0%</c:formatCode>
                <c:ptCount val="7"/>
                <c:pt idx="1">
                  <c:v>0.93899999999999995</c:v>
                </c:pt>
                <c:pt idx="2">
                  <c:v>0.81099999999999994</c:v>
                </c:pt>
                <c:pt idx="3">
                  <c:v>0.72799999999999998</c:v>
                </c:pt>
                <c:pt idx="4">
                  <c:v>0.71499999999999997</c:v>
                </c:pt>
                <c:pt idx="5">
                  <c:v>0.70599999999999996</c:v>
                </c:pt>
              </c:numCache>
            </c:numRef>
          </c:val>
          <c:extLst>
            <c:ext xmlns:c16="http://schemas.microsoft.com/office/drawing/2014/chart" uri="{C3380CC4-5D6E-409C-BE32-E72D297353CC}">
              <c16:uniqueId val="{00000000-A8B6-4BFA-A186-6CA7151F585E}"/>
            </c:ext>
          </c:extLst>
        </c:ser>
        <c:ser>
          <c:idx val="1"/>
          <c:order val="1"/>
          <c:tx>
            <c:strRef>
              <c:f>Sheet1!$C$1</c:f>
              <c:strCache>
                <c:ptCount val="1"/>
                <c:pt idx="0">
                  <c:v>Series 2</c:v>
                </c:pt>
              </c:strCache>
            </c:strRef>
          </c:tx>
          <c:invertIfNegative val="0"/>
          <c:dPt>
            <c:idx val="0"/>
            <c:invertIfNegative val="0"/>
            <c:bubble3D val="0"/>
            <c:spPr>
              <a:solidFill>
                <a:schemeClr val="accent1">
                  <a:lumMod val="90000"/>
                </a:schemeClr>
              </a:solidFill>
            </c:spPr>
            <c:extLst>
              <c:ext xmlns:c16="http://schemas.microsoft.com/office/drawing/2014/chart" uri="{C3380CC4-5D6E-409C-BE32-E72D297353CC}">
                <c16:uniqueId val="{00000002-A8B6-4BFA-A186-6CA7151F585E}"/>
              </c:ext>
            </c:extLst>
          </c:dPt>
          <c:dPt>
            <c:idx val="6"/>
            <c:invertIfNegative val="0"/>
            <c:bubble3D val="0"/>
            <c:spPr>
              <a:solidFill>
                <a:schemeClr val="accent1">
                  <a:lumMod val="90000"/>
                </a:schemeClr>
              </a:solidFill>
            </c:spPr>
            <c:extLst>
              <c:ext xmlns:c16="http://schemas.microsoft.com/office/drawing/2014/chart" uri="{C3380CC4-5D6E-409C-BE32-E72D297353CC}">
                <c16:uniqueId val="{00000004-A8B6-4BFA-A186-6CA7151F585E}"/>
              </c:ext>
            </c:extLst>
          </c:dPt>
          <c:dLbls>
            <c:dLbl>
              <c:idx val="0"/>
              <c:tx>
                <c:rich>
                  <a:bodyPr/>
                  <a:lstStyle/>
                  <a:p>
                    <a:fld id="{E0B724E0-C825-4EE9-B0E9-4EAAC87D96B6}" type="VALUE">
                      <a:rPr lang="en-US">
                        <a:solidFill>
                          <a:schemeClr val="bg1"/>
                        </a:solidFill>
                      </a:rPr>
                      <a:pPr/>
                      <a:t>[VALUE]</a:t>
                    </a:fld>
                    <a:endParaRPr lang="en-IN"/>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A8B6-4BFA-A186-6CA7151F585E}"/>
                </c:ext>
              </c:extLst>
            </c:dLbl>
            <c:dLbl>
              <c:idx val="1"/>
              <c:layout>
                <c:manualLayout>
                  <c:x val="8.7301587301587297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A8B6-4BFA-A186-6CA7151F585E}"/>
                </c:ext>
              </c:extLst>
            </c:dLbl>
            <c:dLbl>
              <c:idx val="2"/>
              <c:layout>
                <c:manualLayout>
                  <c:x val="9.9206349206349201E-2"/>
                  <c:y val="-6.250048967759627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A8B6-4BFA-A186-6CA7151F585E}"/>
                </c:ext>
              </c:extLst>
            </c:dLbl>
            <c:dLbl>
              <c:idx val="3"/>
              <c:layout>
                <c:manualLayout>
                  <c:x val="9.5238095238095233E-2"/>
                  <c:y val="3.1250000000000002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A8B6-4BFA-A186-6CA7151F585E}"/>
                </c:ext>
              </c:extLst>
            </c:dLbl>
            <c:dLbl>
              <c:idx val="4"/>
              <c:layout>
                <c:manualLayout>
                  <c:x val="6.7460317460317457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A8B6-4BFA-A186-6CA7151F585E}"/>
                </c:ext>
              </c:extLst>
            </c:dLbl>
            <c:dLbl>
              <c:idx val="5"/>
              <c:layout>
                <c:manualLayout>
                  <c:x val="9.5238095238095233E-2"/>
                  <c:y val="-9.3749999999999997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A8B6-4BFA-A186-6CA7151F585E}"/>
                </c:ext>
              </c:extLst>
            </c:dLbl>
            <c:dLbl>
              <c:idx val="6"/>
              <c:tx>
                <c:rich>
                  <a:bodyPr/>
                  <a:lstStyle/>
                  <a:p>
                    <a:fld id="{E5525314-49BD-4202-8997-33A96693567F}" type="VALUE">
                      <a:rPr lang="en-US">
                        <a:solidFill>
                          <a:schemeClr val="bg1"/>
                        </a:solidFill>
                      </a:rPr>
                      <a:pPr/>
                      <a:t>[VALUE]</a:t>
                    </a:fld>
                    <a:endParaRPr lang="en-IN"/>
                  </a:p>
                </c:rich>
              </c:tx>
              <c:showLegendKey val="0"/>
              <c:showVal val="1"/>
              <c:showCatName val="0"/>
              <c:showSerName val="0"/>
              <c:showPercent val="0"/>
              <c:showBubbleSize val="0"/>
              <c:extLst>
                <c:ext xmlns:c15="http://schemas.microsoft.com/office/drawing/2012/chart" uri="{CE6537A1-D6FC-4f65-9D91-7224C49458BB}">
                  <c15:layout>
                    <c:manualLayout>
                      <c:w val="0.15884920634920635"/>
                      <c:h val="3.2406195704410182E-2"/>
                    </c:manualLayout>
                  </c15:layout>
                  <c15:dlblFieldTable/>
                  <c15:showDataLabelsRange val="0"/>
                </c:ext>
                <c:ext xmlns:c16="http://schemas.microsoft.com/office/drawing/2014/chart" uri="{C3380CC4-5D6E-409C-BE32-E72D297353CC}">
                  <c16:uniqueId val="{00000004-A8B6-4BFA-A186-6CA7151F585E}"/>
                </c:ext>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Sheet1!$A$2:$A$8</c:f>
              <c:strCache>
                <c:ptCount val="7"/>
                <c:pt idx="0">
                  <c:v>Total</c:v>
                </c:pt>
                <c:pt idx="1">
                  <c:v>Overselling</c:v>
                </c:pt>
                <c:pt idx="2">
                  <c:v>Underselling</c:v>
                </c:pt>
                <c:pt idx="3">
                  <c:v>Warehouse related issues</c:v>
                </c:pt>
                <c:pt idx="4">
                  <c:v>Product substitution</c:v>
                </c:pt>
                <c:pt idx="5">
                  <c:v>Dealer promotions and Festivals</c:v>
                </c:pt>
                <c:pt idx="6">
                  <c:v>Forecast 
Accuracy</c:v>
                </c:pt>
              </c:strCache>
            </c:strRef>
          </c:cat>
          <c:val>
            <c:numRef>
              <c:f>Sheet1!$C$2:$C$8</c:f>
              <c:numCache>
                <c:formatCode>0.0%</c:formatCode>
                <c:ptCount val="7"/>
                <c:pt idx="0">
                  <c:v>1</c:v>
                </c:pt>
                <c:pt idx="1">
                  <c:v>6.0999999999999999E-2</c:v>
                </c:pt>
                <c:pt idx="2">
                  <c:v>0.128</c:v>
                </c:pt>
                <c:pt idx="3">
                  <c:v>8.3000000000000004E-2</c:v>
                </c:pt>
                <c:pt idx="4">
                  <c:v>1.2999999999999999E-2</c:v>
                </c:pt>
                <c:pt idx="5">
                  <c:v>8.9999999999999993E-3</c:v>
                </c:pt>
                <c:pt idx="6">
                  <c:v>0.70599999999999996</c:v>
                </c:pt>
              </c:numCache>
            </c:numRef>
          </c:val>
          <c:extLst>
            <c:ext xmlns:c16="http://schemas.microsoft.com/office/drawing/2014/chart" uri="{C3380CC4-5D6E-409C-BE32-E72D297353CC}">
              <c16:uniqueId val="{0000000A-A8B6-4BFA-A186-6CA7151F585E}"/>
            </c:ext>
          </c:extLst>
        </c:ser>
        <c:dLbls>
          <c:showLegendKey val="0"/>
          <c:showVal val="0"/>
          <c:showCatName val="0"/>
          <c:showSerName val="0"/>
          <c:showPercent val="0"/>
          <c:showBubbleSize val="0"/>
        </c:dLbls>
        <c:gapWidth val="38"/>
        <c:overlap val="100"/>
        <c:axId val="190209408"/>
        <c:axId val="189661568"/>
      </c:barChart>
      <c:catAx>
        <c:axId val="190209408"/>
        <c:scaling>
          <c:orientation val="minMax"/>
        </c:scaling>
        <c:delete val="0"/>
        <c:axPos val="l"/>
        <c:numFmt formatCode="General" sourceLinked="0"/>
        <c:majorTickMark val="out"/>
        <c:minorTickMark val="none"/>
        <c:tickLblPos val="nextTo"/>
        <c:crossAx val="189661568"/>
        <c:crosses val="autoZero"/>
        <c:auto val="1"/>
        <c:lblAlgn val="ctr"/>
        <c:lblOffset val="100"/>
        <c:noMultiLvlLbl val="0"/>
      </c:catAx>
      <c:valAx>
        <c:axId val="189661568"/>
        <c:scaling>
          <c:orientation val="minMax"/>
        </c:scaling>
        <c:delete val="1"/>
        <c:axPos val="b"/>
        <c:numFmt formatCode="0.0%" sourceLinked="1"/>
        <c:majorTickMark val="out"/>
        <c:minorTickMark val="none"/>
        <c:tickLblPos val="nextTo"/>
        <c:crossAx val="190209408"/>
        <c:crosses val="autoZero"/>
        <c:crossBetween val="between"/>
      </c:valAx>
    </c:plotArea>
    <c:plotVisOnly val="1"/>
    <c:dispBlanksAs val="gap"/>
    <c:showDLblsOverMax val="0"/>
  </c:chart>
  <c:txPr>
    <a:bodyPr/>
    <a:lstStyle/>
    <a:p>
      <a:pPr>
        <a:defRPr sz="1000">
          <a:latin typeface="Arial" panose="020B0604020202020204" pitchFamily="34" charset="0"/>
          <a:cs typeface="Arial" panose="020B0604020202020204" pitchFamily="34" charset="0"/>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3C7A92-E1C9-4B79-85AC-4D6DC9DECBC5}" type="datetimeFigureOut">
              <a:rPr lang="en-US" smtClean="0"/>
              <a:t>4/16/2021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FCDF90-CA59-4999-BA92-3F80B38037CC}" type="slidenum">
              <a:rPr lang="en-US" smtClean="0"/>
              <a:t>‹#›</a:t>
            </a:fld>
            <a:endParaRPr lang="en-US" dirty="0"/>
          </a:p>
        </p:txBody>
      </p:sp>
    </p:spTree>
    <p:extLst>
      <p:ext uri="{BB962C8B-B14F-4D97-AF65-F5344CB8AC3E}">
        <p14:creationId xmlns:p14="http://schemas.microsoft.com/office/powerpoint/2010/main" val="4175724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8AEDD699-994D-4874-8F77-46CDADC77766}"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7431539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0BBCC3-035C-4387-95D3-19CFC8C43534}" type="slidenum">
              <a:rPr lang="en-US" smtClean="0"/>
              <a:t>20</a:t>
            </a:fld>
            <a:endParaRPr lang="en-US" dirty="0"/>
          </a:p>
        </p:txBody>
      </p:sp>
    </p:spTree>
    <p:extLst>
      <p:ext uri="{BB962C8B-B14F-4D97-AF65-F5344CB8AC3E}">
        <p14:creationId xmlns:p14="http://schemas.microsoft.com/office/powerpoint/2010/main" val="1725887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p:txBody>
      </p:sp>
      <p:sp>
        <p:nvSpPr>
          <p:cNvPr id="259" name="Shape 259"/>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22</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63961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0BBCC3-035C-4387-95D3-19CFC8C43534}" type="slidenum">
              <a:rPr lang="en-US" smtClean="0"/>
              <a:t>23</a:t>
            </a:fld>
            <a:endParaRPr lang="en-US" dirty="0"/>
          </a:p>
        </p:txBody>
      </p:sp>
    </p:spTree>
    <p:extLst>
      <p:ext uri="{BB962C8B-B14F-4D97-AF65-F5344CB8AC3E}">
        <p14:creationId xmlns:p14="http://schemas.microsoft.com/office/powerpoint/2010/main" val="2962088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p:txBody>
      </p:sp>
      <p:sp>
        <p:nvSpPr>
          <p:cNvPr id="259" name="Shape 259"/>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38</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19306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F84A1B-0C91-4489-B351-1870C6B365D2}" type="slidenum">
              <a:rPr lang="en-US" smtClean="0"/>
              <a:t>4</a:t>
            </a:fld>
            <a:endParaRPr lang="en-US" dirty="0"/>
          </a:p>
        </p:txBody>
      </p:sp>
    </p:spTree>
    <p:extLst>
      <p:ext uri="{BB962C8B-B14F-4D97-AF65-F5344CB8AC3E}">
        <p14:creationId xmlns:p14="http://schemas.microsoft.com/office/powerpoint/2010/main" val="1185648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p:txBody>
      </p:sp>
      <p:sp>
        <p:nvSpPr>
          <p:cNvPr id="259" name="Shape 259"/>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8</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28026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p:txBody>
      </p:sp>
      <p:sp>
        <p:nvSpPr>
          <p:cNvPr id="259" name="Shape 259"/>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11</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021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p:txBody>
      </p:sp>
      <p:sp>
        <p:nvSpPr>
          <p:cNvPr id="259" name="Shape 259"/>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13</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23075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0BBCC3-035C-4387-95D3-19CFC8C43534}" type="slidenum">
              <a:rPr lang="en-US" smtClean="0"/>
              <a:t>14</a:t>
            </a:fld>
            <a:endParaRPr lang="en-US" dirty="0"/>
          </a:p>
        </p:txBody>
      </p:sp>
    </p:spTree>
    <p:extLst>
      <p:ext uri="{BB962C8B-B14F-4D97-AF65-F5344CB8AC3E}">
        <p14:creationId xmlns:p14="http://schemas.microsoft.com/office/powerpoint/2010/main" val="3149605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0BBCC3-035C-4387-95D3-19CFC8C43534}" type="slidenum">
              <a:rPr lang="en-US" smtClean="0"/>
              <a:t>15</a:t>
            </a:fld>
            <a:endParaRPr lang="en-US" dirty="0"/>
          </a:p>
        </p:txBody>
      </p:sp>
    </p:spTree>
    <p:extLst>
      <p:ext uri="{BB962C8B-B14F-4D97-AF65-F5344CB8AC3E}">
        <p14:creationId xmlns:p14="http://schemas.microsoft.com/office/powerpoint/2010/main" val="1447446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p:txBody>
      </p:sp>
      <p:sp>
        <p:nvSpPr>
          <p:cNvPr id="259" name="Shape 259"/>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18</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14716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0BBCC3-035C-4387-95D3-19CFC8C43534}" type="slidenum">
              <a:rPr lang="en-US" smtClean="0"/>
              <a:t>19</a:t>
            </a:fld>
            <a:endParaRPr lang="en-US" dirty="0"/>
          </a:p>
        </p:txBody>
      </p:sp>
    </p:spTree>
    <p:extLst>
      <p:ext uri="{BB962C8B-B14F-4D97-AF65-F5344CB8AC3E}">
        <p14:creationId xmlns:p14="http://schemas.microsoft.com/office/powerpoint/2010/main" val="518388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www.latentview.com/"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facebook.com/LatentView/" TargetMode="External"/><Relationship Id="rId7" Type="http://schemas.openxmlformats.org/officeDocument/2006/relationships/hyperlink" Target="https://www.latentview.com/" TargetMode="External"/><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hyperlink" Target="https://www.latentview.com/blog/" TargetMode="External"/><Relationship Id="rId5" Type="http://schemas.openxmlformats.org/officeDocument/2006/relationships/hyperlink" Target="https://www.linkedin.com/company/latentview" TargetMode="External"/><Relationship Id="rId4" Type="http://schemas.openxmlformats.org/officeDocument/2006/relationships/hyperlink" Target="https://twitter.com/latentview?lang=en" TargetMode="Externa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6.emf"/><Relationship Id="rId4" Type="http://schemas.openxmlformats.org/officeDocument/2006/relationships/oleObject" Target="../embeddings/oleObject2.bin"/></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8.emf"/><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7.tiff"/><Relationship Id="rId5" Type="http://schemas.openxmlformats.org/officeDocument/2006/relationships/image" Target="../media/image6.emf"/><Relationship Id="rId4" Type="http://schemas.openxmlformats.org/officeDocument/2006/relationships/oleObject" Target="../embeddings/oleObject3.bin"/></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6.emf"/><Relationship Id="rId4" Type="http://schemas.openxmlformats.org/officeDocument/2006/relationships/oleObject" Target="../embeddings/oleObject4.bin"/></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4344E-8840-41DC-8090-C221A510CE9F}"/>
              </a:ext>
            </a:extLst>
          </p:cNvPr>
          <p:cNvSpPr>
            <a:spLocks noGrp="1"/>
          </p:cNvSpPr>
          <p:nvPr>
            <p:ph type="title"/>
          </p:nvPr>
        </p:nvSpPr>
        <p:spPr/>
        <p:txBody>
          <a:bodyPr>
            <a:noAutofit/>
          </a:bodyPr>
          <a:lstStyle>
            <a:lvl1pPr>
              <a:defRPr sz="2800">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05B17655-7070-40F5-8DCF-A8D75231DAEC}"/>
              </a:ext>
            </a:extLst>
          </p:cNvPr>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a:extLst>
              <a:ext uri="{FF2B5EF4-FFF2-40B4-BE49-F238E27FC236}">
                <a16:creationId xmlns:a16="http://schemas.microsoft.com/office/drawing/2014/main" id="{7DE74A2D-83BB-441E-9221-A853A7C34EAB}"/>
              </a:ext>
            </a:extLst>
          </p:cNvPr>
          <p:cNvSpPr txBox="1">
            <a:spLocks/>
          </p:cNvSpPr>
          <p:nvPr userDrawn="1"/>
        </p:nvSpPr>
        <p:spPr>
          <a:xfrm>
            <a:off x="72564" y="6527800"/>
            <a:ext cx="274864" cy="177800"/>
          </a:xfrm>
          <a:prstGeom prst="rect">
            <a:avLst/>
          </a:prstGeom>
          <a:solidFill>
            <a:srgbClr val="BFBFBF"/>
          </a:solid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prstClr val="black"/>
                </a:solidFill>
                <a:latin typeface="Arial" panose="020B0604020202020204" pitchFamily="34" charset="0"/>
                <a:cs typeface="Arial" panose="020B0604020202020204" pitchFamily="34" charset="0"/>
              </a:rPr>
              <a:pPr/>
              <a:t>‹#›</a:t>
            </a:fld>
            <a:endParaRPr lang="en-US" b="1"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86940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91045620"/>
      </p:ext>
    </p:extLst>
  </p:cSld>
  <p:clrMapOvr>
    <a:masterClrMapping/>
  </p:clrMapOvr>
  <p:extLst>
    <p:ext uri="{DCECCB84-F9BA-43D5-87BE-67443E8EF086}">
      <p15:sldGuideLst xmlns:p15="http://schemas.microsoft.com/office/powerpoint/2012/main">
        <p15:guide id="1" orient="horz" pos="43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Thank you slid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2743200"/>
            <a:ext cx="12192000" cy="4114800"/>
          </a:xfrm>
          <a:prstGeom prst="rect">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38" name="Title 1">
            <a:extLst>
              <a:ext uri="{FF2B5EF4-FFF2-40B4-BE49-F238E27FC236}">
                <a16:creationId xmlns:a16="http://schemas.microsoft.com/office/drawing/2014/main" id="{E063EDAE-3C20-4872-A920-DDD64F03094B}"/>
              </a:ext>
            </a:extLst>
          </p:cNvPr>
          <p:cNvSpPr>
            <a:spLocks noGrp="1"/>
          </p:cNvSpPr>
          <p:nvPr>
            <p:ph type="ctrTitle" hasCustomPrompt="1"/>
          </p:nvPr>
        </p:nvSpPr>
        <p:spPr>
          <a:xfrm>
            <a:off x="4297680" y="3869262"/>
            <a:ext cx="3596640" cy="814926"/>
          </a:xfrm>
        </p:spPr>
        <p:txBody>
          <a:bodyPr>
            <a:noAutofit/>
          </a:bodyPr>
          <a:lstStyle>
            <a:lvl1pPr algn="ctr">
              <a:defRPr sz="4600">
                <a:solidFill>
                  <a:schemeClr val="bg1"/>
                </a:solidFill>
                <a:effectLst/>
                <a:latin typeface="Arial" panose="020B0604020202020204" pitchFamily="34" charset="0"/>
                <a:cs typeface="Arial" panose="020B0604020202020204" pitchFamily="34" charset="0"/>
              </a:defRPr>
            </a:lvl1pPr>
          </a:lstStyle>
          <a:p>
            <a:r>
              <a:rPr lang="en-US" dirty="0"/>
              <a:t>Thank you!</a:t>
            </a:r>
          </a:p>
        </p:txBody>
      </p:sp>
      <p:pic>
        <p:nvPicPr>
          <p:cNvPr id="59" name="Picture 58">
            <a:extLst>
              <a:ext uri="{FF2B5EF4-FFF2-40B4-BE49-F238E27FC236}">
                <a16:creationId xmlns:a16="http://schemas.microsoft.com/office/drawing/2014/main" id="{CDD35920-50C1-4782-9856-992F2694213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02480" y="361022"/>
            <a:ext cx="2987040" cy="2112180"/>
          </a:xfrm>
          <a:prstGeom prst="rect">
            <a:avLst/>
          </a:prstGeom>
        </p:spPr>
      </p:pic>
      <p:grpSp>
        <p:nvGrpSpPr>
          <p:cNvPr id="81" name="Group 80"/>
          <p:cNvGrpSpPr/>
          <p:nvPr userDrawn="1"/>
        </p:nvGrpSpPr>
        <p:grpSpPr>
          <a:xfrm>
            <a:off x="369220" y="6091135"/>
            <a:ext cx="2782950" cy="571112"/>
            <a:chOff x="7145730" y="5048697"/>
            <a:chExt cx="2782950" cy="571112"/>
          </a:xfrm>
        </p:grpSpPr>
        <p:grpSp>
          <p:nvGrpSpPr>
            <p:cNvPr id="82" name="Group 81"/>
            <p:cNvGrpSpPr/>
            <p:nvPr/>
          </p:nvGrpSpPr>
          <p:grpSpPr>
            <a:xfrm>
              <a:off x="7145730" y="5048697"/>
              <a:ext cx="571116" cy="571112"/>
              <a:chOff x="9339783" y="4780636"/>
              <a:chExt cx="279044" cy="279044"/>
            </a:xfrm>
          </p:grpSpPr>
          <p:sp>
            <p:nvSpPr>
              <p:cNvPr id="92" name="Oval 91"/>
              <p:cNvSpPr/>
              <p:nvPr userDrawn="1"/>
            </p:nvSpPr>
            <p:spPr>
              <a:xfrm>
                <a:off x="9339783" y="4780636"/>
                <a:ext cx="279044" cy="2790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kern="1200" dirty="0">
                  <a:solidFill>
                    <a:prstClr val="white"/>
                  </a:solidFill>
                  <a:latin typeface="Arial" panose="020B0604020202020204" pitchFamily="34" charset="0"/>
                </a:endParaRPr>
              </a:p>
            </p:txBody>
          </p:sp>
          <p:sp>
            <p:nvSpPr>
              <p:cNvPr id="93" name="Freeform 31"/>
              <p:cNvSpPr>
                <a:spLocks noEditPoints="1"/>
              </p:cNvSpPr>
              <p:nvPr userDrawn="1"/>
            </p:nvSpPr>
            <p:spPr bwMode="auto">
              <a:xfrm>
                <a:off x="9392002" y="4832855"/>
                <a:ext cx="174606" cy="174606"/>
              </a:xfrm>
              <a:custGeom>
                <a:avLst/>
                <a:gdLst/>
                <a:ahLst/>
                <a:cxnLst>
                  <a:cxn ang="0">
                    <a:pos x="365" y="125"/>
                  </a:cxn>
                  <a:cxn ang="0">
                    <a:pos x="319" y="138"/>
                  </a:cxn>
                  <a:cxn ang="0">
                    <a:pos x="290" y="169"/>
                  </a:cxn>
                  <a:cxn ang="0">
                    <a:pos x="280" y="219"/>
                  </a:cxn>
                  <a:cxn ang="0">
                    <a:pos x="276" y="257"/>
                  </a:cxn>
                  <a:cxn ang="0">
                    <a:pos x="241" y="258"/>
                  </a:cxn>
                  <a:cxn ang="0">
                    <a:pos x="268" y="325"/>
                  </a:cxn>
                  <a:cxn ang="0">
                    <a:pos x="282" y="330"/>
                  </a:cxn>
                  <a:cxn ang="0">
                    <a:pos x="283" y="534"/>
                  </a:cxn>
                  <a:cxn ang="0">
                    <a:pos x="339" y="536"/>
                  </a:cxn>
                  <a:cxn ang="0">
                    <a:pos x="368" y="529"/>
                  </a:cxn>
                  <a:cxn ang="0">
                    <a:pos x="422" y="325"/>
                  </a:cxn>
                  <a:cxn ang="0">
                    <a:pos x="426" y="294"/>
                  </a:cxn>
                  <a:cxn ang="0">
                    <a:pos x="427" y="258"/>
                  </a:cxn>
                  <a:cxn ang="0">
                    <a:pos x="394" y="260"/>
                  </a:cxn>
                  <a:cxn ang="0">
                    <a:pos x="373" y="258"/>
                  </a:cxn>
                  <a:cxn ang="0">
                    <a:pos x="368" y="212"/>
                  </a:cxn>
                  <a:cxn ang="0">
                    <a:pos x="373" y="193"/>
                  </a:cxn>
                  <a:cxn ang="0">
                    <a:pos x="427" y="126"/>
                  </a:cxn>
                  <a:cxn ang="0">
                    <a:pos x="319" y="0"/>
                  </a:cxn>
                  <a:cxn ang="0">
                    <a:pos x="420" y="10"/>
                  </a:cxn>
                  <a:cxn ang="0">
                    <a:pos x="506" y="42"/>
                  </a:cxn>
                  <a:cxn ang="0">
                    <a:pos x="572" y="90"/>
                  </a:cxn>
                  <a:cxn ang="0">
                    <a:pos x="620" y="153"/>
                  </a:cxn>
                  <a:cxn ang="0">
                    <a:pos x="651" y="226"/>
                  </a:cxn>
                  <a:cxn ang="0">
                    <a:pos x="663" y="305"/>
                  </a:cxn>
                  <a:cxn ang="0">
                    <a:pos x="659" y="385"/>
                  </a:cxn>
                  <a:cxn ang="0">
                    <a:pos x="638" y="462"/>
                  </a:cxn>
                  <a:cxn ang="0">
                    <a:pos x="601" y="533"/>
                  </a:cxn>
                  <a:cxn ang="0">
                    <a:pos x="547" y="593"/>
                  </a:cxn>
                  <a:cxn ang="0">
                    <a:pos x="477" y="636"/>
                  </a:cxn>
                  <a:cxn ang="0">
                    <a:pos x="391" y="661"/>
                  </a:cxn>
                  <a:cxn ang="0">
                    <a:pos x="290" y="661"/>
                  </a:cxn>
                  <a:cxn ang="0">
                    <a:pos x="216" y="640"/>
                  </a:cxn>
                  <a:cxn ang="0">
                    <a:pos x="144" y="598"/>
                  </a:cxn>
                  <a:cxn ang="0">
                    <a:pos x="80" y="537"/>
                  </a:cxn>
                  <a:cxn ang="0">
                    <a:pos x="30" y="461"/>
                  </a:cxn>
                  <a:cxn ang="0">
                    <a:pos x="3" y="373"/>
                  </a:cxn>
                  <a:cxn ang="0">
                    <a:pos x="3" y="276"/>
                  </a:cxn>
                  <a:cxn ang="0">
                    <a:pos x="37" y="175"/>
                  </a:cxn>
                  <a:cxn ang="0">
                    <a:pos x="73" y="121"/>
                  </a:cxn>
                  <a:cxn ang="0">
                    <a:pos x="125" y="71"/>
                  </a:cxn>
                  <a:cxn ang="0">
                    <a:pos x="191" y="31"/>
                  </a:cxn>
                  <a:cxn ang="0">
                    <a:pos x="273" y="6"/>
                  </a:cxn>
                </a:cxnLst>
                <a:rect l="0" t="0" r="r" b="b"/>
                <a:pathLst>
                  <a:path w="663" h="663">
                    <a:moveTo>
                      <a:pt x="394" y="124"/>
                    </a:moveTo>
                    <a:lnTo>
                      <a:pt x="365" y="125"/>
                    </a:lnTo>
                    <a:lnTo>
                      <a:pt x="340" y="129"/>
                    </a:lnTo>
                    <a:lnTo>
                      <a:pt x="319" y="138"/>
                    </a:lnTo>
                    <a:lnTo>
                      <a:pt x="302" y="151"/>
                    </a:lnTo>
                    <a:lnTo>
                      <a:pt x="290" y="169"/>
                    </a:lnTo>
                    <a:lnTo>
                      <a:pt x="283" y="192"/>
                    </a:lnTo>
                    <a:lnTo>
                      <a:pt x="280" y="219"/>
                    </a:lnTo>
                    <a:lnTo>
                      <a:pt x="283" y="253"/>
                    </a:lnTo>
                    <a:lnTo>
                      <a:pt x="276" y="257"/>
                    </a:lnTo>
                    <a:lnTo>
                      <a:pt x="266" y="258"/>
                    </a:lnTo>
                    <a:lnTo>
                      <a:pt x="241" y="258"/>
                    </a:lnTo>
                    <a:lnTo>
                      <a:pt x="241" y="325"/>
                    </a:lnTo>
                    <a:lnTo>
                      <a:pt x="268" y="325"/>
                    </a:lnTo>
                    <a:lnTo>
                      <a:pt x="276" y="326"/>
                    </a:lnTo>
                    <a:lnTo>
                      <a:pt x="282" y="330"/>
                    </a:lnTo>
                    <a:lnTo>
                      <a:pt x="283" y="337"/>
                    </a:lnTo>
                    <a:lnTo>
                      <a:pt x="283" y="534"/>
                    </a:lnTo>
                    <a:lnTo>
                      <a:pt x="319" y="534"/>
                    </a:lnTo>
                    <a:lnTo>
                      <a:pt x="339" y="536"/>
                    </a:lnTo>
                    <a:lnTo>
                      <a:pt x="355" y="534"/>
                    </a:lnTo>
                    <a:lnTo>
                      <a:pt x="368" y="529"/>
                    </a:lnTo>
                    <a:lnTo>
                      <a:pt x="368" y="325"/>
                    </a:lnTo>
                    <a:lnTo>
                      <a:pt x="422" y="325"/>
                    </a:lnTo>
                    <a:lnTo>
                      <a:pt x="425" y="310"/>
                    </a:lnTo>
                    <a:lnTo>
                      <a:pt x="426" y="294"/>
                    </a:lnTo>
                    <a:lnTo>
                      <a:pt x="427" y="278"/>
                    </a:lnTo>
                    <a:lnTo>
                      <a:pt x="427" y="258"/>
                    </a:lnTo>
                    <a:lnTo>
                      <a:pt x="405" y="258"/>
                    </a:lnTo>
                    <a:lnTo>
                      <a:pt x="394" y="260"/>
                    </a:lnTo>
                    <a:lnTo>
                      <a:pt x="383" y="260"/>
                    </a:lnTo>
                    <a:lnTo>
                      <a:pt x="373" y="258"/>
                    </a:lnTo>
                    <a:lnTo>
                      <a:pt x="368" y="253"/>
                    </a:lnTo>
                    <a:lnTo>
                      <a:pt x="368" y="212"/>
                    </a:lnTo>
                    <a:lnTo>
                      <a:pt x="369" y="201"/>
                    </a:lnTo>
                    <a:lnTo>
                      <a:pt x="373" y="193"/>
                    </a:lnTo>
                    <a:lnTo>
                      <a:pt x="427" y="193"/>
                    </a:lnTo>
                    <a:lnTo>
                      <a:pt x="427" y="126"/>
                    </a:lnTo>
                    <a:lnTo>
                      <a:pt x="394" y="124"/>
                    </a:lnTo>
                    <a:close/>
                    <a:moveTo>
                      <a:pt x="319" y="0"/>
                    </a:moveTo>
                    <a:lnTo>
                      <a:pt x="372" y="2"/>
                    </a:lnTo>
                    <a:lnTo>
                      <a:pt x="420" y="10"/>
                    </a:lnTo>
                    <a:lnTo>
                      <a:pt x="465" y="24"/>
                    </a:lnTo>
                    <a:lnTo>
                      <a:pt x="506" y="42"/>
                    </a:lnTo>
                    <a:lnTo>
                      <a:pt x="541" y="65"/>
                    </a:lnTo>
                    <a:lnTo>
                      <a:pt x="572" y="90"/>
                    </a:lnTo>
                    <a:lnTo>
                      <a:pt x="598" y="121"/>
                    </a:lnTo>
                    <a:lnTo>
                      <a:pt x="620" y="153"/>
                    </a:lnTo>
                    <a:lnTo>
                      <a:pt x="638" y="189"/>
                    </a:lnTo>
                    <a:lnTo>
                      <a:pt x="651" y="226"/>
                    </a:lnTo>
                    <a:lnTo>
                      <a:pt x="659" y="265"/>
                    </a:lnTo>
                    <a:lnTo>
                      <a:pt x="663" y="305"/>
                    </a:lnTo>
                    <a:lnTo>
                      <a:pt x="663" y="346"/>
                    </a:lnTo>
                    <a:lnTo>
                      <a:pt x="659" y="385"/>
                    </a:lnTo>
                    <a:lnTo>
                      <a:pt x="651" y="425"/>
                    </a:lnTo>
                    <a:lnTo>
                      <a:pt x="638" y="462"/>
                    </a:lnTo>
                    <a:lnTo>
                      <a:pt x="622" y="498"/>
                    </a:lnTo>
                    <a:lnTo>
                      <a:pt x="601" y="533"/>
                    </a:lnTo>
                    <a:lnTo>
                      <a:pt x="576" y="564"/>
                    </a:lnTo>
                    <a:lnTo>
                      <a:pt x="547" y="593"/>
                    </a:lnTo>
                    <a:lnTo>
                      <a:pt x="513" y="616"/>
                    </a:lnTo>
                    <a:lnTo>
                      <a:pt x="477" y="636"/>
                    </a:lnTo>
                    <a:lnTo>
                      <a:pt x="436" y="651"/>
                    </a:lnTo>
                    <a:lnTo>
                      <a:pt x="391" y="661"/>
                    </a:lnTo>
                    <a:lnTo>
                      <a:pt x="343" y="663"/>
                    </a:lnTo>
                    <a:lnTo>
                      <a:pt x="290" y="661"/>
                    </a:lnTo>
                    <a:lnTo>
                      <a:pt x="254" y="654"/>
                    </a:lnTo>
                    <a:lnTo>
                      <a:pt x="216" y="640"/>
                    </a:lnTo>
                    <a:lnTo>
                      <a:pt x="179" y="622"/>
                    </a:lnTo>
                    <a:lnTo>
                      <a:pt x="144" y="598"/>
                    </a:lnTo>
                    <a:lnTo>
                      <a:pt x="111" y="570"/>
                    </a:lnTo>
                    <a:lnTo>
                      <a:pt x="80" y="537"/>
                    </a:lnTo>
                    <a:lnTo>
                      <a:pt x="53" y="501"/>
                    </a:lnTo>
                    <a:lnTo>
                      <a:pt x="30" y="461"/>
                    </a:lnTo>
                    <a:lnTo>
                      <a:pt x="14" y="419"/>
                    </a:lnTo>
                    <a:lnTo>
                      <a:pt x="3" y="373"/>
                    </a:lnTo>
                    <a:lnTo>
                      <a:pt x="0" y="326"/>
                    </a:lnTo>
                    <a:lnTo>
                      <a:pt x="3" y="276"/>
                    </a:lnTo>
                    <a:lnTo>
                      <a:pt x="15" y="226"/>
                    </a:lnTo>
                    <a:lnTo>
                      <a:pt x="37" y="175"/>
                    </a:lnTo>
                    <a:lnTo>
                      <a:pt x="54" y="147"/>
                    </a:lnTo>
                    <a:lnTo>
                      <a:pt x="73" y="121"/>
                    </a:lnTo>
                    <a:lnTo>
                      <a:pt x="97" y="95"/>
                    </a:lnTo>
                    <a:lnTo>
                      <a:pt x="125" y="71"/>
                    </a:lnTo>
                    <a:lnTo>
                      <a:pt x="157" y="49"/>
                    </a:lnTo>
                    <a:lnTo>
                      <a:pt x="191" y="31"/>
                    </a:lnTo>
                    <a:lnTo>
                      <a:pt x="230" y="15"/>
                    </a:lnTo>
                    <a:lnTo>
                      <a:pt x="273" y="6"/>
                    </a:lnTo>
                    <a:lnTo>
                      <a:pt x="319"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kern="1200" dirty="0">
                  <a:solidFill>
                    <a:prstClr val="black"/>
                  </a:solidFill>
                  <a:latin typeface="Arial" panose="020B0604020202020204" pitchFamily="34" charset="0"/>
                  <a:ea typeface="+mn-ea"/>
                  <a:cs typeface="Arial" panose="020B0604020202020204" pitchFamily="34" charset="0"/>
                </a:endParaRPr>
              </a:p>
            </p:txBody>
          </p:sp>
        </p:grpSp>
        <p:grpSp>
          <p:nvGrpSpPr>
            <p:cNvPr id="83" name="Group 82"/>
            <p:cNvGrpSpPr/>
            <p:nvPr/>
          </p:nvGrpSpPr>
          <p:grpSpPr>
            <a:xfrm>
              <a:off x="7883008" y="5048697"/>
              <a:ext cx="571116" cy="571112"/>
              <a:chOff x="9665008" y="4780636"/>
              <a:chExt cx="279044" cy="279044"/>
            </a:xfrm>
          </p:grpSpPr>
          <p:sp>
            <p:nvSpPr>
              <p:cNvPr id="90" name="Oval 89"/>
              <p:cNvSpPr/>
              <p:nvPr userDrawn="1"/>
            </p:nvSpPr>
            <p:spPr>
              <a:xfrm>
                <a:off x="9665008" y="4780636"/>
                <a:ext cx="279044" cy="2790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kern="1200" dirty="0">
                  <a:solidFill>
                    <a:prstClr val="white"/>
                  </a:solidFill>
                  <a:latin typeface="Arial" panose="020B0604020202020204" pitchFamily="34" charset="0"/>
                </a:endParaRPr>
              </a:p>
            </p:txBody>
          </p:sp>
          <p:sp>
            <p:nvSpPr>
              <p:cNvPr id="91" name="Freeform 48"/>
              <p:cNvSpPr>
                <a:spLocks/>
              </p:cNvSpPr>
              <p:nvPr userDrawn="1"/>
            </p:nvSpPr>
            <p:spPr bwMode="auto">
              <a:xfrm>
                <a:off x="9706594" y="4852691"/>
                <a:ext cx="195872" cy="134934"/>
              </a:xfrm>
              <a:custGeom>
                <a:avLst/>
                <a:gdLst>
                  <a:gd name="T0" fmla="*/ 652 w 720"/>
                  <a:gd name="T1" fmla="*/ 218 h 496"/>
                  <a:gd name="T2" fmla="*/ 688 w 720"/>
                  <a:gd name="T3" fmla="*/ 206 h 496"/>
                  <a:gd name="T4" fmla="*/ 712 w 720"/>
                  <a:gd name="T5" fmla="*/ 182 h 496"/>
                  <a:gd name="T6" fmla="*/ 700 w 720"/>
                  <a:gd name="T7" fmla="*/ 180 h 496"/>
                  <a:gd name="T8" fmla="*/ 642 w 720"/>
                  <a:gd name="T9" fmla="*/ 186 h 496"/>
                  <a:gd name="T10" fmla="*/ 628 w 720"/>
                  <a:gd name="T11" fmla="*/ 166 h 496"/>
                  <a:gd name="T12" fmla="*/ 606 w 720"/>
                  <a:gd name="T13" fmla="*/ 118 h 496"/>
                  <a:gd name="T14" fmla="*/ 548 w 720"/>
                  <a:gd name="T15" fmla="*/ 64 h 496"/>
                  <a:gd name="T16" fmla="*/ 500 w 720"/>
                  <a:gd name="T17" fmla="*/ 48 h 496"/>
                  <a:gd name="T18" fmla="*/ 476 w 720"/>
                  <a:gd name="T19" fmla="*/ 48 h 496"/>
                  <a:gd name="T20" fmla="*/ 504 w 720"/>
                  <a:gd name="T21" fmla="*/ 38 h 496"/>
                  <a:gd name="T22" fmla="*/ 534 w 720"/>
                  <a:gd name="T23" fmla="*/ 26 h 496"/>
                  <a:gd name="T24" fmla="*/ 536 w 720"/>
                  <a:gd name="T25" fmla="*/ 16 h 496"/>
                  <a:gd name="T26" fmla="*/ 524 w 720"/>
                  <a:gd name="T27" fmla="*/ 12 h 496"/>
                  <a:gd name="T28" fmla="*/ 466 w 720"/>
                  <a:gd name="T29" fmla="*/ 30 h 496"/>
                  <a:gd name="T30" fmla="*/ 490 w 720"/>
                  <a:gd name="T31" fmla="*/ 18 h 496"/>
                  <a:gd name="T32" fmla="*/ 504 w 720"/>
                  <a:gd name="T33" fmla="*/ 0 h 496"/>
                  <a:gd name="T34" fmla="*/ 474 w 720"/>
                  <a:gd name="T35" fmla="*/ 10 h 496"/>
                  <a:gd name="T36" fmla="*/ 448 w 720"/>
                  <a:gd name="T37" fmla="*/ 26 h 496"/>
                  <a:gd name="T38" fmla="*/ 460 w 720"/>
                  <a:gd name="T39" fmla="*/ 6 h 496"/>
                  <a:gd name="T40" fmla="*/ 406 w 720"/>
                  <a:gd name="T41" fmla="*/ 58 h 496"/>
                  <a:gd name="T42" fmla="*/ 368 w 720"/>
                  <a:gd name="T43" fmla="*/ 128 h 496"/>
                  <a:gd name="T44" fmla="*/ 318 w 720"/>
                  <a:gd name="T45" fmla="*/ 154 h 496"/>
                  <a:gd name="T46" fmla="*/ 292 w 720"/>
                  <a:gd name="T47" fmla="*/ 136 h 496"/>
                  <a:gd name="T48" fmla="*/ 166 w 720"/>
                  <a:gd name="T49" fmla="*/ 76 h 496"/>
                  <a:gd name="T50" fmla="*/ 108 w 720"/>
                  <a:gd name="T51" fmla="*/ 66 h 496"/>
                  <a:gd name="T52" fmla="*/ 120 w 720"/>
                  <a:gd name="T53" fmla="*/ 100 h 496"/>
                  <a:gd name="T54" fmla="*/ 152 w 720"/>
                  <a:gd name="T55" fmla="*/ 134 h 496"/>
                  <a:gd name="T56" fmla="*/ 160 w 720"/>
                  <a:gd name="T57" fmla="*/ 144 h 496"/>
                  <a:gd name="T58" fmla="*/ 124 w 720"/>
                  <a:gd name="T59" fmla="*/ 150 h 496"/>
                  <a:gd name="T60" fmla="*/ 138 w 720"/>
                  <a:gd name="T61" fmla="*/ 184 h 496"/>
                  <a:gd name="T62" fmla="*/ 170 w 720"/>
                  <a:gd name="T63" fmla="*/ 210 h 496"/>
                  <a:gd name="T64" fmla="*/ 206 w 720"/>
                  <a:gd name="T65" fmla="*/ 222 h 496"/>
                  <a:gd name="T66" fmla="*/ 166 w 720"/>
                  <a:gd name="T67" fmla="*/ 234 h 496"/>
                  <a:gd name="T68" fmla="*/ 160 w 720"/>
                  <a:gd name="T69" fmla="*/ 250 h 496"/>
                  <a:gd name="T70" fmla="*/ 186 w 720"/>
                  <a:gd name="T71" fmla="*/ 274 h 496"/>
                  <a:gd name="T72" fmla="*/ 226 w 720"/>
                  <a:gd name="T73" fmla="*/ 286 h 496"/>
                  <a:gd name="T74" fmla="*/ 236 w 720"/>
                  <a:gd name="T75" fmla="*/ 290 h 496"/>
                  <a:gd name="T76" fmla="*/ 218 w 720"/>
                  <a:gd name="T77" fmla="*/ 306 h 496"/>
                  <a:gd name="T78" fmla="*/ 216 w 720"/>
                  <a:gd name="T79" fmla="*/ 322 h 496"/>
                  <a:gd name="T80" fmla="*/ 236 w 720"/>
                  <a:gd name="T81" fmla="*/ 342 h 496"/>
                  <a:gd name="T82" fmla="*/ 268 w 720"/>
                  <a:gd name="T83" fmla="*/ 346 h 496"/>
                  <a:gd name="T84" fmla="*/ 220 w 720"/>
                  <a:gd name="T85" fmla="*/ 382 h 496"/>
                  <a:gd name="T86" fmla="*/ 168 w 720"/>
                  <a:gd name="T87" fmla="*/ 400 h 496"/>
                  <a:gd name="T88" fmla="*/ 112 w 720"/>
                  <a:gd name="T89" fmla="*/ 404 h 496"/>
                  <a:gd name="T90" fmla="*/ 60 w 720"/>
                  <a:gd name="T91" fmla="*/ 392 h 496"/>
                  <a:gd name="T92" fmla="*/ 14 w 720"/>
                  <a:gd name="T93" fmla="*/ 364 h 496"/>
                  <a:gd name="T94" fmla="*/ 18 w 720"/>
                  <a:gd name="T95" fmla="*/ 376 h 496"/>
                  <a:gd name="T96" fmla="*/ 76 w 720"/>
                  <a:gd name="T97" fmla="*/ 430 h 496"/>
                  <a:gd name="T98" fmla="*/ 144 w 720"/>
                  <a:gd name="T99" fmla="*/ 468 h 496"/>
                  <a:gd name="T100" fmla="*/ 216 w 720"/>
                  <a:gd name="T101" fmla="*/ 490 h 496"/>
                  <a:gd name="T102" fmla="*/ 290 w 720"/>
                  <a:gd name="T103" fmla="*/ 496 h 496"/>
                  <a:gd name="T104" fmla="*/ 364 w 720"/>
                  <a:gd name="T105" fmla="*/ 490 h 496"/>
                  <a:gd name="T106" fmla="*/ 434 w 720"/>
                  <a:gd name="T107" fmla="*/ 470 h 496"/>
                  <a:gd name="T108" fmla="*/ 498 w 720"/>
                  <a:gd name="T109" fmla="*/ 438 h 496"/>
                  <a:gd name="T110" fmla="*/ 554 w 720"/>
                  <a:gd name="T111" fmla="*/ 396 h 496"/>
                  <a:gd name="T112" fmla="*/ 598 w 720"/>
                  <a:gd name="T113" fmla="*/ 344 h 496"/>
                  <a:gd name="T114" fmla="*/ 628 w 720"/>
                  <a:gd name="T115" fmla="*/ 284 h 496"/>
                  <a:gd name="T116" fmla="*/ 650 w 720"/>
                  <a:gd name="T117" fmla="*/ 260 h 496"/>
                  <a:gd name="T118" fmla="*/ 688 w 720"/>
                  <a:gd name="T119" fmla="*/ 252 h 496"/>
                  <a:gd name="T120" fmla="*/ 720 w 720"/>
                  <a:gd name="T121" fmla="*/ 228 h 496"/>
                  <a:gd name="T122" fmla="*/ 678 w 720"/>
                  <a:gd name="T123" fmla="*/ 230 h 496"/>
                  <a:gd name="T124" fmla="*/ 638 w 720"/>
                  <a:gd name="T125" fmla="*/ 22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0" h="496">
                    <a:moveTo>
                      <a:pt x="638" y="220"/>
                    </a:moveTo>
                    <a:lnTo>
                      <a:pt x="638" y="220"/>
                    </a:lnTo>
                    <a:lnTo>
                      <a:pt x="652" y="218"/>
                    </a:lnTo>
                    <a:lnTo>
                      <a:pt x="666" y="216"/>
                    </a:lnTo>
                    <a:lnTo>
                      <a:pt x="678" y="210"/>
                    </a:lnTo>
                    <a:lnTo>
                      <a:pt x="688" y="206"/>
                    </a:lnTo>
                    <a:lnTo>
                      <a:pt x="698" y="198"/>
                    </a:lnTo>
                    <a:lnTo>
                      <a:pt x="706" y="192"/>
                    </a:lnTo>
                    <a:lnTo>
                      <a:pt x="712" y="182"/>
                    </a:lnTo>
                    <a:lnTo>
                      <a:pt x="716" y="174"/>
                    </a:lnTo>
                    <a:lnTo>
                      <a:pt x="716" y="174"/>
                    </a:lnTo>
                    <a:lnTo>
                      <a:pt x="700" y="180"/>
                    </a:lnTo>
                    <a:lnTo>
                      <a:pt x="678" y="186"/>
                    </a:lnTo>
                    <a:lnTo>
                      <a:pt x="654" y="186"/>
                    </a:lnTo>
                    <a:lnTo>
                      <a:pt x="642" y="186"/>
                    </a:lnTo>
                    <a:lnTo>
                      <a:pt x="632" y="184"/>
                    </a:lnTo>
                    <a:lnTo>
                      <a:pt x="632" y="184"/>
                    </a:lnTo>
                    <a:lnTo>
                      <a:pt x="628" y="166"/>
                    </a:lnTo>
                    <a:lnTo>
                      <a:pt x="628" y="166"/>
                    </a:lnTo>
                    <a:lnTo>
                      <a:pt x="618" y="142"/>
                    </a:lnTo>
                    <a:lnTo>
                      <a:pt x="606" y="118"/>
                    </a:lnTo>
                    <a:lnTo>
                      <a:pt x="590" y="96"/>
                    </a:lnTo>
                    <a:lnTo>
                      <a:pt x="570" y="78"/>
                    </a:lnTo>
                    <a:lnTo>
                      <a:pt x="548" y="64"/>
                    </a:lnTo>
                    <a:lnTo>
                      <a:pt x="526" y="54"/>
                    </a:lnTo>
                    <a:lnTo>
                      <a:pt x="514" y="50"/>
                    </a:lnTo>
                    <a:lnTo>
                      <a:pt x="500" y="48"/>
                    </a:lnTo>
                    <a:lnTo>
                      <a:pt x="488" y="46"/>
                    </a:lnTo>
                    <a:lnTo>
                      <a:pt x="476" y="48"/>
                    </a:lnTo>
                    <a:lnTo>
                      <a:pt x="476" y="48"/>
                    </a:lnTo>
                    <a:lnTo>
                      <a:pt x="492" y="42"/>
                    </a:lnTo>
                    <a:lnTo>
                      <a:pt x="492" y="42"/>
                    </a:lnTo>
                    <a:lnTo>
                      <a:pt x="504" y="38"/>
                    </a:lnTo>
                    <a:lnTo>
                      <a:pt x="520" y="34"/>
                    </a:lnTo>
                    <a:lnTo>
                      <a:pt x="528" y="30"/>
                    </a:lnTo>
                    <a:lnTo>
                      <a:pt x="534" y="26"/>
                    </a:lnTo>
                    <a:lnTo>
                      <a:pt x="538" y="22"/>
                    </a:lnTo>
                    <a:lnTo>
                      <a:pt x="536" y="16"/>
                    </a:lnTo>
                    <a:lnTo>
                      <a:pt x="536" y="16"/>
                    </a:lnTo>
                    <a:lnTo>
                      <a:pt x="536" y="14"/>
                    </a:lnTo>
                    <a:lnTo>
                      <a:pt x="532" y="12"/>
                    </a:lnTo>
                    <a:lnTo>
                      <a:pt x="524" y="12"/>
                    </a:lnTo>
                    <a:lnTo>
                      <a:pt x="514" y="14"/>
                    </a:lnTo>
                    <a:lnTo>
                      <a:pt x="504" y="16"/>
                    </a:lnTo>
                    <a:lnTo>
                      <a:pt x="466" y="30"/>
                    </a:lnTo>
                    <a:lnTo>
                      <a:pt x="466" y="30"/>
                    </a:lnTo>
                    <a:lnTo>
                      <a:pt x="478" y="24"/>
                    </a:lnTo>
                    <a:lnTo>
                      <a:pt x="490" y="18"/>
                    </a:lnTo>
                    <a:lnTo>
                      <a:pt x="500" y="10"/>
                    </a:lnTo>
                    <a:lnTo>
                      <a:pt x="504" y="6"/>
                    </a:lnTo>
                    <a:lnTo>
                      <a:pt x="504" y="0"/>
                    </a:lnTo>
                    <a:lnTo>
                      <a:pt x="504" y="0"/>
                    </a:lnTo>
                    <a:lnTo>
                      <a:pt x="490" y="4"/>
                    </a:lnTo>
                    <a:lnTo>
                      <a:pt x="474" y="10"/>
                    </a:lnTo>
                    <a:lnTo>
                      <a:pt x="462" y="16"/>
                    </a:lnTo>
                    <a:lnTo>
                      <a:pt x="448" y="26"/>
                    </a:lnTo>
                    <a:lnTo>
                      <a:pt x="448" y="26"/>
                    </a:lnTo>
                    <a:lnTo>
                      <a:pt x="456" y="16"/>
                    </a:lnTo>
                    <a:lnTo>
                      <a:pt x="460" y="6"/>
                    </a:lnTo>
                    <a:lnTo>
                      <a:pt x="460" y="6"/>
                    </a:lnTo>
                    <a:lnTo>
                      <a:pt x="440" y="20"/>
                    </a:lnTo>
                    <a:lnTo>
                      <a:pt x="422" y="38"/>
                    </a:lnTo>
                    <a:lnTo>
                      <a:pt x="406" y="58"/>
                    </a:lnTo>
                    <a:lnTo>
                      <a:pt x="392" y="80"/>
                    </a:lnTo>
                    <a:lnTo>
                      <a:pt x="380" y="104"/>
                    </a:lnTo>
                    <a:lnTo>
                      <a:pt x="368" y="128"/>
                    </a:lnTo>
                    <a:lnTo>
                      <a:pt x="346" y="180"/>
                    </a:lnTo>
                    <a:lnTo>
                      <a:pt x="346" y="180"/>
                    </a:lnTo>
                    <a:lnTo>
                      <a:pt x="318" y="154"/>
                    </a:lnTo>
                    <a:lnTo>
                      <a:pt x="304" y="144"/>
                    </a:lnTo>
                    <a:lnTo>
                      <a:pt x="292" y="136"/>
                    </a:lnTo>
                    <a:lnTo>
                      <a:pt x="292" y="136"/>
                    </a:lnTo>
                    <a:lnTo>
                      <a:pt x="256" y="116"/>
                    </a:lnTo>
                    <a:lnTo>
                      <a:pt x="214" y="98"/>
                    </a:lnTo>
                    <a:lnTo>
                      <a:pt x="166" y="76"/>
                    </a:lnTo>
                    <a:lnTo>
                      <a:pt x="108" y="54"/>
                    </a:lnTo>
                    <a:lnTo>
                      <a:pt x="108" y="54"/>
                    </a:lnTo>
                    <a:lnTo>
                      <a:pt x="108" y="66"/>
                    </a:lnTo>
                    <a:lnTo>
                      <a:pt x="110" y="76"/>
                    </a:lnTo>
                    <a:lnTo>
                      <a:pt x="114" y="88"/>
                    </a:lnTo>
                    <a:lnTo>
                      <a:pt x="120" y="100"/>
                    </a:lnTo>
                    <a:lnTo>
                      <a:pt x="128" y="112"/>
                    </a:lnTo>
                    <a:lnTo>
                      <a:pt x="138" y="124"/>
                    </a:lnTo>
                    <a:lnTo>
                      <a:pt x="152" y="134"/>
                    </a:lnTo>
                    <a:lnTo>
                      <a:pt x="170" y="144"/>
                    </a:lnTo>
                    <a:lnTo>
                      <a:pt x="170" y="144"/>
                    </a:lnTo>
                    <a:lnTo>
                      <a:pt x="160" y="144"/>
                    </a:lnTo>
                    <a:lnTo>
                      <a:pt x="148" y="146"/>
                    </a:lnTo>
                    <a:lnTo>
                      <a:pt x="124" y="150"/>
                    </a:lnTo>
                    <a:lnTo>
                      <a:pt x="124" y="150"/>
                    </a:lnTo>
                    <a:lnTo>
                      <a:pt x="128" y="162"/>
                    </a:lnTo>
                    <a:lnTo>
                      <a:pt x="132" y="172"/>
                    </a:lnTo>
                    <a:lnTo>
                      <a:pt x="138" y="184"/>
                    </a:lnTo>
                    <a:lnTo>
                      <a:pt x="146" y="194"/>
                    </a:lnTo>
                    <a:lnTo>
                      <a:pt x="158" y="202"/>
                    </a:lnTo>
                    <a:lnTo>
                      <a:pt x="170" y="210"/>
                    </a:lnTo>
                    <a:lnTo>
                      <a:pt x="186" y="216"/>
                    </a:lnTo>
                    <a:lnTo>
                      <a:pt x="206" y="222"/>
                    </a:lnTo>
                    <a:lnTo>
                      <a:pt x="206" y="222"/>
                    </a:lnTo>
                    <a:lnTo>
                      <a:pt x="188" y="224"/>
                    </a:lnTo>
                    <a:lnTo>
                      <a:pt x="176" y="228"/>
                    </a:lnTo>
                    <a:lnTo>
                      <a:pt x="166" y="234"/>
                    </a:lnTo>
                    <a:lnTo>
                      <a:pt x="156" y="242"/>
                    </a:lnTo>
                    <a:lnTo>
                      <a:pt x="156" y="242"/>
                    </a:lnTo>
                    <a:lnTo>
                      <a:pt x="160" y="250"/>
                    </a:lnTo>
                    <a:lnTo>
                      <a:pt x="168" y="258"/>
                    </a:lnTo>
                    <a:lnTo>
                      <a:pt x="176" y="266"/>
                    </a:lnTo>
                    <a:lnTo>
                      <a:pt x="186" y="274"/>
                    </a:lnTo>
                    <a:lnTo>
                      <a:pt x="198" y="280"/>
                    </a:lnTo>
                    <a:lnTo>
                      <a:pt x="212" y="284"/>
                    </a:lnTo>
                    <a:lnTo>
                      <a:pt x="226" y="286"/>
                    </a:lnTo>
                    <a:lnTo>
                      <a:pt x="244" y="284"/>
                    </a:lnTo>
                    <a:lnTo>
                      <a:pt x="244" y="284"/>
                    </a:lnTo>
                    <a:lnTo>
                      <a:pt x="236" y="290"/>
                    </a:lnTo>
                    <a:lnTo>
                      <a:pt x="228" y="294"/>
                    </a:lnTo>
                    <a:lnTo>
                      <a:pt x="222" y="300"/>
                    </a:lnTo>
                    <a:lnTo>
                      <a:pt x="218" y="306"/>
                    </a:lnTo>
                    <a:lnTo>
                      <a:pt x="216" y="310"/>
                    </a:lnTo>
                    <a:lnTo>
                      <a:pt x="216" y="316"/>
                    </a:lnTo>
                    <a:lnTo>
                      <a:pt x="216" y="322"/>
                    </a:lnTo>
                    <a:lnTo>
                      <a:pt x="218" y="326"/>
                    </a:lnTo>
                    <a:lnTo>
                      <a:pt x="226" y="336"/>
                    </a:lnTo>
                    <a:lnTo>
                      <a:pt x="236" y="342"/>
                    </a:lnTo>
                    <a:lnTo>
                      <a:pt x="250" y="346"/>
                    </a:lnTo>
                    <a:lnTo>
                      <a:pt x="268" y="346"/>
                    </a:lnTo>
                    <a:lnTo>
                      <a:pt x="268" y="346"/>
                    </a:lnTo>
                    <a:lnTo>
                      <a:pt x="252" y="360"/>
                    </a:lnTo>
                    <a:lnTo>
                      <a:pt x="236" y="372"/>
                    </a:lnTo>
                    <a:lnTo>
                      <a:pt x="220" y="382"/>
                    </a:lnTo>
                    <a:lnTo>
                      <a:pt x="202" y="390"/>
                    </a:lnTo>
                    <a:lnTo>
                      <a:pt x="186" y="396"/>
                    </a:lnTo>
                    <a:lnTo>
                      <a:pt x="168" y="400"/>
                    </a:lnTo>
                    <a:lnTo>
                      <a:pt x="150" y="404"/>
                    </a:lnTo>
                    <a:lnTo>
                      <a:pt x="130" y="404"/>
                    </a:lnTo>
                    <a:lnTo>
                      <a:pt x="112" y="404"/>
                    </a:lnTo>
                    <a:lnTo>
                      <a:pt x="94" y="400"/>
                    </a:lnTo>
                    <a:lnTo>
                      <a:pt x="78" y="396"/>
                    </a:lnTo>
                    <a:lnTo>
                      <a:pt x="60" y="392"/>
                    </a:lnTo>
                    <a:lnTo>
                      <a:pt x="44" y="384"/>
                    </a:lnTo>
                    <a:lnTo>
                      <a:pt x="28" y="376"/>
                    </a:lnTo>
                    <a:lnTo>
                      <a:pt x="14" y="364"/>
                    </a:lnTo>
                    <a:lnTo>
                      <a:pt x="0" y="354"/>
                    </a:lnTo>
                    <a:lnTo>
                      <a:pt x="0" y="354"/>
                    </a:lnTo>
                    <a:lnTo>
                      <a:pt x="18" y="376"/>
                    </a:lnTo>
                    <a:lnTo>
                      <a:pt x="36" y="396"/>
                    </a:lnTo>
                    <a:lnTo>
                      <a:pt x="56" y="414"/>
                    </a:lnTo>
                    <a:lnTo>
                      <a:pt x="76" y="430"/>
                    </a:lnTo>
                    <a:lnTo>
                      <a:pt x="98" y="444"/>
                    </a:lnTo>
                    <a:lnTo>
                      <a:pt x="120" y="456"/>
                    </a:lnTo>
                    <a:lnTo>
                      <a:pt x="144" y="468"/>
                    </a:lnTo>
                    <a:lnTo>
                      <a:pt x="168" y="476"/>
                    </a:lnTo>
                    <a:lnTo>
                      <a:pt x="192" y="484"/>
                    </a:lnTo>
                    <a:lnTo>
                      <a:pt x="216" y="490"/>
                    </a:lnTo>
                    <a:lnTo>
                      <a:pt x="240" y="494"/>
                    </a:lnTo>
                    <a:lnTo>
                      <a:pt x="264" y="496"/>
                    </a:lnTo>
                    <a:lnTo>
                      <a:pt x="290" y="496"/>
                    </a:lnTo>
                    <a:lnTo>
                      <a:pt x="314" y="496"/>
                    </a:lnTo>
                    <a:lnTo>
                      <a:pt x="338" y="492"/>
                    </a:lnTo>
                    <a:lnTo>
                      <a:pt x="364" y="490"/>
                    </a:lnTo>
                    <a:lnTo>
                      <a:pt x="386" y="484"/>
                    </a:lnTo>
                    <a:lnTo>
                      <a:pt x="410" y="478"/>
                    </a:lnTo>
                    <a:lnTo>
                      <a:pt x="434" y="470"/>
                    </a:lnTo>
                    <a:lnTo>
                      <a:pt x="456" y="460"/>
                    </a:lnTo>
                    <a:lnTo>
                      <a:pt x="476" y="450"/>
                    </a:lnTo>
                    <a:lnTo>
                      <a:pt x="498" y="438"/>
                    </a:lnTo>
                    <a:lnTo>
                      <a:pt x="518" y="424"/>
                    </a:lnTo>
                    <a:lnTo>
                      <a:pt x="536" y="410"/>
                    </a:lnTo>
                    <a:lnTo>
                      <a:pt x="554" y="396"/>
                    </a:lnTo>
                    <a:lnTo>
                      <a:pt x="570" y="380"/>
                    </a:lnTo>
                    <a:lnTo>
                      <a:pt x="584" y="362"/>
                    </a:lnTo>
                    <a:lnTo>
                      <a:pt x="598" y="344"/>
                    </a:lnTo>
                    <a:lnTo>
                      <a:pt x="610" y="324"/>
                    </a:lnTo>
                    <a:lnTo>
                      <a:pt x="620" y="304"/>
                    </a:lnTo>
                    <a:lnTo>
                      <a:pt x="628" y="284"/>
                    </a:lnTo>
                    <a:lnTo>
                      <a:pt x="634" y="262"/>
                    </a:lnTo>
                    <a:lnTo>
                      <a:pt x="634" y="262"/>
                    </a:lnTo>
                    <a:lnTo>
                      <a:pt x="650" y="260"/>
                    </a:lnTo>
                    <a:lnTo>
                      <a:pt x="664" y="258"/>
                    </a:lnTo>
                    <a:lnTo>
                      <a:pt x="676" y="256"/>
                    </a:lnTo>
                    <a:lnTo>
                      <a:pt x="688" y="252"/>
                    </a:lnTo>
                    <a:lnTo>
                      <a:pt x="698" y="246"/>
                    </a:lnTo>
                    <a:lnTo>
                      <a:pt x="706" y="242"/>
                    </a:lnTo>
                    <a:lnTo>
                      <a:pt x="720" y="228"/>
                    </a:lnTo>
                    <a:lnTo>
                      <a:pt x="720" y="228"/>
                    </a:lnTo>
                    <a:lnTo>
                      <a:pt x="700" y="230"/>
                    </a:lnTo>
                    <a:lnTo>
                      <a:pt x="678" y="230"/>
                    </a:lnTo>
                    <a:lnTo>
                      <a:pt x="656" y="226"/>
                    </a:lnTo>
                    <a:lnTo>
                      <a:pt x="638" y="220"/>
                    </a:lnTo>
                    <a:lnTo>
                      <a:pt x="638" y="22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kern="1200" dirty="0">
                  <a:solidFill>
                    <a:prstClr val="black"/>
                  </a:solidFill>
                  <a:latin typeface="Arial" panose="020B0604020202020204" pitchFamily="34" charset="0"/>
                  <a:ea typeface="+mn-ea"/>
                  <a:cs typeface="Arial" panose="020B0604020202020204" pitchFamily="34" charset="0"/>
                </a:endParaRPr>
              </a:p>
            </p:txBody>
          </p:sp>
        </p:grpSp>
        <p:grpSp>
          <p:nvGrpSpPr>
            <p:cNvPr id="84" name="Group 83"/>
            <p:cNvGrpSpPr/>
            <p:nvPr/>
          </p:nvGrpSpPr>
          <p:grpSpPr>
            <a:xfrm>
              <a:off x="9357564" y="5048697"/>
              <a:ext cx="571116" cy="571112"/>
              <a:chOff x="10309320" y="4780636"/>
              <a:chExt cx="279044" cy="279044"/>
            </a:xfrm>
          </p:grpSpPr>
          <p:sp>
            <p:nvSpPr>
              <p:cNvPr id="88" name="Oval 87"/>
              <p:cNvSpPr/>
              <p:nvPr userDrawn="1"/>
            </p:nvSpPr>
            <p:spPr>
              <a:xfrm>
                <a:off x="10309320" y="4780636"/>
                <a:ext cx="279044" cy="2790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kern="1200" dirty="0">
                  <a:solidFill>
                    <a:prstClr val="white"/>
                  </a:solidFill>
                  <a:latin typeface="Arial" panose="020B0604020202020204" pitchFamily="34" charset="0"/>
                </a:endParaRPr>
              </a:p>
            </p:txBody>
          </p:sp>
          <p:sp>
            <p:nvSpPr>
              <p:cNvPr id="89" name="Freeform 626"/>
              <p:cNvSpPr>
                <a:spLocks noEditPoints="1"/>
              </p:cNvSpPr>
              <p:nvPr userDrawn="1"/>
            </p:nvSpPr>
            <p:spPr bwMode="auto">
              <a:xfrm>
                <a:off x="10377033" y="4848291"/>
                <a:ext cx="143618" cy="143734"/>
              </a:xfrm>
              <a:custGeom>
                <a:avLst/>
                <a:gdLst>
                  <a:gd name="T0" fmla="*/ 766 w 2492"/>
                  <a:gd name="T1" fmla="*/ 2115 h 2494"/>
                  <a:gd name="T2" fmla="*/ 1669 w 2492"/>
                  <a:gd name="T3" fmla="*/ 932 h 2494"/>
                  <a:gd name="T4" fmla="*/ 1524 w 2492"/>
                  <a:gd name="T5" fmla="*/ 957 h 2494"/>
                  <a:gd name="T6" fmla="*/ 1402 w 2492"/>
                  <a:gd name="T7" fmla="*/ 1045 h 2494"/>
                  <a:gd name="T8" fmla="*/ 1362 w 2492"/>
                  <a:gd name="T9" fmla="*/ 1094 h 2494"/>
                  <a:gd name="T10" fmla="*/ 1349 w 2492"/>
                  <a:gd name="T11" fmla="*/ 1104 h 2494"/>
                  <a:gd name="T12" fmla="*/ 1344 w 2492"/>
                  <a:gd name="T13" fmla="*/ 1005 h 2494"/>
                  <a:gd name="T14" fmla="*/ 953 w 2492"/>
                  <a:gd name="T15" fmla="*/ 2115 h 2494"/>
                  <a:gd name="T16" fmla="*/ 1346 w 2492"/>
                  <a:gd name="T17" fmla="*/ 2050 h 2494"/>
                  <a:gd name="T18" fmla="*/ 1351 w 2492"/>
                  <a:gd name="T19" fmla="*/ 1442 h 2494"/>
                  <a:gd name="T20" fmla="*/ 1381 w 2492"/>
                  <a:gd name="T21" fmla="*/ 1333 h 2494"/>
                  <a:gd name="T22" fmla="*/ 1451 w 2492"/>
                  <a:gd name="T23" fmla="*/ 1255 h 2494"/>
                  <a:gd name="T24" fmla="*/ 1551 w 2492"/>
                  <a:gd name="T25" fmla="*/ 1232 h 2494"/>
                  <a:gd name="T26" fmla="*/ 1648 w 2492"/>
                  <a:gd name="T27" fmla="*/ 1264 h 2494"/>
                  <a:gd name="T28" fmla="*/ 1704 w 2492"/>
                  <a:gd name="T29" fmla="*/ 1353 h 2494"/>
                  <a:gd name="T30" fmla="*/ 1719 w 2492"/>
                  <a:gd name="T31" fmla="*/ 1516 h 2494"/>
                  <a:gd name="T32" fmla="*/ 2110 w 2492"/>
                  <a:gd name="T33" fmla="*/ 2115 h 2494"/>
                  <a:gd name="T34" fmla="*/ 2113 w 2492"/>
                  <a:gd name="T35" fmla="*/ 1761 h 2494"/>
                  <a:gd name="T36" fmla="*/ 2099 w 2492"/>
                  <a:gd name="T37" fmla="*/ 1312 h 2494"/>
                  <a:gd name="T38" fmla="*/ 2052 w 2492"/>
                  <a:gd name="T39" fmla="*/ 1147 h 2494"/>
                  <a:gd name="T40" fmla="*/ 1963 w 2492"/>
                  <a:gd name="T41" fmla="*/ 1029 h 2494"/>
                  <a:gd name="T42" fmla="*/ 1829 w 2492"/>
                  <a:gd name="T43" fmla="*/ 956 h 2494"/>
                  <a:gd name="T44" fmla="*/ 1669 w 2492"/>
                  <a:gd name="T45" fmla="*/ 932 h 2494"/>
                  <a:gd name="T46" fmla="*/ 483 w 2492"/>
                  <a:gd name="T47" fmla="*/ 426 h 2494"/>
                  <a:gd name="T48" fmla="*/ 391 w 2492"/>
                  <a:gd name="T49" fmla="*/ 496 h 2494"/>
                  <a:gd name="T50" fmla="*/ 356 w 2492"/>
                  <a:gd name="T51" fmla="*/ 610 h 2494"/>
                  <a:gd name="T52" fmla="*/ 391 w 2492"/>
                  <a:gd name="T53" fmla="*/ 722 h 2494"/>
                  <a:gd name="T54" fmla="*/ 481 w 2492"/>
                  <a:gd name="T55" fmla="*/ 792 h 2494"/>
                  <a:gd name="T56" fmla="*/ 610 w 2492"/>
                  <a:gd name="T57" fmla="*/ 803 h 2494"/>
                  <a:gd name="T58" fmla="*/ 718 w 2492"/>
                  <a:gd name="T59" fmla="*/ 752 h 2494"/>
                  <a:gd name="T60" fmla="*/ 775 w 2492"/>
                  <a:gd name="T61" fmla="*/ 652 h 2494"/>
                  <a:gd name="T62" fmla="*/ 764 w 2492"/>
                  <a:gd name="T63" fmla="*/ 531 h 2494"/>
                  <a:gd name="T64" fmla="*/ 690 w 2492"/>
                  <a:gd name="T65" fmla="*/ 443 h 2494"/>
                  <a:gd name="T66" fmla="*/ 569 w 2492"/>
                  <a:gd name="T67" fmla="*/ 412 h 2494"/>
                  <a:gd name="T68" fmla="*/ 2071 w 2492"/>
                  <a:gd name="T69" fmla="*/ 3 h 2494"/>
                  <a:gd name="T70" fmla="*/ 2144 w 2492"/>
                  <a:gd name="T71" fmla="*/ 20 h 2494"/>
                  <a:gd name="T72" fmla="*/ 2296 w 2492"/>
                  <a:gd name="T73" fmla="*/ 90 h 2494"/>
                  <a:gd name="T74" fmla="*/ 2409 w 2492"/>
                  <a:gd name="T75" fmla="*/ 211 h 2494"/>
                  <a:gd name="T76" fmla="*/ 2468 w 2492"/>
                  <a:gd name="T77" fmla="*/ 345 h 2494"/>
                  <a:gd name="T78" fmla="*/ 2492 w 2492"/>
                  <a:gd name="T79" fmla="*/ 2064 h 2494"/>
                  <a:gd name="T80" fmla="*/ 2482 w 2492"/>
                  <a:gd name="T81" fmla="*/ 2087 h 2494"/>
                  <a:gd name="T82" fmla="*/ 2430 w 2492"/>
                  <a:gd name="T83" fmla="*/ 2252 h 2494"/>
                  <a:gd name="T84" fmla="*/ 2326 w 2492"/>
                  <a:gd name="T85" fmla="*/ 2379 h 2494"/>
                  <a:gd name="T86" fmla="*/ 2188 w 2492"/>
                  <a:gd name="T87" fmla="*/ 2457 h 2494"/>
                  <a:gd name="T88" fmla="*/ 2063 w 2492"/>
                  <a:gd name="T89" fmla="*/ 2494 h 2494"/>
                  <a:gd name="T90" fmla="*/ 413 w 2492"/>
                  <a:gd name="T91" fmla="*/ 2488 h 2494"/>
                  <a:gd name="T92" fmla="*/ 292 w 2492"/>
                  <a:gd name="T93" fmla="*/ 2456 h 2494"/>
                  <a:gd name="T94" fmla="*/ 153 w 2492"/>
                  <a:gd name="T95" fmla="*/ 2368 h 2494"/>
                  <a:gd name="T96" fmla="*/ 52 w 2492"/>
                  <a:gd name="T97" fmla="*/ 2230 h 2494"/>
                  <a:gd name="T98" fmla="*/ 11 w 2492"/>
                  <a:gd name="T99" fmla="*/ 2107 h 2494"/>
                  <a:gd name="T100" fmla="*/ 3 w 2492"/>
                  <a:gd name="T101" fmla="*/ 421 h 2494"/>
                  <a:gd name="T102" fmla="*/ 19 w 2492"/>
                  <a:gd name="T103" fmla="*/ 348 h 2494"/>
                  <a:gd name="T104" fmla="*/ 89 w 2492"/>
                  <a:gd name="T105" fmla="*/ 195 h 2494"/>
                  <a:gd name="T106" fmla="*/ 211 w 2492"/>
                  <a:gd name="T107" fmla="*/ 81 h 2494"/>
                  <a:gd name="T108" fmla="*/ 345 w 2492"/>
                  <a:gd name="T109" fmla="*/ 23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92" h="2494">
                    <a:moveTo>
                      <a:pt x="383" y="959"/>
                    </a:moveTo>
                    <a:lnTo>
                      <a:pt x="383" y="2115"/>
                    </a:lnTo>
                    <a:lnTo>
                      <a:pt x="766" y="2115"/>
                    </a:lnTo>
                    <a:lnTo>
                      <a:pt x="766" y="959"/>
                    </a:lnTo>
                    <a:lnTo>
                      <a:pt x="383" y="959"/>
                    </a:lnTo>
                    <a:close/>
                    <a:moveTo>
                      <a:pt x="1669" y="932"/>
                    </a:moveTo>
                    <a:lnTo>
                      <a:pt x="1619" y="935"/>
                    </a:lnTo>
                    <a:lnTo>
                      <a:pt x="1570" y="943"/>
                    </a:lnTo>
                    <a:lnTo>
                      <a:pt x="1524" y="957"/>
                    </a:lnTo>
                    <a:lnTo>
                      <a:pt x="1481" y="980"/>
                    </a:lnTo>
                    <a:lnTo>
                      <a:pt x="1440" y="1008"/>
                    </a:lnTo>
                    <a:lnTo>
                      <a:pt x="1402" y="1045"/>
                    </a:lnTo>
                    <a:lnTo>
                      <a:pt x="1367" y="1089"/>
                    </a:lnTo>
                    <a:lnTo>
                      <a:pt x="1363" y="1091"/>
                    </a:lnTo>
                    <a:lnTo>
                      <a:pt x="1362" y="1094"/>
                    </a:lnTo>
                    <a:lnTo>
                      <a:pt x="1359" y="1096"/>
                    </a:lnTo>
                    <a:lnTo>
                      <a:pt x="1355" y="1100"/>
                    </a:lnTo>
                    <a:lnTo>
                      <a:pt x="1349" y="1104"/>
                    </a:lnTo>
                    <a:lnTo>
                      <a:pt x="1344" y="1110"/>
                    </a:lnTo>
                    <a:lnTo>
                      <a:pt x="1344" y="1056"/>
                    </a:lnTo>
                    <a:lnTo>
                      <a:pt x="1344" y="1005"/>
                    </a:lnTo>
                    <a:lnTo>
                      <a:pt x="1344" y="959"/>
                    </a:lnTo>
                    <a:lnTo>
                      <a:pt x="953" y="959"/>
                    </a:lnTo>
                    <a:lnTo>
                      <a:pt x="953" y="2115"/>
                    </a:lnTo>
                    <a:lnTo>
                      <a:pt x="1346" y="2115"/>
                    </a:lnTo>
                    <a:lnTo>
                      <a:pt x="1346" y="2080"/>
                    </a:lnTo>
                    <a:lnTo>
                      <a:pt x="1346" y="2050"/>
                    </a:lnTo>
                    <a:lnTo>
                      <a:pt x="1346" y="1765"/>
                    </a:lnTo>
                    <a:lnTo>
                      <a:pt x="1348" y="1481"/>
                    </a:lnTo>
                    <a:lnTo>
                      <a:pt x="1351" y="1442"/>
                    </a:lnTo>
                    <a:lnTo>
                      <a:pt x="1357" y="1404"/>
                    </a:lnTo>
                    <a:lnTo>
                      <a:pt x="1367" y="1368"/>
                    </a:lnTo>
                    <a:lnTo>
                      <a:pt x="1381" y="1333"/>
                    </a:lnTo>
                    <a:lnTo>
                      <a:pt x="1400" y="1301"/>
                    </a:lnTo>
                    <a:lnTo>
                      <a:pt x="1424" y="1275"/>
                    </a:lnTo>
                    <a:lnTo>
                      <a:pt x="1451" y="1255"/>
                    </a:lnTo>
                    <a:lnTo>
                      <a:pt x="1481" y="1242"/>
                    </a:lnTo>
                    <a:lnTo>
                      <a:pt x="1514" y="1234"/>
                    </a:lnTo>
                    <a:lnTo>
                      <a:pt x="1551" y="1232"/>
                    </a:lnTo>
                    <a:lnTo>
                      <a:pt x="1589" y="1237"/>
                    </a:lnTo>
                    <a:lnTo>
                      <a:pt x="1621" y="1247"/>
                    </a:lnTo>
                    <a:lnTo>
                      <a:pt x="1648" y="1264"/>
                    </a:lnTo>
                    <a:lnTo>
                      <a:pt x="1672" y="1288"/>
                    </a:lnTo>
                    <a:lnTo>
                      <a:pt x="1689" y="1317"/>
                    </a:lnTo>
                    <a:lnTo>
                      <a:pt x="1704" y="1353"/>
                    </a:lnTo>
                    <a:lnTo>
                      <a:pt x="1711" y="1395"/>
                    </a:lnTo>
                    <a:lnTo>
                      <a:pt x="1718" y="1455"/>
                    </a:lnTo>
                    <a:lnTo>
                      <a:pt x="1719" y="1516"/>
                    </a:lnTo>
                    <a:lnTo>
                      <a:pt x="1721" y="2061"/>
                    </a:lnTo>
                    <a:lnTo>
                      <a:pt x="1721" y="2115"/>
                    </a:lnTo>
                    <a:lnTo>
                      <a:pt x="2110" y="2115"/>
                    </a:lnTo>
                    <a:lnTo>
                      <a:pt x="2112" y="2096"/>
                    </a:lnTo>
                    <a:lnTo>
                      <a:pt x="2112" y="2079"/>
                    </a:lnTo>
                    <a:lnTo>
                      <a:pt x="2113" y="1761"/>
                    </a:lnTo>
                    <a:lnTo>
                      <a:pt x="2112" y="1441"/>
                    </a:lnTo>
                    <a:lnTo>
                      <a:pt x="2109" y="1377"/>
                    </a:lnTo>
                    <a:lnTo>
                      <a:pt x="2099" y="1312"/>
                    </a:lnTo>
                    <a:lnTo>
                      <a:pt x="2086" y="1250"/>
                    </a:lnTo>
                    <a:lnTo>
                      <a:pt x="2072" y="1196"/>
                    </a:lnTo>
                    <a:lnTo>
                      <a:pt x="2052" y="1147"/>
                    </a:lnTo>
                    <a:lnTo>
                      <a:pt x="2026" y="1102"/>
                    </a:lnTo>
                    <a:lnTo>
                      <a:pt x="1996" y="1062"/>
                    </a:lnTo>
                    <a:lnTo>
                      <a:pt x="1963" y="1029"/>
                    </a:lnTo>
                    <a:lnTo>
                      <a:pt x="1923" y="999"/>
                    </a:lnTo>
                    <a:lnTo>
                      <a:pt x="1878" y="975"/>
                    </a:lnTo>
                    <a:lnTo>
                      <a:pt x="1829" y="956"/>
                    </a:lnTo>
                    <a:lnTo>
                      <a:pt x="1773" y="943"/>
                    </a:lnTo>
                    <a:lnTo>
                      <a:pt x="1721" y="935"/>
                    </a:lnTo>
                    <a:lnTo>
                      <a:pt x="1669" y="932"/>
                    </a:lnTo>
                    <a:close/>
                    <a:moveTo>
                      <a:pt x="569" y="412"/>
                    </a:moveTo>
                    <a:lnTo>
                      <a:pt x="524" y="415"/>
                    </a:lnTo>
                    <a:lnTo>
                      <a:pt x="483" y="426"/>
                    </a:lnTo>
                    <a:lnTo>
                      <a:pt x="447" y="443"/>
                    </a:lnTo>
                    <a:lnTo>
                      <a:pt x="416" y="467"/>
                    </a:lnTo>
                    <a:lnTo>
                      <a:pt x="391" y="496"/>
                    </a:lnTo>
                    <a:lnTo>
                      <a:pt x="372" y="531"/>
                    </a:lnTo>
                    <a:lnTo>
                      <a:pt x="361" y="569"/>
                    </a:lnTo>
                    <a:lnTo>
                      <a:pt x="356" y="610"/>
                    </a:lnTo>
                    <a:lnTo>
                      <a:pt x="361" y="652"/>
                    </a:lnTo>
                    <a:lnTo>
                      <a:pt x="372" y="688"/>
                    </a:lnTo>
                    <a:lnTo>
                      <a:pt x="391" y="722"/>
                    </a:lnTo>
                    <a:lnTo>
                      <a:pt x="415" y="750"/>
                    </a:lnTo>
                    <a:lnTo>
                      <a:pt x="447" y="774"/>
                    </a:lnTo>
                    <a:lnTo>
                      <a:pt x="481" y="792"/>
                    </a:lnTo>
                    <a:lnTo>
                      <a:pt x="521" y="803"/>
                    </a:lnTo>
                    <a:lnTo>
                      <a:pt x="566" y="808"/>
                    </a:lnTo>
                    <a:lnTo>
                      <a:pt x="610" y="803"/>
                    </a:lnTo>
                    <a:lnTo>
                      <a:pt x="652" y="793"/>
                    </a:lnTo>
                    <a:lnTo>
                      <a:pt x="688" y="776"/>
                    </a:lnTo>
                    <a:lnTo>
                      <a:pt x="718" y="752"/>
                    </a:lnTo>
                    <a:lnTo>
                      <a:pt x="745" y="723"/>
                    </a:lnTo>
                    <a:lnTo>
                      <a:pt x="764" y="690"/>
                    </a:lnTo>
                    <a:lnTo>
                      <a:pt x="775" y="652"/>
                    </a:lnTo>
                    <a:lnTo>
                      <a:pt x="780" y="610"/>
                    </a:lnTo>
                    <a:lnTo>
                      <a:pt x="775" y="569"/>
                    </a:lnTo>
                    <a:lnTo>
                      <a:pt x="764" y="531"/>
                    </a:lnTo>
                    <a:lnTo>
                      <a:pt x="745" y="496"/>
                    </a:lnTo>
                    <a:lnTo>
                      <a:pt x="721" y="467"/>
                    </a:lnTo>
                    <a:lnTo>
                      <a:pt x="690" y="443"/>
                    </a:lnTo>
                    <a:lnTo>
                      <a:pt x="653" y="426"/>
                    </a:lnTo>
                    <a:lnTo>
                      <a:pt x="613" y="415"/>
                    </a:lnTo>
                    <a:lnTo>
                      <a:pt x="569" y="412"/>
                    </a:lnTo>
                    <a:close/>
                    <a:moveTo>
                      <a:pt x="427" y="0"/>
                    </a:moveTo>
                    <a:lnTo>
                      <a:pt x="2063" y="0"/>
                    </a:lnTo>
                    <a:lnTo>
                      <a:pt x="2071" y="3"/>
                    </a:lnTo>
                    <a:lnTo>
                      <a:pt x="2077" y="6"/>
                    </a:lnTo>
                    <a:lnTo>
                      <a:pt x="2085" y="9"/>
                    </a:lnTo>
                    <a:lnTo>
                      <a:pt x="2144" y="20"/>
                    </a:lnTo>
                    <a:lnTo>
                      <a:pt x="2199" y="38"/>
                    </a:lnTo>
                    <a:lnTo>
                      <a:pt x="2250" y="60"/>
                    </a:lnTo>
                    <a:lnTo>
                      <a:pt x="2296" y="90"/>
                    </a:lnTo>
                    <a:lnTo>
                      <a:pt x="2338" y="125"/>
                    </a:lnTo>
                    <a:lnTo>
                      <a:pt x="2376" y="165"/>
                    </a:lnTo>
                    <a:lnTo>
                      <a:pt x="2409" y="211"/>
                    </a:lnTo>
                    <a:lnTo>
                      <a:pt x="2439" y="264"/>
                    </a:lnTo>
                    <a:lnTo>
                      <a:pt x="2455" y="303"/>
                    </a:lnTo>
                    <a:lnTo>
                      <a:pt x="2468" y="345"/>
                    </a:lnTo>
                    <a:lnTo>
                      <a:pt x="2479" y="386"/>
                    </a:lnTo>
                    <a:lnTo>
                      <a:pt x="2492" y="429"/>
                    </a:lnTo>
                    <a:lnTo>
                      <a:pt x="2492" y="2064"/>
                    </a:lnTo>
                    <a:lnTo>
                      <a:pt x="2487" y="2072"/>
                    </a:lnTo>
                    <a:lnTo>
                      <a:pt x="2485" y="2080"/>
                    </a:lnTo>
                    <a:lnTo>
                      <a:pt x="2482" y="2087"/>
                    </a:lnTo>
                    <a:lnTo>
                      <a:pt x="2471" y="2146"/>
                    </a:lnTo>
                    <a:lnTo>
                      <a:pt x="2454" y="2201"/>
                    </a:lnTo>
                    <a:lnTo>
                      <a:pt x="2430" y="2252"/>
                    </a:lnTo>
                    <a:lnTo>
                      <a:pt x="2401" y="2298"/>
                    </a:lnTo>
                    <a:lnTo>
                      <a:pt x="2366" y="2341"/>
                    </a:lnTo>
                    <a:lnTo>
                      <a:pt x="2326" y="2379"/>
                    </a:lnTo>
                    <a:lnTo>
                      <a:pt x="2279" y="2413"/>
                    </a:lnTo>
                    <a:lnTo>
                      <a:pt x="2228" y="2442"/>
                    </a:lnTo>
                    <a:lnTo>
                      <a:pt x="2188" y="2457"/>
                    </a:lnTo>
                    <a:lnTo>
                      <a:pt x="2147" y="2470"/>
                    </a:lnTo>
                    <a:lnTo>
                      <a:pt x="2104" y="2481"/>
                    </a:lnTo>
                    <a:lnTo>
                      <a:pt x="2063" y="2494"/>
                    </a:lnTo>
                    <a:lnTo>
                      <a:pt x="427" y="2494"/>
                    </a:lnTo>
                    <a:lnTo>
                      <a:pt x="421" y="2491"/>
                    </a:lnTo>
                    <a:lnTo>
                      <a:pt x="413" y="2488"/>
                    </a:lnTo>
                    <a:lnTo>
                      <a:pt x="405" y="2486"/>
                    </a:lnTo>
                    <a:lnTo>
                      <a:pt x="346" y="2473"/>
                    </a:lnTo>
                    <a:lnTo>
                      <a:pt x="292" y="2456"/>
                    </a:lnTo>
                    <a:lnTo>
                      <a:pt x="242" y="2434"/>
                    </a:lnTo>
                    <a:lnTo>
                      <a:pt x="195" y="2403"/>
                    </a:lnTo>
                    <a:lnTo>
                      <a:pt x="153" y="2368"/>
                    </a:lnTo>
                    <a:lnTo>
                      <a:pt x="114" y="2329"/>
                    </a:lnTo>
                    <a:lnTo>
                      <a:pt x="81" y="2282"/>
                    </a:lnTo>
                    <a:lnTo>
                      <a:pt x="52" y="2230"/>
                    </a:lnTo>
                    <a:lnTo>
                      <a:pt x="35" y="2190"/>
                    </a:lnTo>
                    <a:lnTo>
                      <a:pt x="22" y="2149"/>
                    </a:lnTo>
                    <a:lnTo>
                      <a:pt x="11" y="2107"/>
                    </a:lnTo>
                    <a:lnTo>
                      <a:pt x="0" y="2064"/>
                    </a:lnTo>
                    <a:lnTo>
                      <a:pt x="0" y="429"/>
                    </a:lnTo>
                    <a:lnTo>
                      <a:pt x="3" y="421"/>
                    </a:lnTo>
                    <a:lnTo>
                      <a:pt x="6" y="413"/>
                    </a:lnTo>
                    <a:lnTo>
                      <a:pt x="8" y="407"/>
                    </a:lnTo>
                    <a:lnTo>
                      <a:pt x="19" y="348"/>
                    </a:lnTo>
                    <a:lnTo>
                      <a:pt x="37" y="292"/>
                    </a:lnTo>
                    <a:lnTo>
                      <a:pt x="60" y="241"/>
                    </a:lnTo>
                    <a:lnTo>
                      <a:pt x="89" y="195"/>
                    </a:lnTo>
                    <a:lnTo>
                      <a:pt x="124" y="152"/>
                    </a:lnTo>
                    <a:lnTo>
                      <a:pt x="165" y="114"/>
                    </a:lnTo>
                    <a:lnTo>
                      <a:pt x="211" y="81"/>
                    </a:lnTo>
                    <a:lnTo>
                      <a:pt x="264" y="52"/>
                    </a:lnTo>
                    <a:lnTo>
                      <a:pt x="304" y="36"/>
                    </a:lnTo>
                    <a:lnTo>
                      <a:pt x="345" y="23"/>
                    </a:lnTo>
                    <a:lnTo>
                      <a:pt x="386" y="12"/>
                    </a:lnTo>
                    <a:lnTo>
                      <a:pt x="427"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kern="1200" dirty="0">
                  <a:solidFill>
                    <a:prstClr val="black"/>
                  </a:solidFill>
                  <a:latin typeface="Arial" panose="020B0604020202020204" pitchFamily="34" charset="0"/>
                  <a:ea typeface="+mn-ea"/>
                  <a:cs typeface="Arial" panose="020B0604020202020204" pitchFamily="34" charset="0"/>
                </a:endParaRPr>
              </a:p>
            </p:txBody>
          </p:sp>
        </p:grpSp>
        <p:grpSp>
          <p:nvGrpSpPr>
            <p:cNvPr id="85" name="Group 84"/>
            <p:cNvGrpSpPr/>
            <p:nvPr userDrawn="1"/>
          </p:nvGrpSpPr>
          <p:grpSpPr>
            <a:xfrm>
              <a:off x="8620286" y="5048697"/>
              <a:ext cx="571116" cy="571112"/>
              <a:chOff x="8081746" y="5155194"/>
              <a:chExt cx="358117" cy="358117"/>
            </a:xfrm>
          </p:grpSpPr>
          <p:sp>
            <p:nvSpPr>
              <p:cNvPr id="86" name="Oval 85"/>
              <p:cNvSpPr/>
              <p:nvPr userDrawn="1"/>
            </p:nvSpPr>
            <p:spPr>
              <a:xfrm>
                <a:off x="8081746" y="5155194"/>
                <a:ext cx="358117" cy="3581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kern="1200" dirty="0">
                  <a:solidFill>
                    <a:prstClr val="white"/>
                  </a:solidFill>
                  <a:latin typeface="Arial" panose="020B0604020202020204" pitchFamily="34" charset="0"/>
                </a:endParaRPr>
              </a:p>
            </p:txBody>
          </p:sp>
          <p:sp>
            <p:nvSpPr>
              <p:cNvPr id="87" name="Freeform 86"/>
              <p:cNvSpPr>
                <a:spLocks noEditPoints="1"/>
              </p:cNvSpPr>
              <p:nvPr userDrawn="1"/>
            </p:nvSpPr>
            <p:spPr bwMode="auto">
              <a:xfrm>
                <a:off x="8171870" y="5243997"/>
                <a:ext cx="177867" cy="180512"/>
              </a:xfrm>
              <a:custGeom>
                <a:avLst/>
                <a:gdLst>
                  <a:gd name="T0" fmla="*/ 898 w 3629"/>
                  <a:gd name="T1" fmla="*/ 2249 h 3684"/>
                  <a:gd name="T2" fmla="*/ 767 w 3629"/>
                  <a:gd name="T3" fmla="*/ 2423 h 3684"/>
                  <a:gd name="T4" fmla="*/ 784 w 3629"/>
                  <a:gd name="T5" fmla="*/ 2649 h 3684"/>
                  <a:gd name="T6" fmla="*/ 936 w 3629"/>
                  <a:gd name="T7" fmla="*/ 2802 h 3684"/>
                  <a:gd name="T8" fmla="*/ 2596 w 3629"/>
                  <a:gd name="T9" fmla="*/ 2828 h 3684"/>
                  <a:gd name="T10" fmla="*/ 2787 w 3629"/>
                  <a:gd name="T11" fmla="*/ 2722 h 3684"/>
                  <a:gd name="T12" fmla="*/ 2865 w 3629"/>
                  <a:gd name="T13" fmla="*/ 2515 h 3684"/>
                  <a:gd name="T14" fmla="*/ 2787 w 3629"/>
                  <a:gd name="T15" fmla="*/ 2307 h 3684"/>
                  <a:gd name="T16" fmla="*/ 2596 w 3629"/>
                  <a:gd name="T17" fmla="*/ 2201 h 3684"/>
                  <a:gd name="T18" fmla="*/ 1112 w 3629"/>
                  <a:gd name="T19" fmla="*/ 750 h 3684"/>
                  <a:gd name="T20" fmla="*/ 918 w 3629"/>
                  <a:gd name="T21" fmla="*/ 853 h 3684"/>
                  <a:gd name="T22" fmla="*/ 838 w 3629"/>
                  <a:gd name="T23" fmla="*/ 1059 h 3684"/>
                  <a:gd name="T24" fmla="*/ 913 w 3629"/>
                  <a:gd name="T25" fmla="*/ 1268 h 3684"/>
                  <a:gd name="T26" fmla="*/ 1102 w 3629"/>
                  <a:gd name="T27" fmla="*/ 1377 h 3684"/>
                  <a:gd name="T28" fmla="*/ 1208 w 3629"/>
                  <a:gd name="T29" fmla="*/ 1380 h 3684"/>
                  <a:gd name="T30" fmla="*/ 1401 w 3629"/>
                  <a:gd name="T31" fmla="*/ 1380 h 3684"/>
                  <a:gd name="T32" fmla="*/ 1640 w 3629"/>
                  <a:gd name="T33" fmla="*/ 1380 h 3684"/>
                  <a:gd name="T34" fmla="*/ 1833 w 3629"/>
                  <a:gd name="T35" fmla="*/ 1380 h 3684"/>
                  <a:gd name="T36" fmla="*/ 1935 w 3629"/>
                  <a:gd name="T37" fmla="*/ 1378 h 3684"/>
                  <a:gd name="T38" fmla="*/ 2115 w 3629"/>
                  <a:gd name="T39" fmla="*/ 1295 h 3684"/>
                  <a:gd name="T40" fmla="*/ 2205 w 3629"/>
                  <a:gd name="T41" fmla="*/ 1123 h 3684"/>
                  <a:gd name="T42" fmla="*/ 2168 w 3629"/>
                  <a:gd name="T43" fmla="*/ 917 h 3684"/>
                  <a:gd name="T44" fmla="*/ 2021 w 3629"/>
                  <a:gd name="T45" fmla="*/ 775 h 3684"/>
                  <a:gd name="T46" fmla="*/ 1954 w 3629"/>
                  <a:gd name="T47" fmla="*/ 0 h 3684"/>
                  <a:gd name="T48" fmla="*/ 2281 w 3629"/>
                  <a:gd name="T49" fmla="*/ 54 h 3684"/>
                  <a:gd name="T50" fmla="*/ 2608 w 3629"/>
                  <a:gd name="T51" fmla="*/ 232 h 3684"/>
                  <a:gd name="T52" fmla="*/ 2834 w 3629"/>
                  <a:gd name="T53" fmla="*/ 513 h 3684"/>
                  <a:gd name="T54" fmla="*/ 2936 w 3629"/>
                  <a:gd name="T55" fmla="*/ 880 h 3684"/>
                  <a:gd name="T56" fmla="*/ 2938 w 3629"/>
                  <a:gd name="T57" fmla="*/ 1273 h 3684"/>
                  <a:gd name="T58" fmla="*/ 3050 w 3629"/>
                  <a:gd name="T59" fmla="*/ 1427 h 3684"/>
                  <a:gd name="T60" fmla="*/ 3285 w 3629"/>
                  <a:gd name="T61" fmla="*/ 1490 h 3684"/>
                  <a:gd name="T62" fmla="*/ 3490 w 3629"/>
                  <a:gd name="T63" fmla="*/ 1652 h 3684"/>
                  <a:gd name="T64" fmla="*/ 3603 w 3629"/>
                  <a:gd name="T65" fmla="*/ 1910 h 3684"/>
                  <a:gd name="T66" fmla="*/ 3627 w 3629"/>
                  <a:gd name="T67" fmla="*/ 2225 h 3684"/>
                  <a:gd name="T68" fmla="*/ 3628 w 3629"/>
                  <a:gd name="T69" fmla="*/ 2393 h 3684"/>
                  <a:gd name="T70" fmla="*/ 3629 w 3629"/>
                  <a:gd name="T71" fmla="*/ 2493 h 3684"/>
                  <a:gd name="T72" fmla="*/ 3583 w 3629"/>
                  <a:gd name="T73" fmla="*/ 2861 h 3684"/>
                  <a:gd name="T74" fmla="*/ 3414 w 3629"/>
                  <a:gd name="T75" fmla="*/ 3236 h 3684"/>
                  <a:gd name="T76" fmla="*/ 3129 w 3629"/>
                  <a:gd name="T77" fmla="*/ 3508 h 3684"/>
                  <a:gd name="T78" fmla="*/ 2749 w 3629"/>
                  <a:gd name="T79" fmla="*/ 3657 h 3684"/>
                  <a:gd name="T80" fmla="*/ 1134 w 3629"/>
                  <a:gd name="T81" fmla="*/ 3684 h 3684"/>
                  <a:gd name="T82" fmla="*/ 705 w 3629"/>
                  <a:gd name="T83" fmla="*/ 3629 h 3684"/>
                  <a:gd name="T84" fmla="*/ 370 w 3629"/>
                  <a:gd name="T85" fmla="*/ 3462 h 3684"/>
                  <a:gd name="T86" fmla="*/ 138 w 3629"/>
                  <a:gd name="T87" fmla="*/ 3191 h 3684"/>
                  <a:gd name="T88" fmla="*/ 24 w 3629"/>
                  <a:gd name="T89" fmla="*/ 2830 h 3684"/>
                  <a:gd name="T90" fmla="*/ 0 w 3629"/>
                  <a:gd name="T91" fmla="*/ 2426 h 3684"/>
                  <a:gd name="T92" fmla="*/ 28 w 3629"/>
                  <a:gd name="T93" fmla="*/ 780 h 3684"/>
                  <a:gd name="T94" fmla="*/ 131 w 3629"/>
                  <a:gd name="T95" fmla="*/ 512 h 3684"/>
                  <a:gd name="T96" fmla="*/ 262 w 3629"/>
                  <a:gd name="T97" fmla="*/ 328 h 3684"/>
                  <a:gd name="T98" fmla="*/ 524 w 3629"/>
                  <a:gd name="T99" fmla="*/ 122 h 3684"/>
                  <a:gd name="T100" fmla="*/ 902 w 3629"/>
                  <a:gd name="T101" fmla="*/ 11 h 3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29" h="3684">
                    <a:moveTo>
                      <a:pt x="1070" y="2198"/>
                    </a:moveTo>
                    <a:lnTo>
                      <a:pt x="1024" y="2201"/>
                    </a:lnTo>
                    <a:lnTo>
                      <a:pt x="978" y="2212"/>
                    </a:lnTo>
                    <a:lnTo>
                      <a:pt x="936" y="2228"/>
                    </a:lnTo>
                    <a:lnTo>
                      <a:pt x="898" y="2249"/>
                    </a:lnTo>
                    <a:lnTo>
                      <a:pt x="863" y="2275"/>
                    </a:lnTo>
                    <a:lnTo>
                      <a:pt x="831" y="2307"/>
                    </a:lnTo>
                    <a:lnTo>
                      <a:pt x="805" y="2342"/>
                    </a:lnTo>
                    <a:lnTo>
                      <a:pt x="784" y="2381"/>
                    </a:lnTo>
                    <a:lnTo>
                      <a:pt x="767" y="2423"/>
                    </a:lnTo>
                    <a:lnTo>
                      <a:pt x="758" y="2468"/>
                    </a:lnTo>
                    <a:lnTo>
                      <a:pt x="754" y="2515"/>
                    </a:lnTo>
                    <a:lnTo>
                      <a:pt x="758" y="2561"/>
                    </a:lnTo>
                    <a:lnTo>
                      <a:pt x="767" y="2607"/>
                    </a:lnTo>
                    <a:lnTo>
                      <a:pt x="784" y="2649"/>
                    </a:lnTo>
                    <a:lnTo>
                      <a:pt x="805" y="2687"/>
                    </a:lnTo>
                    <a:lnTo>
                      <a:pt x="831" y="2722"/>
                    </a:lnTo>
                    <a:lnTo>
                      <a:pt x="863" y="2754"/>
                    </a:lnTo>
                    <a:lnTo>
                      <a:pt x="898" y="2780"/>
                    </a:lnTo>
                    <a:lnTo>
                      <a:pt x="936" y="2802"/>
                    </a:lnTo>
                    <a:lnTo>
                      <a:pt x="978" y="2818"/>
                    </a:lnTo>
                    <a:lnTo>
                      <a:pt x="1024" y="2828"/>
                    </a:lnTo>
                    <a:lnTo>
                      <a:pt x="1070" y="2831"/>
                    </a:lnTo>
                    <a:lnTo>
                      <a:pt x="2549" y="2831"/>
                    </a:lnTo>
                    <a:lnTo>
                      <a:pt x="2596" y="2828"/>
                    </a:lnTo>
                    <a:lnTo>
                      <a:pt x="2640" y="2818"/>
                    </a:lnTo>
                    <a:lnTo>
                      <a:pt x="2681" y="2802"/>
                    </a:lnTo>
                    <a:lnTo>
                      <a:pt x="2721" y="2780"/>
                    </a:lnTo>
                    <a:lnTo>
                      <a:pt x="2756" y="2754"/>
                    </a:lnTo>
                    <a:lnTo>
                      <a:pt x="2787" y="2722"/>
                    </a:lnTo>
                    <a:lnTo>
                      <a:pt x="2814" y="2687"/>
                    </a:lnTo>
                    <a:lnTo>
                      <a:pt x="2835" y="2649"/>
                    </a:lnTo>
                    <a:lnTo>
                      <a:pt x="2851" y="2607"/>
                    </a:lnTo>
                    <a:lnTo>
                      <a:pt x="2861" y="2561"/>
                    </a:lnTo>
                    <a:lnTo>
                      <a:pt x="2865" y="2515"/>
                    </a:lnTo>
                    <a:lnTo>
                      <a:pt x="2861" y="2468"/>
                    </a:lnTo>
                    <a:lnTo>
                      <a:pt x="2851" y="2423"/>
                    </a:lnTo>
                    <a:lnTo>
                      <a:pt x="2835" y="2381"/>
                    </a:lnTo>
                    <a:lnTo>
                      <a:pt x="2814" y="2342"/>
                    </a:lnTo>
                    <a:lnTo>
                      <a:pt x="2787" y="2307"/>
                    </a:lnTo>
                    <a:lnTo>
                      <a:pt x="2756" y="2275"/>
                    </a:lnTo>
                    <a:lnTo>
                      <a:pt x="2721" y="2249"/>
                    </a:lnTo>
                    <a:lnTo>
                      <a:pt x="2681" y="2228"/>
                    </a:lnTo>
                    <a:lnTo>
                      <a:pt x="2640" y="2212"/>
                    </a:lnTo>
                    <a:lnTo>
                      <a:pt x="2596" y="2201"/>
                    </a:lnTo>
                    <a:lnTo>
                      <a:pt x="2549" y="2198"/>
                    </a:lnTo>
                    <a:lnTo>
                      <a:pt x="1070" y="2198"/>
                    </a:lnTo>
                    <a:close/>
                    <a:moveTo>
                      <a:pt x="1898" y="746"/>
                    </a:moveTo>
                    <a:lnTo>
                      <a:pt x="1158" y="747"/>
                    </a:lnTo>
                    <a:lnTo>
                      <a:pt x="1112" y="750"/>
                    </a:lnTo>
                    <a:lnTo>
                      <a:pt x="1068" y="759"/>
                    </a:lnTo>
                    <a:lnTo>
                      <a:pt x="1025" y="775"/>
                    </a:lnTo>
                    <a:lnTo>
                      <a:pt x="986" y="796"/>
                    </a:lnTo>
                    <a:lnTo>
                      <a:pt x="950" y="822"/>
                    </a:lnTo>
                    <a:lnTo>
                      <a:pt x="918" y="853"/>
                    </a:lnTo>
                    <a:lnTo>
                      <a:pt x="891" y="888"/>
                    </a:lnTo>
                    <a:lnTo>
                      <a:pt x="870" y="926"/>
                    </a:lnTo>
                    <a:lnTo>
                      <a:pt x="853" y="967"/>
                    </a:lnTo>
                    <a:lnTo>
                      <a:pt x="843" y="1012"/>
                    </a:lnTo>
                    <a:lnTo>
                      <a:pt x="838" y="1059"/>
                    </a:lnTo>
                    <a:lnTo>
                      <a:pt x="840" y="1106"/>
                    </a:lnTo>
                    <a:lnTo>
                      <a:pt x="850" y="1151"/>
                    </a:lnTo>
                    <a:lnTo>
                      <a:pt x="865" y="1193"/>
                    </a:lnTo>
                    <a:lnTo>
                      <a:pt x="887" y="1231"/>
                    </a:lnTo>
                    <a:lnTo>
                      <a:pt x="913" y="1268"/>
                    </a:lnTo>
                    <a:lnTo>
                      <a:pt x="943" y="1300"/>
                    </a:lnTo>
                    <a:lnTo>
                      <a:pt x="977" y="1327"/>
                    </a:lnTo>
                    <a:lnTo>
                      <a:pt x="1016" y="1348"/>
                    </a:lnTo>
                    <a:lnTo>
                      <a:pt x="1057" y="1365"/>
                    </a:lnTo>
                    <a:lnTo>
                      <a:pt x="1102" y="1377"/>
                    </a:lnTo>
                    <a:lnTo>
                      <a:pt x="1149" y="1380"/>
                    </a:lnTo>
                    <a:lnTo>
                      <a:pt x="1152" y="1380"/>
                    </a:lnTo>
                    <a:lnTo>
                      <a:pt x="1165" y="1380"/>
                    </a:lnTo>
                    <a:lnTo>
                      <a:pt x="1183" y="1380"/>
                    </a:lnTo>
                    <a:lnTo>
                      <a:pt x="1208" y="1380"/>
                    </a:lnTo>
                    <a:lnTo>
                      <a:pt x="1238" y="1380"/>
                    </a:lnTo>
                    <a:lnTo>
                      <a:pt x="1273" y="1380"/>
                    </a:lnTo>
                    <a:lnTo>
                      <a:pt x="1313" y="1380"/>
                    </a:lnTo>
                    <a:lnTo>
                      <a:pt x="1356" y="1380"/>
                    </a:lnTo>
                    <a:lnTo>
                      <a:pt x="1401" y="1380"/>
                    </a:lnTo>
                    <a:lnTo>
                      <a:pt x="1448" y="1380"/>
                    </a:lnTo>
                    <a:lnTo>
                      <a:pt x="1496" y="1380"/>
                    </a:lnTo>
                    <a:lnTo>
                      <a:pt x="1545" y="1380"/>
                    </a:lnTo>
                    <a:lnTo>
                      <a:pt x="1592" y="1380"/>
                    </a:lnTo>
                    <a:lnTo>
                      <a:pt x="1640" y="1380"/>
                    </a:lnTo>
                    <a:lnTo>
                      <a:pt x="1685" y="1380"/>
                    </a:lnTo>
                    <a:lnTo>
                      <a:pt x="1728" y="1380"/>
                    </a:lnTo>
                    <a:lnTo>
                      <a:pt x="1767" y="1380"/>
                    </a:lnTo>
                    <a:lnTo>
                      <a:pt x="1803" y="1380"/>
                    </a:lnTo>
                    <a:lnTo>
                      <a:pt x="1833" y="1380"/>
                    </a:lnTo>
                    <a:lnTo>
                      <a:pt x="1858" y="1380"/>
                    </a:lnTo>
                    <a:lnTo>
                      <a:pt x="1877" y="1380"/>
                    </a:lnTo>
                    <a:lnTo>
                      <a:pt x="1889" y="1380"/>
                    </a:lnTo>
                    <a:lnTo>
                      <a:pt x="1893" y="1380"/>
                    </a:lnTo>
                    <a:lnTo>
                      <a:pt x="1935" y="1378"/>
                    </a:lnTo>
                    <a:lnTo>
                      <a:pt x="1976" y="1370"/>
                    </a:lnTo>
                    <a:lnTo>
                      <a:pt x="2014" y="1357"/>
                    </a:lnTo>
                    <a:lnTo>
                      <a:pt x="2050" y="1340"/>
                    </a:lnTo>
                    <a:lnTo>
                      <a:pt x="2084" y="1320"/>
                    </a:lnTo>
                    <a:lnTo>
                      <a:pt x="2115" y="1295"/>
                    </a:lnTo>
                    <a:lnTo>
                      <a:pt x="2141" y="1267"/>
                    </a:lnTo>
                    <a:lnTo>
                      <a:pt x="2164" y="1235"/>
                    </a:lnTo>
                    <a:lnTo>
                      <a:pt x="2183" y="1201"/>
                    </a:lnTo>
                    <a:lnTo>
                      <a:pt x="2196" y="1162"/>
                    </a:lnTo>
                    <a:lnTo>
                      <a:pt x="2205" y="1123"/>
                    </a:lnTo>
                    <a:lnTo>
                      <a:pt x="2209" y="1081"/>
                    </a:lnTo>
                    <a:lnTo>
                      <a:pt x="2206" y="1037"/>
                    </a:lnTo>
                    <a:lnTo>
                      <a:pt x="2199" y="995"/>
                    </a:lnTo>
                    <a:lnTo>
                      <a:pt x="2186" y="955"/>
                    </a:lnTo>
                    <a:lnTo>
                      <a:pt x="2168" y="917"/>
                    </a:lnTo>
                    <a:lnTo>
                      <a:pt x="2147" y="881"/>
                    </a:lnTo>
                    <a:lnTo>
                      <a:pt x="2119" y="849"/>
                    </a:lnTo>
                    <a:lnTo>
                      <a:pt x="2090" y="820"/>
                    </a:lnTo>
                    <a:lnTo>
                      <a:pt x="2057" y="796"/>
                    </a:lnTo>
                    <a:lnTo>
                      <a:pt x="2021" y="775"/>
                    </a:lnTo>
                    <a:lnTo>
                      <a:pt x="1981" y="759"/>
                    </a:lnTo>
                    <a:lnTo>
                      <a:pt x="1941" y="750"/>
                    </a:lnTo>
                    <a:lnTo>
                      <a:pt x="1898" y="746"/>
                    </a:lnTo>
                    <a:close/>
                    <a:moveTo>
                      <a:pt x="1953" y="0"/>
                    </a:moveTo>
                    <a:lnTo>
                      <a:pt x="1954" y="0"/>
                    </a:lnTo>
                    <a:lnTo>
                      <a:pt x="1962" y="0"/>
                    </a:lnTo>
                    <a:lnTo>
                      <a:pt x="2046" y="5"/>
                    </a:lnTo>
                    <a:lnTo>
                      <a:pt x="2127" y="16"/>
                    </a:lnTo>
                    <a:lnTo>
                      <a:pt x="2205" y="32"/>
                    </a:lnTo>
                    <a:lnTo>
                      <a:pt x="2281" y="54"/>
                    </a:lnTo>
                    <a:lnTo>
                      <a:pt x="2354" y="80"/>
                    </a:lnTo>
                    <a:lnTo>
                      <a:pt x="2422" y="111"/>
                    </a:lnTo>
                    <a:lnTo>
                      <a:pt x="2488" y="147"/>
                    </a:lnTo>
                    <a:lnTo>
                      <a:pt x="2549" y="187"/>
                    </a:lnTo>
                    <a:lnTo>
                      <a:pt x="2608" y="232"/>
                    </a:lnTo>
                    <a:lnTo>
                      <a:pt x="2662" y="281"/>
                    </a:lnTo>
                    <a:lnTo>
                      <a:pt x="2712" y="333"/>
                    </a:lnTo>
                    <a:lnTo>
                      <a:pt x="2757" y="390"/>
                    </a:lnTo>
                    <a:lnTo>
                      <a:pt x="2798" y="450"/>
                    </a:lnTo>
                    <a:lnTo>
                      <a:pt x="2834" y="513"/>
                    </a:lnTo>
                    <a:lnTo>
                      <a:pt x="2865" y="581"/>
                    </a:lnTo>
                    <a:lnTo>
                      <a:pt x="2891" y="652"/>
                    </a:lnTo>
                    <a:lnTo>
                      <a:pt x="2911" y="724"/>
                    </a:lnTo>
                    <a:lnTo>
                      <a:pt x="2927" y="800"/>
                    </a:lnTo>
                    <a:lnTo>
                      <a:pt x="2936" y="880"/>
                    </a:lnTo>
                    <a:lnTo>
                      <a:pt x="2939" y="961"/>
                    </a:lnTo>
                    <a:lnTo>
                      <a:pt x="2945" y="1042"/>
                    </a:lnTo>
                    <a:lnTo>
                      <a:pt x="2947" y="1121"/>
                    </a:lnTo>
                    <a:lnTo>
                      <a:pt x="2944" y="1199"/>
                    </a:lnTo>
                    <a:lnTo>
                      <a:pt x="2938" y="1273"/>
                    </a:lnTo>
                    <a:lnTo>
                      <a:pt x="2928" y="1346"/>
                    </a:lnTo>
                    <a:lnTo>
                      <a:pt x="2913" y="1416"/>
                    </a:lnTo>
                    <a:lnTo>
                      <a:pt x="2959" y="1419"/>
                    </a:lnTo>
                    <a:lnTo>
                      <a:pt x="3004" y="1421"/>
                    </a:lnTo>
                    <a:lnTo>
                      <a:pt x="3050" y="1427"/>
                    </a:lnTo>
                    <a:lnTo>
                      <a:pt x="3098" y="1433"/>
                    </a:lnTo>
                    <a:lnTo>
                      <a:pt x="3145" y="1442"/>
                    </a:lnTo>
                    <a:lnTo>
                      <a:pt x="3193" y="1455"/>
                    </a:lnTo>
                    <a:lnTo>
                      <a:pt x="3239" y="1471"/>
                    </a:lnTo>
                    <a:lnTo>
                      <a:pt x="3285" y="1490"/>
                    </a:lnTo>
                    <a:lnTo>
                      <a:pt x="3331" y="1513"/>
                    </a:lnTo>
                    <a:lnTo>
                      <a:pt x="3374" y="1541"/>
                    </a:lnTo>
                    <a:lnTo>
                      <a:pt x="3414" y="1573"/>
                    </a:lnTo>
                    <a:lnTo>
                      <a:pt x="3454" y="1610"/>
                    </a:lnTo>
                    <a:lnTo>
                      <a:pt x="3490" y="1652"/>
                    </a:lnTo>
                    <a:lnTo>
                      <a:pt x="3524" y="1701"/>
                    </a:lnTo>
                    <a:lnTo>
                      <a:pt x="3551" y="1750"/>
                    </a:lnTo>
                    <a:lnTo>
                      <a:pt x="3574" y="1801"/>
                    </a:lnTo>
                    <a:lnTo>
                      <a:pt x="3591" y="1854"/>
                    </a:lnTo>
                    <a:lnTo>
                      <a:pt x="3603" y="1910"/>
                    </a:lnTo>
                    <a:lnTo>
                      <a:pt x="3613" y="1968"/>
                    </a:lnTo>
                    <a:lnTo>
                      <a:pt x="3619" y="2028"/>
                    </a:lnTo>
                    <a:lnTo>
                      <a:pt x="3624" y="2090"/>
                    </a:lnTo>
                    <a:lnTo>
                      <a:pt x="3626" y="2156"/>
                    </a:lnTo>
                    <a:lnTo>
                      <a:pt x="3627" y="2225"/>
                    </a:lnTo>
                    <a:lnTo>
                      <a:pt x="3627" y="2299"/>
                    </a:lnTo>
                    <a:lnTo>
                      <a:pt x="3627" y="2318"/>
                    </a:lnTo>
                    <a:lnTo>
                      <a:pt x="3627" y="2341"/>
                    </a:lnTo>
                    <a:lnTo>
                      <a:pt x="3627" y="2366"/>
                    </a:lnTo>
                    <a:lnTo>
                      <a:pt x="3628" y="2393"/>
                    </a:lnTo>
                    <a:lnTo>
                      <a:pt x="3628" y="2419"/>
                    </a:lnTo>
                    <a:lnTo>
                      <a:pt x="3628" y="2443"/>
                    </a:lnTo>
                    <a:lnTo>
                      <a:pt x="3628" y="2465"/>
                    </a:lnTo>
                    <a:lnTo>
                      <a:pt x="3628" y="2482"/>
                    </a:lnTo>
                    <a:lnTo>
                      <a:pt x="3629" y="2493"/>
                    </a:lnTo>
                    <a:lnTo>
                      <a:pt x="3629" y="2498"/>
                    </a:lnTo>
                    <a:lnTo>
                      <a:pt x="3625" y="2593"/>
                    </a:lnTo>
                    <a:lnTo>
                      <a:pt x="3617" y="2685"/>
                    </a:lnTo>
                    <a:lnTo>
                      <a:pt x="3602" y="2774"/>
                    </a:lnTo>
                    <a:lnTo>
                      <a:pt x="3583" y="2861"/>
                    </a:lnTo>
                    <a:lnTo>
                      <a:pt x="3559" y="2942"/>
                    </a:lnTo>
                    <a:lnTo>
                      <a:pt x="3531" y="3022"/>
                    </a:lnTo>
                    <a:lnTo>
                      <a:pt x="3497" y="3098"/>
                    </a:lnTo>
                    <a:lnTo>
                      <a:pt x="3458" y="3169"/>
                    </a:lnTo>
                    <a:lnTo>
                      <a:pt x="3414" y="3236"/>
                    </a:lnTo>
                    <a:lnTo>
                      <a:pt x="3366" y="3300"/>
                    </a:lnTo>
                    <a:lnTo>
                      <a:pt x="3314" y="3359"/>
                    </a:lnTo>
                    <a:lnTo>
                      <a:pt x="3256" y="3414"/>
                    </a:lnTo>
                    <a:lnTo>
                      <a:pt x="3195" y="3464"/>
                    </a:lnTo>
                    <a:lnTo>
                      <a:pt x="3129" y="3508"/>
                    </a:lnTo>
                    <a:lnTo>
                      <a:pt x="3060" y="3548"/>
                    </a:lnTo>
                    <a:lnTo>
                      <a:pt x="2988" y="3583"/>
                    </a:lnTo>
                    <a:lnTo>
                      <a:pt x="2911" y="3613"/>
                    </a:lnTo>
                    <a:lnTo>
                      <a:pt x="2832" y="3638"/>
                    </a:lnTo>
                    <a:lnTo>
                      <a:pt x="2749" y="3657"/>
                    </a:lnTo>
                    <a:lnTo>
                      <a:pt x="2665" y="3672"/>
                    </a:lnTo>
                    <a:lnTo>
                      <a:pt x="2576" y="3680"/>
                    </a:lnTo>
                    <a:lnTo>
                      <a:pt x="2485" y="3684"/>
                    </a:lnTo>
                    <a:lnTo>
                      <a:pt x="1159" y="3684"/>
                    </a:lnTo>
                    <a:lnTo>
                      <a:pt x="1134" y="3684"/>
                    </a:lnTo>
                    <a:lnTo>
                      <a:pt x="1042" y="3682"/>
                    </a:lnTo>
                    <a:lnTo>
                      <a:pt x="951" y="3675"/>
                    </a:lnTo>
                    <a:lnTo>
                      <a:pt x="865" y="3664"/>
                    </a:lnTo>
                    <a:lnTo>
                      <a:pt x="784" y="3648"/>
                    </a:lnTo>
                    <a:lnTo>
                      <a:pt x="705" y="3629"/>
                    </a:lnTo>
                    <a:lnTo>
                      <a:pt x="630" y="3604"/>
                    </a:lnTo>
                    <a:lnTo>
                      <a:pt x="560" y="3574"/>
                    </a:lnTo>
                    <a:lnTo>
                      <a:pt x="492" y="3541"/>
                    </a:lnTo>
                    <a:lnTo>
                      <a:pt x="429" y="3504"/>
                    </a:lnTo>
                    <a:lnTo>
                      <a:pt x="370" y="3462"/>
                    </a:lnTo>
                    <a:lnTo>
                      <a:pt x="314" y="3415"/>
                    </a:lnTo>
                    <a:lnTo>
                      <a:pt x="262" y="3364"/>
                    </a:lnTo>
                    <a:lnTo>
                      <a:pt x="216" y="3310"/>
                    </a:lnTo>
                    <a:lnTo>
                      <a:pt x="174" y="3252"/>
                    </a:lnTo>
                    <a:lnTo>
                      <a:pt x="138" y="3191"/>
                    </a:lnTo>
                    <a:lnTo>
                      <a:pt x="106" y="3126"/>
                    </a:lnTo>
                    <a:lnTo>
                      <a:pt x="79" y="3058"/>
                    </a:lnTo>
                    <a:lnTo>
                      <a:pt x="57" y="2985"/>
                    </a:lnTo>
                    <a:lnTo>
                      <a:pt x="38" y="2909"/>
                    </a:lnTo>
                    <a:lnTo>
                      <a:pt x="24" y="2830"/>
                    </a:lnTo>
                    <a:lnTo>
                      <a:pt x="14" y="2746"/>
                    </a:lnTo>
                    <a:lnTo>
                      <a:pt x="6" y="2658"/>
                    </a:lnTo>
                    <a:lnTo>
                      <a:pt x="1" y="2565"/>
                    </a:lnTo>
                    <a:lnTo>
                      <a:pt x="0" y="2467"/>
                    </a:lnTo>
                    <a:lnTo>
                      <a:pt x="0" y="2426"/>
                    </a:lnTo>
                    <a:lnTo>
                      <a:pt x="0" y="2386"/>
                    </a:lnTo>
                    <a:lnTo>
                      <a:pt x="0" y="985"/>
                    </a:lnTo>
                    <a:lnTo>
                      <a:pt x="6" y="913"/>
                    </a:lnTo>
                    <a:lnTo>
                      <a:pt x="16" y="845"/>
                    </a:lnTo>
                    <a:lnTo>
                      <a:pt x="28" y="780"/>
                    </a:lnTo>
                    <a:lnTo>
                      <a:pt x="44" y="720"/>
                    </a:lnTo>
                    <a:lnTo>
                      <a:pt x="63" y="662"/>
                    </a:lnTo>
                    <a:lnTo>
                      <a:pt x="84" y="609"/>
                    </a:lnTo>
                    <a:lnTo>
                      <a:pt x="106" y="559"/>
                    </a:lnTo>
                    <a:lnTo>
                      <a:pt x="131" y="512"/>
                    </a:lnTo>
                    <a:lnTo>
                      <a:pt x="156" y="469"/>
                    </a:lnTo>
                    <a:lnTo>
                      <a:pt x="183" y="429"/>
                    </a:lnTo>
                    <a:lnTo>
                      <a:pt x="209" y="393"/>
                    </a:lnTo>
                    <a:lnTo>
                      <a:pt x="236" y="359"/>
                    </a:lnTo>
                    <a:lnTo>
                      <a:pt x="262" y="328"/>
                    </a:lnTo>
                    <a:lnTo>
                      <a:pt x="288" y="300"/>
                    </a:lnTo>
                    <a:lnTo>
                      <a:pt x="342" y="249"/>
                    </a:lnTo>
                    <a:lnTo>
                      <a:pt x="398" y="201"/>
                    </a:lnTo>
                    <a:lnTo>
                      <a:pt x="459" y="159"/>
                    </a:lnTo>
                    <a:lnTo>
                      <a:pt x="524" y="122"/>
                    </a:lnTo>
                    <a:lnTo>
                      <a:pt x="593" y="90"/>
                    </a:lnTo>
                    <a:lnTo>
                      <a:pt x="664" y="63"/>
                    </a:lnTo>
                    <a:lnTo>
                      <a:pt x="740" y="40"/>
                    </a:lnTo>
                    <a:lnTo>
                      <a:pt x="820" y="23"/>
                    </a:lnTo>
                    <a:lnTo>
                      <a:pt x="902" y="11"/>
                    </a:lnTo>
                    <a:lnTo>
                      <a:pt x="988" y="3"/>
                    </a:lnTo>
                    <a:lnTo>
                      <a:pt x="1079" y="0"/>
                    </a:lnTo>
                    <a:lnTo>
                      <a:pt x="1088" y="0"/>
                    </a:lnTo>
                    <a:lnTo>
                      <a:pt x="1953"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kern="1200" dirty="0">
                  <a:solidFill>
                    <a:prstClr val="black"/>
                  </a:solidFill>
                  <a:latin typeface="Arial" panose="020B0604020202020204" pitchFamily="34" charset="0"/>
                  <a:ea typeface="+mn-ea"/>
                  <a:cs typeface="Arial" panose="020B0604020202020204" pitchFamily="34" charset="0"/>
                </a:endParaRPr>
              </a:p>
            </p:txBody>
          </p:sp>
        </p:grpSp>
      </p:grpSp>
      <p:sp>
        <p:nvSpPr>
          <p:cNvPr id="94" name="Subtitle 2">
            <a:hlinkClick r:id="rId3"/>
          </p:cNvPr>
          <p:cNvSpPr txBox="1">
            <a:spLocks/>
          </p:cNvSpPr>
          <p:nvPr userDrawn="1"/>
        </p:nvSpPr>
        <p:spPr>
          <a:xfrm>
            <a:off x="9370955" y="6165432"/>
            <a:ext cx="2959632" cy="42251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Clr>
                <a:srgbClr val="0095D8"/>
              </a:buClr>
              <a:buFont typeface="Arial"/>
              <a:buNone/>
              <a:defRPr sz="900" kern="1200">
                <a:solidFill>
                  <a:schemeClr val="bg1"/>
                </a:solidFill>
                <a:latin typeface="Gill Sans MT" charset="0"/>
                <a:ea typeface="Gill Sans MT" charset="0"/>
                <a:cs typeface="Gill Sans MT" charset="0"/>
              </a:defRPr>
            </a:lvl1pPr>
            <a:lvl2pPr marL="457200" indent="0" algn="ctr" defTabSz="914400" rtl="0" eaLnBrk="1" latinLnBrk="0" hangingPunct="1">
              <a:lnSpc>
                <a:spcPct val="90000"/>
              </a:lnSpc>
              <a:spcBef>
                <a:spcPts val="500"/>
              </a:spcBef>
              <a:buFont typeface="Arial"/>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500"/>
              </a:spcBef>
              <a:buFont typeface="LucidaGrande"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ctr"/>
            <a:r>
              <a:rPr lang="en-US" sz="1600" dirty="0">
                <a:solidFill>
                  <a:prstClr val="white"/>
                </a:solidFill>
                <a:latin typeface="Arial" panose="020B0604020202020204" pitchFamily="34" charset="0"/>
                <a:cs typeface="Arial" panose="020B0604020202020204" pitchFamily="34" charset="0"/>
              </a:rPr>
              <a:t>www.latentview.com</a:t>
            </a:r>
          </a:p>
        </p:txBody>
      </p:sp>
    </p:spTree>
    <p:extLst>
      <p:ext uri="{BB962C8B-B14F-4D97-AF65-F5344CB8AC3E}">
        <p14:creationId xmlns:p14="http://schemas.microsoft.com/office/powerpoint/2010/main" val="1052121958"/>
      </p:ext>
    </p:extLst>
  </p:cSld>
  <p:clrMapOvr>
    <a:masterClrMapping/>
  </p:clrMapOvr>
  <p:extLst>
    <p:ext uri="{DCECCB84-F9BA-43D5-87BE-67443E8EF086}">
      <p15:sldGuideLst xmlns:p15="http://schemas.microsoft.com/office/powerpoint/2012/main">
        <p15:guide id="1" orient="horz" pos="2160">
          <p15:clr>
            <a:srgbClr val="FBAE40"/>
          </p15:clr>
        </p15:guide>
        <p15:guide id="2" pos="3774">
          <p15:clr>
            <a:srgbClr val="FBAE40"/>
          </p15:clr>
        </p15:guide>
        <p15:guide id="3" orient="horz" pos="2694">
          <p15:clr>
            <a:srgbClr val="FBAE40"/>
          </p15:clr>
        </p15:guide>
        <p15:guide id="4" orient="horz" pos="-2">
          <p15:clr>
            <a:srgbClr val="FBAE40"/>
          </p15:clr>
        </p15:guide>
        <p15:guide id="5" pos="767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agenda">
    <p:bg>
      <p:bgPr>
        <a:solidFill>
          <a:schemeClr val="bg1"/>
        </a:solidFill>
        <a:effectLst/>
      </p:bgPr>
    </p:bg>
    <p:spTree>
      <p:nvGrpSpPr>
        <p:cNvPr id="1" name=""/>
        <p:cNvGrpSpPr/>
        <p:nvPr/>
      </p:nvGrpSpPr>
      <p:grpSpPr>
        <a:xfrm>
          <a:off x="0" y="0"/>
          <a:ext cx="0" cy="0"/>
          <a:chOff x="0" y="0"/>
          <a:chExt cx="0" cy="0"/>
        </a:xfrm>
      </p:grpSpPr>
      <p:pic>
        <p:nvPicPr>
          <p:cNvPr id="62" name="pasted-image.jpg"/>
          <p:cNvPicPr>
            <a:picLocks noChangeAspect="1"/>
          </p:cNvPicPr>
          <p:nvPr userDrawn="1"/>
        </p:nvPicPr>
        <p:blipFill rotWithShape="1">
          <a:blip r:embed="rId2" cstate="print">
            <a:extLst>
              <a:ext uri="{28A0092B-C50C-407E-A947-70E740481C1C}">
                <a14:useLocalDpi xmlns:a14="http://schemas.microsoft.com/office/drawing/2010/main" val="0"/>
              </a:ext>
            </a:extLst>
          </a:blip>
          <a:srcRect l="19683" r="19870"/>
          <a:stretch/>
        </p:blipFill>
        <p:spPr>
          <a:xfrm>
            <a:off x="-14710" y="4484"/>
            <a:ext cx="6215310" cy="6853516"/>
          </a:xfrm>
          <a:prstGeom prst="rect">
            <a:avLst/>
          </a:prstGeom>
          <a:ln w="12700">
            <a:miter lim="400000"/>
          </a:ln>
        </p:spPr>
      </p:pic>
      <p:sp>
        <p:nvSpPr>
          <p:cNvPr id="63" name="Rectangle 62"/>
          <p:cNvSpPr/>
          <p:nvPr userDrawn="1"/>
        </p:nvSpPr>
        <p:spPr>
          <a:xfrm>
            <a:off x="0" y="-13853"/>
            <a:ext cx="6215310" cy="6871853"/>
          </a:xfrm>
          <a:prstGeom prst="rect">
            <a:avLst/>
          </a:prstGeom>
          <a:solidFill>
            <a:schemeClr val="accent2">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67" name="Pentagon 66"/>
          <p:cNvSpPr/>
          <p:nvPr userDrawn="1"/>
        </p:nvSpPr>
        <p:spPr>
          <a:xfrm>
            <a:off x="6212314" y="578981"/>
            <a:ext cx="1185657" cy="641298"/>
          </a:xfrm>
          <a:prstGeom prst="homePlat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black"/>
              </a:solidFill>
              <a:latin typeface="Arial" panose="020B0604020202020204" pitchFamily="34" charset="0"/>
            </a:endParaRPr>
          </a:p>
        </p:txBody>
      </p:sp>
      <p:sp>
        <p:nvSpPr>
          <p:cNvPr id="72" name="Pentagon 71"/>
          <p:cNvSpPr/>
          <p:nvPr userDrawn="1"/>
        </p:nvSpPr>
        <p:spPr>
          <a:xfrm>
            <a:off x="6212314" y="1954531"/>
            <a:ext cx="1169399" cy="632502"/>
          </a:xfrm>
          <a:prstGeom prst="homePlat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black"/>
              </a:solidFill>
              <a:latin typeface="Arial" panose="020B0604020202020204" pitchFamily="34" charset="0"/>
            </a:endParaRPr>
          </a:p>
        </p:txBody>
      </p:sp>
      <p:sp>
        <p:nvSpPr>
          <p:cNvPr id="77" name="Pentagon 76"/>
          <p:cNvSpPr/>
          <p:nvPr userDrawn="1"/>
        </p:nvSpPr>
        <p:spPr>
          <a:xfrm>
            <a:off x="6212314" y="3321285"/>
            <a:ext cx="1169399" cy="632502"/>
          </a:xfrm>
          <a:prstGeom prst="homePlat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black"/>
              </a:solidFill>
              <a:latin typeface="Arial" panose="020B0604020202020204" pitchFamily="34" charset="0"/>
            </a:endParaRPr>
          </a:p>
        </p:txBody>
      </p:sp>
      <p:sp>
        <p:nvSpPr>
          <p:cNvPr id="81" name="Pentagon 80"/>
          <p:cNvSpPr/>
          <p:nvPr userDrawn="1"/>
        </p:nvSpPr>
        <p:spPr>
          <a:xfrm>
            <a:off x="6212314" y="4688038"/>
            <a:ext cx="1169399" cy="632502"/>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black"/>
              </a:solidFill>
              <a:latin typeface="Arial" panose="020B0604020202020204" pitchFamily="34" charset="0"/>
            </a:endParaRPr>
          </a:p>
        </p:txBody>
      </p:sp>
      <p:sp>
        <p:nvSpPr>
          <p:cNvPr id="11" name="Content Placeholder 10"/>
          <p:cNvSpPr>
            <a:spLocks noGrp="1"/>
          </p:cNvSpPr>
          <p:nvPr>
            <p:ph sz="quarter" idx="10" hasCustomPrompt="1"/>
          </p:nvPr>
        </p:nvSpPr>
        <p:spPr>
          <a:xfrm>
            <a:off x="1324396" y="2964873"/>
            <a:ext cx="3591716" cy="914401"/>
          </a:xfrm>
        </p:spPr>
        <p:txBody>
          <a:bodyPr anchor="ctr">
            <a:noAutofit/>
          </a:bodyPr>
          <a:lstStyle>
            <a:lvl1pPr marL="0" indent="0" algn="ctr">
              <a:buNone/>
              <a:defRPr sz="3200">
                <a:solidFill>
                  <a:schemeClr val="bg1"/>
                </a:solidFill>
                <a:latin typeface="Arial" panose="020B0604020202020204" pitchFamily="34" charset="0"/>
                <a:cs typeface="Arial" panose="020B0604020202020204" pitchFamily="34" charset="0"/>
              </a:defRPr>
            </a:lvl1pPr>
            <a:lvl5pPr>
              <a:defRPr/>
            </a:lvl5pPr>
          </a:lstStyle>
          <a:p>
            <a:pPr lvl="0"/>
            <a:r>
              <a:rPr lang="en-US" dirty="0"/>
              <a:t>Agenda</a:t>
            </a:r>
          </a:p>
        </p:txBody>
      </p:sp>
      <p:sp>
        <p:nvSpPr>
          <p:cNvPr id="84" name="Content Placeholder 10"/>
          <p:cNvSpPr>
            <a:spLocks noGrp="1"/>
          </p:cNvSpPr>
          <p:nvPr>
            <p:ph sz="quarter" idx="11" hasCustomPrompt="1"/>
          </p:nvPr>
        </p:nvSpPr>
        <p:spPr>
          <a:xfrm>
            <a:off x="7750522" y="587306"/>
            <a:ext cx="4110084" cy="624648"/>
          </a:xfrm>
        </p:spPr>
        <p:txBody>
          <a:bodyPr anchor="ctr">
            <a:noAutofit/>
          </a:bodyPr>
          <a:lstStyle>
            <a:lvl1pPr marL="0" indent="0" algn="l">
              <a:buNone/>
              <a:defRPr sz="2400">
                <a:solidFill>
                  <a:schemeClr val="tx1"/>
                </a:solidFill>
                <a:latin typeface="Arial" panose="020B0604020202020204" pitchFamily="34" charset="0"/>
                <a:cs typeface="Arial" panose="020B0604020202020204" pitchFamily="34" charset="0"/>
              </a:defRPr>
            </a:lvl1pPr>
            <a:lvl5pPr>
              <a:defRPr/>
            </a:lvl5pPr>
          </a:lstStyle>
          <a:p>
            <a:pPr lvl="0"/>
            <a:r>
              <a:rPr lang="en-US" dirty="0"/>
              <a:t>Click add text</a:t>
            </a:r>
          </a:p>
        </p:txBody>
      </p:sp>
      <p:sp>
        <p:nvSpPr>
          <p:cNvPr id="85" name="Content Placeholder 10"/>
          <p:cNvSpPr>
            <a:spLocks noGrp="1"/>
          </p:cNvSpPr>
          <p:nvPr>
            <p:ph sz="quarter" idx="12" hasCustomPrompt="1"/>
          </p:nvPr>
        </p:nvSpPr>
        <p:spPr>
          <a:xfrm>
            <a:off x="6439087" y="723900"/>
            <a:ext cx="525798" cy="351460"/>
          </a:xfrm>
        </p:spPr>
        <p:txBody>
          <a:bodyPr anchor="ctr">
            <a:noAutofit/>
          </a:bodyPr>
          <a:lstStyle>
            <a:lvl1pPr marL="0" indent="0" algn="ctr">
              <a:buNone/>
              <a:defRPr sz="2400" b="1">
                <a:solidFill>
                  <a:schemeClr val="bg1"/>
                </a:solidFill>
                <a:latin typeface="Arial" panose="020B0604020202020204" pitchFamily="34" charset="0"/>
                <a:cs typeface="Arial" panose="020B0604020202020204" pitchFamily="34" charset="0"/>
              </a:defRPr>
            </a:lvl1pPr>
            <a:lvl5pPr>
              <a:defRPr/>
            </a:lvl5pPr>
          </a:lstStyle>
          <a:p>
            <a:pPr lvl="0"/>
            <a:r>
              <a:rPr lang="en-US" dirty="0"/>
              <a:t>01</a:t>
            </a:r>
          </a:p>
        </p:txBody>
      </p:sp>
      <p:sp>
        <p:nvSpPr>
          <p:cNvPr id="86" name="Content Placeholder 10"/>
          <p:cNvSpPr>
            <a:spLocks noGrp="1"/>
          </p:cNvSpPr>
          <p:nvPr>
            <p:ph sz="quarter" idx="13" hasCustomPrompt="1"/>
          </p:nvPr>
        </p:nvSpPr>
        <p:spPr>
          <a:xfrm>
            <a:off x="6425439" y="2095052"/>
            <a:ext cx="525798" cy="351460"/>
          </a:xfrm>
        </p:spPr>
        <p:txBody>
          <a:bodyPr anchor="ctr">
            <a:noAutofit/>
          </a:bodyPr>
          <a:lstStyle>
            <a:lvl1pPr marL="0" indent="0" algn="ctr">
              <a:buNone/>
              <a:defRPr sz="2400" b="1">
                <a:solidFill>
                  <a:schemeClr val="bg1"/>
                </a:solidFill>
                <a:latin typeface="Arial" panose="020B0604020202020204" pitchFamily="34" charset="0"/>
                <a:cs typeface="Arial" panose="020B0604020202020204" pitchFamily="34" charset="0"/>
              </a:defRPr>
            </a:lvl1pPr>
            <a:lvl5pPr>
              <a:defRPr/>
            </a:lvl5pPr>
          </a:lstStyle>
          <a:p>
            <a:pPr lvl="0"/>
            <a:r>
              <a:rPr lang="en-US" dirty="0"/>
              <a:t>02</a:t>
            </a:r>
          </a:p>
        </p:txBody>
      </p:sp>
      <p:sp>
        <p:nvSpPr>
          <p:cNvPr id="87" name="Content Placeholder 10"/>
          <p:cNvSpPr>
            <a:spLocks noGrp="1"/>
          </p:cNvSpPr>
          <p:nvPr>
            <p:ph sz="quarter" idx="14" hasCustomPrompt="1"/>
          </p:nvPr>
        </p:nvSpPr>
        <p:spPr>
          <a:xfrm>
            <a:off x="6425439" y="3461806"/>
            <a:ext cx="525798" cy="351460"/>
          </a:xfrm>
        </p:spPr>
        <p:txBody>
          <a:bodyPr anchor="ctr">
            <a:noAutofit/>
          </a:bodyPr>
          <a:lstStyle>
            <a:lvl1pPr marL="0" indent="0" algn="ctr">
              <a:buNone/>
              <a:defRPr sz="2400" b="1">
                <a:solidFill>
                  <a:schemeClr val="bg1"/>
                </a:solidFill>
                <a:latin typeface="Arial" panose="020B0604020202020204" pitchFamily="34" charset="0"/>
                <a:cs typeface="Arial" panose="020B0604020202020204" pitchFamily="34" charset="0"/>
              </a:defRPr>
            </a:lvl1pPr>
            <a:lvl5pPr>
              <a:defRPr/>
            </a:lvl5pPr>
          </a:lstStyle>
          <a:p>
            <a:pPr lvl="0"/>
            <a:r>
              <a:rPr lang="en-US" dirty="0"/>
              <a:t>03</a:t>
            </a:r>
          </a:p>
        </p:txBody>
      </p:sp>
      <p:sp>
        <p:nvSpPr>
          <p:cNvPr id="88" name="Content Placeholder 10"/>
          <p:cNvSpPr>
            <a:spLocks noGrp="1"/>
          </p:cNvSpPr>
          <p:nvPr>
            <p:ph sz="quarter" idx="15" hasCustomPrompt="1"/>
          </p:nvPr>
        </p:nvSpPr>
        <p:spPr>
          <a:xfrm>
            <a:off x="6425439" y="4828559"/>
            <a:ext cx="525798" cy="351460"/>
          </a:xfrm>
        </p:spPr>
        <p:txBody>
          <a:bodyPr anchor="ctr">
            <a:noAutofit/>
          </a:bodyPr>
          <a:lstStyle>
            <a:lvl1pPr marL="0" indent="0" algn="ctr">
              <a:buNone/>
              <a:defRPr sz="2400" b="1">
                <a:solidFill>
                  <a:schemeClr val="bg1"/>
                </a:solidFill>
                <a:latin typeface="Arial" panose="020B0604020202020204" pitchFamily="34" charset="0"/>
                <a:cs typeface="Arial" panose="020B0604020202020204" pitchFamily="34" charset="0"/>
              </a:defRPr>
            </a:lvl1pPr>
            <a:lvl5pPr>
              <a:defRPr/>
            </a:lvl5pPr>
          </a:lstStyle>
          <a:p>
            <a:pPr lvl="0"/>
            <a:r>
              <a:rPr lang="en-US" dirty="0"/>
              <a:t>04</a:t>
            </a:r>
          </a:p>
        </p:txBody>
      </p:sp>
      <p:sp>
        <p:nvSpPr>
          <p:cNvPr id="89" name="Content Placeholder 10"/>
          <p:cNvSpPr>
            <a:spLocks noGrp="1"/>
          </p:cNvSpPr>
          <p:nvPr>
            <p:ph sz="quarter" idx="16" hasCustomPrompt="1"/>
          </p:nvPr>
        </p:nvSpPr>
        <p:spPr>
          <a:xfrm>
            <a:off x="7736874" y="1958458"/>
            <a:ext cx="4110084" cy="624648"/>
          </a:xfrm>
        </p:spPr>
        <p:txBody>
          <a:bodyPr anchor="ctr">
            <a:noAutofit/>
          </a:bodyPr>
          <a:lstStyle>
            <a:lvl1pPr marL="0" indent="0" algn="l">
              <a:buNone/>
              <a:defRPr sz="2400">
                <a:solidFill>
                  <a:schemeClr val="tx1"/>
                </a:solidFill>
                <a:latin typeface="Arial" panose="020B0604020202020204" pitchFamily="34" charset="0"/>
                <a:cs typeface="Arial" panose="020B0604020202020204" pitchFamily="34" charset="0"/>
              </a:defRPr>
            </a:lvl1pPr>
            <a:lvl5pPr>
              <a:defRPr/>
            </a:lvl5pPr>
          </a:lstStyle>
          <a:p>
            <a:pPr lvl="0"/>
            <a:r>
              <a:rPr lang="en-US" dirty="0"/>
              <a:t>Click add text</a:t>
            </a:r>
          </a:p>
        </p:txBody>
      </p:sp>
      <p:sp>
        <p:nvSpPr>
          <p:cNvPr id="91" name="Content Placeholder 10"/>
          <p:cNvSpPr>
            <a:spLocks noGrp="1"/>
          </p:cNvSpPr>
          <p:nvPr>
            <p:ph sz="quarter" idx="17" hasCustomPrompt="1"/>
          </p:nvPr>
        </p:nvSpPr>
        <p:spPr>
          <a:xfrm>
            <a:off x="7736874" y="3325212"/>
            <a:ext cx="4110084" cy="624648"/>
          </a:xfrm>
        </p:spPr>
        <p:txBody>
          <a:bodyPr anchor="ctr">
            <a:noAutofit/>
          </a:bodyPr>
          <a:lstStyle>
            <a:lvl1pPr marL="0" indent="0" algn="l">
              <a:buNone/>
              <a:defRPr sz="2400">
                <a:solidFill>
                  <a:schemeClr val="tx1"/>
                </a:solidFill>
                <a:latin typeface="Arial" panose="020B0604020202020204" pitchFamily="34" charset="0"/>
                <a:cs typeface="Arial" panose="020B0604020202020204" pitchFamily="34" charset="0"/>
              </a:defRPr>
            </a:lvl1pPr>
            <a:lvl5pPr>
              <a:defRPr/>
            </a:lvl5pPr>
          </a:lstStyle>
          <a:p>
            <a:pPr lvl="0"/>
            <a:r>
              <a:rPr lang="en-US" dirty="0"/>
              <a:t>Click add text</a:t>
            </a:r>
          </a:p>
        </p:txBody>
      </p:sp>
      <p:sp>
        <p:nvSpPr>
          <p:cNvPr id="92" name="Content Placeholder 10"/>
          <p:cNvSpPr>
            <a:spLocks noGrp="1"/>
          </p:cNvSpPr>
          <p:nvPr>
            <p:ph sz="quarter" idx="18" hasCustomPrompt="1"/>
          </p:nvPr>
        </p:nvSpPr>
        <p:spPr>
          <a:xfrm>
            <a:off x="7736874" y="4691965"/>
            <a:ext cx="4110084" cy="624648"/>
          </a:xfrm>
        </p:spPr>
        <p:txBody>
          <a:bodyPr anchor="ctr">
            <a:noAutofit/>
          </a:bodyPr>
          <a:lstStyle>
            <a:lvl1pPr marL="0" indent="0" algn="l">
              <a:buNone/>
              <a:defRPr sz="2400">
                <a:solidFill>
                  <a:schemeClr val="tx1"/>
                </a:solidFill>
                <a:latin typeface="Arial" panose="020B0604020202020204" pitchFamily="34" charset="0"/>
                <a:cs typeface="Arial" panose="020B0604020202020204" pitchFamily="34" charset="0"/>
              </a:defRPr>
            </a:lvl1pPr>
            <a:lvl5pPr>
              <a:defRPr/>
            </a:lvl5pPr>
          </a:lstStyle>
          <a:p>
            <a:pPr lvl="0"/>
            <a:r>
              <a:rPr lang="en-US" dirty="0"/>
              <a:t>Click add text</a:t>
            </a:r>
          </a:p>
        </p:txBody>
      </p:sp>
      <p:sp>
        <p:nvSpPr>
          <p:cNvPr id="18" name="Rectangle: Rounded Corners 17">
            <a:extLst>
              <a:ext uri="{FF2B5EF4-FFF2-40B4-BE49-F238E27FC236}">
                <a16:creationId xmlns:a16="http://schemas.microsoft.com/office/drawing/2014/main" id="{89097DD5-8847-43DE-B3AE-BE5A64A94902}"/>
              </a:ext>
            </a:extLst>
          </p:cNvPr>
          <p:cNvSpPr/>
          <p:nvPr userDrawn="1"/>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kern="1200" dirty="0">
              <a:solidFill>
                <a:prstClr val="black"/>
              </a:solidFill>
              <a:latin typeface="Arial" panose="020B0604020202020204" pitchFamily="34" charset="0"/>
            </a:endParaRPr>
          </a:p>
        </p:txBody>
      </p:sp>
      <p:pic>
        <p:nvPicPr>
          <p:cNvPr id="20" name="Picture 19">
            <a:extLst>
              <a:ext uri="{FF2B5EF4-FFF2-40B4-BE49-F238E27FC236}">
                <a16:creationId xmlns:a16="http://schemas.microsoft.com/office/drawing/2014/main" id="{ED0CB488-30EA-4015-9174-1E0A80F1A15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Tree>
    <p:extLst>
      <p:ext uri="{BB962C8B-B14F-4D97-AF65-F5344CB8AC3E}">
        <p14:creationId xmlns:p14="http://schemas.microsoft.com/office/powerpoint/2010/main" val="3865641767"/>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ver page">
    <p:spTree>
      <p:nvGrpSpPr>
        <p:cNvPr id="1" name=""/>
        <p:cNvGrpSpPr/>
        <p:nvPr/>
      </p:nvGrpSpPr>
      <p:grpSpPr>
        <a:xfrm>
          <a:off x="0" y="0"/>
          <a:ext cx="0" cy="0"/>
          <a:chOff x="0" y="0"/>
          <a:chExt cx="0" cy="0"/>
        </a:xfrm>
      </p:grpSpPr>
      <p:sp>
        <p:nvSpPr>
          <p:cNvPr id="6" name="Round Same Side Corner Rectangle 5"/>
          <p:cNvSpPr/>
          <p:nvPr userDrawn="1"/>
        </p:nvSpPr>
        <p:spPr>
          <a:xfrm>
            <a:off x="0" y="0"/>
            <a:ext cx="12192000" cy="4611584"/>
          </a:xfrm>
          <a:prstGeom prst="round2SameRect">
            <a:avLst>
              <a:gd name="adj1" fmla="val 0"/>
              <a:gd name="adj2" fmla="val 0"/>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37" name="Title 1"/>
          <p:cNvSpPr>
            <a:spLocks noGrp="1"/>
          </p:cNvSpPr>
          <p:nvPr>
            <p:ph type="title" hasCustomPrompt="1"/>
          </p:nvPr>
        </p:nvSpPr>
        <p:spPr>
          <a:xfrm>
            <a:off x="821343" y="696616"/>
            <a:ext cx="3879577" cy="1145350"/>
          </a:xfrm>
        </p:spPr>
        <p:txBody>
          <a:bodyPr>
            <a:noAutofit/>
          </a:bodyPr>
          <a:lstStyle>
            <a:lvl1pPr algn="l">
              <a:defRPr sz="3200">
                <a:solidFill>
                  <a:schemeClr val="bg1"/>
                </a:solidFill>
                <a:latin typeface="Arial" panose="020B0604020202020204" pitchFamily="34" charset="0"/>
                <a:cs typeface="Arial" panose="020B0604020202020204" pitchFamily="34" charset="0"/>
              </a:defRPr>
            </a:lvl1pPr>
          </a:lstStyle>
          <a:p>
            <a:r>
              <a:rPr lang="en-US" dirty="0"/>
              <a:t>Cover page title</a:t>
            </a:r>
          </a:p>
        </p:txBody>
      </p:sp>
      <p:sp>
        <p:nvSpPr>
          <p:cNvPr id="2" name="Rectangle 1">
            <a:extLst>
              <a:ext uri="{FF2B5EF4-FFF2-40B4-BE49-F238E27FC236}">
                <a16:creationId xmlns:a16="http://schemas.microsoft.com/office/drawing/2014/main" id="{4BE69B08-3482-49FC-A617-0DB4DAC84B53}"/>
              </a:ext>
            </a:extLst>
          </p:cNvPr>
          <p:cNvSpPr/>
          <p:nvPr userDrawn="1"/>
        </p:nvSpPr>
        <p:spPr>
          <a:xfrm>
            <a:off x="0" y="4611584"/>
            <a:ext cx="12192000" cy="22464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pic>
        <p:nvPicPr>
          <p:cNvPr id="4" name="Picture 3">
            <a:extLst>
              <a:ext uri="{FF2B5EF4-FFF2-40B4-BE49-F238E27FC236}">
                <a16:creationId xmlns:a16="http://schemas.microsoft.com/office/drawing/2014/main" id="{09C81C4B-C5DA-4899-A75E-9654BAB68B9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62499" y="4522684"/>
            <a:ext cx="3129501" cy="2212918"/>
          </a:xfrm>
          <a:prstGeom prst="rect">
            <a:avLst/>
          </a:prstGeom>
        </p:spPr>
      </p:pic>
      <p:sp>
        <p:nvSpPr>
          <p:cNvPr id="10" name="Content Placeholder 59">
            <a:extLst>
              <a:ext uri="{FF2B5EF4-FFF2-40B4-BE49-F238E27FC236}">
                <a16:creationId xmlns:a16="http://schemas.microsoft.com/office/drawing/2014/main" id="{5B0B0397-412B-4B04-A5E8-7B4CD5A1C0EE}"/>
              </a:ext>
            </a:extLst>
          </p:cNvPr>
          <p:cNvSpPr>
            <a:spLocks noGrp="1"/>
          </p:cNvSpPr>
          <p:nvPr>
            <p:ph sz="quarter" idx="12" hasCustomPrompt="1"/>
          </p:nvPr>
        </p:nvSpPr>
        <p:spPr>
          <a:xfrm>
            <a:off x="821343" y="2126743"/>
            <a:ext cx="4254313" cy="457200"/>
          </a:xfrm>
        </p:spPr>
        <p:txBody>
          <a:bodyPr anchor="ctr">
            <a:noAutofit/>
          </a:bodyPr>
          <a:lstStyle>
            <a:lvl1pPr marL="0" indent="0">
              <a:buNone/>
              <a:defRPr sz="2000">
                <a:solidFill>
                  <a:schemeClr val="bg1"/>
                </a:solidFill>
                <a:effectLst/>
                <a:latin typeface="Arial" panose="020B0604020202020204" pitchFamily="34" charset="0"/>
                <a:cs typeface="Arial" panose="020B0604020202020204" pitchFamily="34" charset="0"/>
              </a:defRPr>
            </a:lvl1pPr>
          </a:lstStyle>
          <a:p>
            <a:pPr lvl="0"/>
            <a:r>
              <a:rPr lang="en-US" dirty="0"/>
              <a:t>Presenter Name</a:t>
            </a:r>
          </a:p>
        </p:txBody>
      </p:sp>
      <p:sp>
        <p:nvSpPr>
          <p:cNvPr id="11" name="Content Placeholder 59">
            <a:extLst>
              <a:ext uri="{FF2B5EF4-FFF2-40B4-BE49-F238E27FC236}">
                <a16:creationId xmlns:a16="http://schemas.microsoft.com/office/drawing/2014/main" id="{359C7133-707C-454A-9CAC-5B147D950A90}"/>
              </a:ext>
            </a:extLst>
          </p:cNvPr>
          <p:cNvSpPr>
            <a:spLocks noGrp="1"/>
          </p:cNvSpPr>
          <p:nvPr>
            <p:ph sz="quarter" idx="11" hasCustomPrompt="1"/>
          </p:nvPr>
        </p:nvSpPr>
        <p:spPr>
          <a:xfrm>
            <a:off x="821343" y="2868720"/>
            <a:ext cx="2637248" cy="426958"/>
          </a:xfrm>
        </p:spPr>
        <p:txBody>
          <a:bodyPr anchor="ctr">
            <a:noAutofit/>
          </a:bodyPr>
          <a:lstStyle>
            <a:lvl1pPr marL="0" indent="0">
              <a:buNone/>
              <a:defRPr sz="1600">
                <a:solidFill>
                  <a:schemeClr val="bg1"/>
                </a:solidFill>
                <a:effectLst/>
                <a:latin typeface="Arial" panose="020B0604020202020204" pitchFamily="34" charset="0"/>
                <a:cs typeface="Arial" panose="020B0604020202020204" pitchFamily="34" charset="0"/>
              </a:defRPr>
            </a:lvl1pPr>
          </a:lstStyle>
          <a:p>
            <a:pPr lvl="0"/>
            <a:r>
              <a:rPr lang="en-US" dirty="0"/>
              <a:t>Designation</a:t>
            </a:r>
          </a:p>
        </p:txBody>
      </p:sp>
      <p:sp>
        <p:nvSpPr>
          <p:cNvPr id="8" name="Content Placeholder 59">
            <a:extLst>
              <a:ext uri="{FF2B5EF4-FFF2-40B4-BE49-F238E27FC236}">
                <a16:creationId xmlns:a16="http://schemas.microsoft.com/office/drawing/2014/main" id="{359C7133-707C-454A-9CAC-5B147D950A90}"/>
              </a:ext>
            </a:extLst>
          </p:cNvPr>
          <p:cNvSpPr>
            <a:spLocks noGrp="1"/>
          </p:cNvSpPr>
          <p:nvPr>
            <p:ph sz="quarter" idx="13" hasCustomPrompt="1"/>
          </p:nvPr>
        </p:nvSpPr>
        <p:spPr>
          <a:xfrm>
            <a:off x="821343" y="3580454"/>
            <a:ext cx="2637248" cy="426958"/>
          </a:xfrm>
        </p:spPr>
        <p:txBody>
          <a:bodyPr anchor="ctr">
            <a:noAutofit/>
          </a:bodyPr>
          <a:lstStyle>
            <a:lvl1pPr marL="0" indent="0">
              <a:buNone/>
              <a:defRPr sz="1600">
                <a:solidFill>
                  <a:schemeClr val="bg1"/>
                </a:solidFill>
                <a:effectLst/>
                <a:latin typeface="Arial" panose="020B0604020202020204" pitchFamily="34" charset="0"/>
                <a:cs typeface="Arial" panose="020B0604020202020204" pitchFamily="34" charset="0"/>
              </a:defRPr>
            </a:lvl1pPr>
          </a:lstStyle>
          <a:p>
            <a:pPr lvl="0"/>
            <a:r>
              <a:rPr lang="en-US" dirty="0"/>
              <a:t>Date</a:t>
            </a:r>
          </a:p>
        </p:txBody>
      </p:sp>
    </p:spTree>
    <p:extLst>
      <p:ext uri="{BB962C8B-B14F-4D97-AF65-F5344CB8AC3E}">
        <p14:creationId xmlns:p14="http://schemas.microsoft.com/office/powerpoint/2010/main" val="615951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ver page">
    <p:spTree>
      <p:nvGrpSpPr>
        <p:cNvPr id="1" name=""/>
        <p:cNvGrpSpPr/>
        <p:nvPr/>
      </p:nvGrpSpPr>
      <p:grpSpPr>
        <a:xfrm>
          <a:off x="0" y="0"/>
          <a:ext cx="0" cy="0"/>
          <a:chOff x="0" y="0"/>
          <a:chExt cx="0" cy="0"/>
        </a:xfrm>
      </p:grpSpPr>
      <p:sp>
        <p:nvSpPr>
          <p:cNvPr id="6" name="Round Same Side Corner Rectangle 5"/>
          <p:cNvSpPr/>
          <p:nvPr userDrawn="1"/>
        </p:nvSpPr>
        <p:spPr>
          <a:xfrm>
            <a:off x="0" y="0"/>
            <a:ext cx="12192000" cy="4611584"/>
          </a:xfrm>
          <a:prstGeom prst="round2SameRect">
            <a:avLst>
              <a:gd name="adj1" fmla="val 0"/>
              <a:gd name="adj2" fmla="val 0"/>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37" name="Title 1"/>
          <p:cNvSpPr>
            <a:spLocks noGrp="1"/>
          </p:cNvSpPr>
          <p:nvPr>
            <p:ph type="title" hasCustomPrompt="1"/>
          </p:nvPr>
        </p:nvSpPr>
        <p:spPr>
          <a:xfrm>
            <a:off x="821343" y="696616"/>
            <a:ext cx="3879577" cy="1145350"/>
          </a:xfrm>
        </p:spPr>
        <p:txBody>
          <a:bodyPr>
            <a:noAutofit/>
          </a:bodyPr>
          <a:lstStyle>
            <a:lvl1pPr algn="l">
              <a:defRPr sz="3200">
                <a:solidFill>
                  <a:schemeClr val="bg1"/>
                </a:solidFill>
                <a:latin typeface="Arial" panose="020B0604020202020204" pitchFamily="34" charset="0"/>
                <a:cs typeface="Arial" panose="020B0604020202020204" pitchFamily="34" charset="0"/>
              </a:defRPr>
            </a:lvl1pPr>
          </a:lstStyle>
          <a:p>
            <a:r>
              <a:rPr lang="en-US" dirty="0"/>
              <a:t>Cover page title</a:t>
            </a:r>
          </a:p>
        </p:txBody>
      </p:sp>
      <p:sp>
        <p:nvSpPr>
          <p:cNvPr id="2" name="Rectangle 1">
            <a:extLst>
              <a:ext uri="{FF2B5EF4-FFF2-40B4-BE49-F238E27FC236}">
                <a16:creationId xmlns:a16="http://schemas.microsoft.com/office/drawing/2014/main" id="{4BE69B08-3482-49FC-A617-0DB4DAC84B53}"/>
              </a:ext>
            </a:extLst>
          </p:cNvPr>
          <p:cNvSpPr/>
          <p:nvPr userDrawn="1"/>
        </p:nvSpPr>
        <p:spPr>
          <a:xfrm>
            <a:off x="0" y="4611584"/>
            <a:ext cx="12192000" cy="22464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pic>
        <p:nvPicPr>
          <p:cNvPr id="4" name="Picture 3">
            <a:extLst>
              <a:ext uri="{FF2B5EF4-FFF2-40B4-BE49-F238E27FC236}">
                <a16:creationId xmlns:a16="http://schemas.microsoft.com/office/drawing/2014/main" id="{09C81C4B-C5DA-4899-A75E-9654BAB68B9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62499" y="4522684"/>
            <a:ext cx="3129501" cy="2212918"/>
          </a:xfrm>
          <a:prstGeom prst="rect">
            <a:avLst/>
          </a:prstGeom>
        </p:spPr>
      </p:pic>
      <p:sp>
        <p:nvSpPr>
          <p:cNvPr id="10" name="Content Placeholder 59">
            <a:extLst>
              <a:ext uri="{FF2B5EF4-FFF2-40B4-BE49-F238E27FC236}">
                <a16:creationId xmlns:a16="http://schemas.microsoft.com/office/drawing/2014/main" id="{5B0B0397-412B-4B04-A5E8-7B4CD5A1C0EE}"/>
              </a:ext>
            </a:extLst>
          </p:cNvPr>
          <p:cNvSpPr>
            <a:spLocks noGrp="1"/>
          </p:cNvSpPr>
          <p:nvPr>
            <p:ph sz="quarter" idx="12" hasCustomPrompt="1"/>
          </p:nvPr>
        </p:nvSpPr>
        <p:spPr>
          <a:xfrm>
            <a:off x="821343" y="2126743"/>
            <a:ext cx="4254313" cy="457200"/>
          </a:xfrm>
        </p:spPr>
        <p:txBody>
          <a:bodyPr anchor="ctr">
            <a:noAutofit/>
          </a:bodyPr>
          <a:lstStyle>
            <a:lvl1pPr marL="0" indent="0">
              <a:buNone/>
              <a:defRPr sz="2000">
                <a:solidFill>
                  <a:schemeClr val="bg1"/>
                </a:solidFill>
                <a:effectLst/>
                <a:latin typeface="Arial" panose="020B0604020202020204" pitchFamily="34" charset="0"/>
                <a:cs typeface="Arial" panose="020B0604020202020204" pitchFamily="34" charset="0"/>
              </a:defRPr>
            </a:lvl1pPr>
          </a:lstStyle>
          <a:p>
            <a:pPr lvl="0"/>
            <a:r>
              <a:rPr lang="en-US" dirty="0"/>
              <a:t>Presenter Name</a:t>
            </a:r>
          </a:p>
        </p:txBody>
      </p:sp>
      <p:sp>
        <p:nvSpPr>
          <p:cNvPr id="11" name="Content Placeholder 59">
            <a:extLst>
              <a:ext uri="{FF2B5EF4-FFF2-40B4-BE49-F238E27FC236}">
                <a16:creationId xmlns:a16="http://schemas.microsoft.com/office/drawing/2014/main" id="{359C7133-707C-454A-9CAC-5B147D950A90}"/>
              </a:ext>
            </a:extLst>
          </p:cNvPr>
          <p:cNvSpPr>
            <a:spLocks noGrp="1"/>
          </p:cNvSpPr>
          <p:nvPr>
            <p:ph sz="quarter" idx="11" hasCustomPrompt="1"/>
          </p:nvPr>
        </p:nvSpPr>
        <p:spPr>
          <a:xfrm>
            <a:off x="821343" y="2868720"/>
            <a:ext cx="2637248" cy="426958"/>
          </a:xfrm>
        </p:spPr>
        <p:txBody>
          <a:bodyPr anchor="ctr">
            <a:noAutofit/>
          </a:bodyPr>
          <a:lstStyle>
            <a:lvl1pPr marL="0" indent="0">
              <a:buNone/>
              <a:defRPr sz="1600">
                <a:solidFill>
                  <a:schemeClr val="bg1"/>
                </a:solidFill>
                <a:effectLst/>
                <a:latin typeface="Arial" panose="020B0604020202020204" pitchFamily="34" charset="0"/>
                <a:cs typeface="Arial" panose="020B0604020202020204" pitchFamily="34" charset="0"/>
              </a:defRPr>
            </a:lvl1pPr>
          </a:lstStyle>
          <a:p>
            <a:pPr lvl="0"/>
            <a:r>
              <a:rPr lang="en-US" dirty="0"/>
              <a:t>Designation</a:t>
            </a:r>
          </a:p>
        </p:txBody>
      </p:sp>
      <p:sp>
        <p:nvSpPr>
          <p:cNvPr id="8" name="Content Placeholder 59">
            <a:extLst>
              <a:ext uri="{FF2B5EF4-FFF2-40B4-BE49-F238E27FC236}">
                <a16:creationId xmlns:a16="http://schemas.microsoft.com/office/drawing/2014/main" id="{359C7133-707C-454A-9CAC-5B147D950A90}"/>
              </a:ext>
            </a:extLst>
          </p:cNvPr>
          <p:cNvSpPr>
            <a:spLocks noGrp="1"/>
          </p:cNvSpPr>
          <p:nvPr>
            <p:ph sz="quarter" idx="13" hasCustomPrompt="1"/>
          </p:nvPr>
        </p:nvSpPr>
        <p:spPr>
          <a:xfrm>
            <a:off x="821343" y="3580454"/>
            <a:ext cx="2637248" cy="426958"/>
          </a:xfrm>
        </p:spPr>
        <p:txBody>
          <a:bodyPr anchor="ctr">
            <a:noAutofit/>
          </a:bodyPr>
          <a:lstStyle>
            <a:lvl1pPr marL="0" indent="0">
              <a:buNone/>
              <a:defRPr sz="1600">
                <a:solidFill>
                  <a:schemeClr val="bg1"/>
                </a:solidFill>
                <a:effectLst/>
                <a:latin typeface="Arial" panose="020B0604020202020204" pitchFamily="34" charset="0"/>
                <a:cs typeface="Arial" panose="020B0604020202020204" pitchFamily="34" charset="0"/>
              </a:defRPr>
            </a:lvl1pPr>
          </a:lstStyle>
          <a:p>
            <a:pPr lvl="0"/>
            <a:r>
              <a:rPr lang="en-US" dirty="0"/>
              <a:t>Date</a:t>
            </a:r>
          </a:p>
        </p:txBody>
      </p:sp>
    </p:spTree>
    <p:extLst>
      <p:ext uri="{BB962C8B-B14F-4D97-AF65-F5344CB8AC3E}">
        <p14:creationId xmlns:p14="http://schemas.microsoft.com/office/powerpoint/2010/main" val="42661173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hank you slide">
  <p:cSld name="Thank you slide">
    <p:bg>
      <p:bgPr>
        <a:solidFill>
          <a:schemeClr val="lt1"/>
        </a:solidFill>
        <a:effectLst/>
      </p:bgPr>
    </p:bg>
    <p:spTree>
      <p:nvGrpSpPr>
        <p:cNvPr id="1" name="Shape 243"/>
        <p:cNvGrpSpPr/>
        <p:nvPr/>
      </p:nvGrpSpPr>
      <p:grpSpPr>
        <a:xfrm>
          <a:off x="0" y="0"/>
          <a:ext cx="0" cy="0"/>
          <a:chOff x="0" y="0"/>
          <a:chExt cx="0" cy="0"/>
        </a:xfrm>
      </p:grpSpPr>
      <p:sp>
        <p:nvSpPr>
          <p:cNvPr id="244" name="Google Shape;244;p40"/>
          <p:cNvSpPr/>
          <p:nvPr/>
        </p:nvSpPr>
        <p:spPr>
          <a:xfrm>
            <a:off x="0" y="2743200"/>
            <a:ext cx="12192000" cy="4114800"/>
          </a:xfrm>
          <a:prstGeom prst="rect">
            <a:avLst/>
          </a:prstGeom>
          <a:gradFill>
            <a:gsLst>
              <a:gs pos="0">
                <a:srgbClr val="052049"/>
              </a:gs>
              <a:gs pos="73000">
                <a:srgbClr val="1957A3"/>
              </a:gs>
              <a:gs pos="100000">
                <a:srgbClr val="1957A3"/>
              </a:gs>
            </a:gsLst>
            <a:lin ang="5400012" scaled="0"/>
          </a:gradFill>
          <a:ln>
            <a:noFill/>
          </a:ln>
        </p:spPr>
        <p:txBody>
          <a:bodyPr spcFirstLastPara="1" wrap="square" lIns="91433" tIns="45700" rIns="91433"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dirty="0">
              <a:solidFill>
                <a:schemeClr val="lt1"/>
              </a:solidFill>
              <a:latin typeface="Calibri"/>
              <a:ea typeface="Calibri"/>
              <a:cs typeface="Calibri"/>
              <a:sym typeface="Calibri"/>
            </a:endParaRPr>
          </a:p>
        </p:txBody>
      </p:sp>
      <p:sp>
        <p:nvSpPr>
          <p:cNvPr id="245" name="Google Shape;245;p40"/>
          <p:cNvSpPr txBox="1">
            <a:spLocks noGrp="1"/>
          </p:cNvSpPr>
          <p:nvPr>
            <p:ph type="ctrTitle"/>
          </p:nvPr>
        </p:nvSpPr>
        <p:spPr>
          <a:xfrm>
            <a:off x="4297680" y="3869263"/>
            <a:ext cx="3596800" cy="814800"/>
          </a:xfrm>
          <a:prstGeom prst="rect">
            <a:avLst/>
          </a:prstGeom>
          <a:noFill/>
          <a:ln>
            <a:noFill/>
          </a:ln>
        </p:spPr>
        <p:txBody>
          <a:bodyPr spcFirstLastPara="1" wrap="square" lIns="68575" tIns="34275" rIns="68575" bIns="34275" anchor="ctr" anchorCtr="0">
            <a:noAutofit/>
          </a:bodyPr>
          <a:lstStyle>
            <a:lvl1pPr lvl="0" algn="ctr" rtl="0">
              <a:lnSpc>
                <a:spcPct val="90000"/>
              </a:lnSpc>
              <a:spcBef>
                <a:spcPts val="0"/>
              </a:spcBef>
              <a:spcAft>
                <a:spcPts val="0"/>
              </a:spcAft>
              <a:buClr>
                <a:schemeClr val="lt1"/>
              </a:buClr>
              <a:buSzPts val="3500"/>
              <a:buFont typeface="Arial"/>
              <a:buNone/>
              <a:defRPr sz="4667">
                <a:solidFill>
                  <a:schemeClr val="l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246" name="Google Shape;246;p40"/>
          <p:cNvPicPr preferRelativeResize="0"/>
          <p:nvPr/>
        </p:nvPicPr>
        <p:blipFill rotWithShape="1">
          <a:blip r:embed="rId2">
            <a:alphaModFix/>
          </a:blip>
          <a:srcRect/>
          <a:stretch/>
        </p:blipFill>
        <p:spPr>
          <a:xfrm>
            <a:off x="4602480" y="361022"/>
            <a:ext cx="2987040" cy="2112180"/>
          </a:xfrm>
          <a:prstGeom prst="rect">
            <a:avLst/>
          </a:prstGeom>
          <a:noFill/>
          <a:ln>
            <a:noFill/>
          </a:ln>
        </p:spPr>
      </p:pic>
      <p:sp>
        <p:nvSpPr>
          <p:cNvPr id="247" name="Google Shape;247;p40"/>
          <p:cNvSpPr/>
          <p:nvPr/>
        </p:nvSpPr>
        <p:spPr>
          <a:xfrm>
            <a:off x="369220" y="6091132"/>
            <a:ext cx="571200" cy="571200"/>
          </a:xfrm>
          <a:prstGeom prst="ellipse">
            <a:avLst/>
          </a:prstGeom>
          <a:solidFill>
            <a:schemeClr val="lt1"/>
          </a:solidFill>
          <a:ln>
            <a:noFill/>
          </a:ln>
        </p:spPr>
        <p:txBody>
          <a:bodyPr spcFirstLastPara="1" wrap="square" lIns="91433" tIns="45700" rIns="91433" bIns="45700" anchor="ctr" anchorCtr="0">
            <a:noAutofit/>
          </a:bodyPr>
          <a:lstStyle/>
          <a:p>
            <a:pPr marL="0" marR="0" lvl="0" indent="0" algn="ctr" rtl="0">
              <a:lnSpc>
                <a:spcPct val="100000"/>
              </a:lnSpc>
              <a:spcBef>
                <a:spcPts val="0"/>
              </a:spcBef>
              <a:spcAft>
                <a:spcPts val="0"/>
              </a:spcAft>
              <a:buClr>
                <a:srgbClr val="000000"/>
              </a:buClr>
              <a:buSzPts val="3300"/>
              <a:buFont typeface="Arial"/>
              <a:buNone/>
            </a:pPr>
            <a:endParaRPr sz="4400" b="0" i="0" u="none" strike="noStrike" cap="none" dirty="0">
              <a:solidFill>
                <a:schemeClr val="lt1"/>
              </a:solidFill>
              <a:latin typeface="Calibri"/>
              <a:ea typeface="Calibri"/>
              <a:cs typeface="Calibri"/>
              <a:sym typeface="Calibri"/>
            </a:endParaRPr>
          </a:p>
        </p:txBody>
      </p:sp>
      <p:sp>
        <p:nvSpPr>
          <p:cNvPr id="248" name="Google Shape;248;p40">
            <a:hlinkClick r:id="rId3"/>
          </p:cNvPr>
          <p:cNvSpPr/>
          <p:nvPr/>
        </p:nvSpPr>
        <p:spPr>
          <a:xfrm>
            <a:off x="476097" y="6197994"/>
            <a:ext cx="357364" cy="357359"/>
          </a:xfrm>
          <a:custGeom>
            <a:avLst/>
            <a:gdLst/>
            <a:ahLst/>
            <a:cxnLst/>
            <a:rect l="l" t="t" r="r" b="b"/>
            <a:pathLst>
              <a:path w="663" h="663" extrusionOk="0">
                <a:moveTo>
                  <a:pt x="394" y="124"/>
                </a:moveTo>
                <a:lnTo>
                  <a:pt x="365" y="125"/>
                </a:lnTo>
                <a:lnTo>
                  <a:pt x="340" y="129"/>
                </a:lnTo>
                <a:lnTo>
                  <a:pt x="319" y="138"/>
                </a:lnTo>
                <a:lnTo>
                  <a:pt x="302" y="151"/>
                </a:lnTo>
                <a:lnTo>
                  <a:pt x="290" y="169"/>
                </a:lnTo>
                <a:lnTo>
                  <a:pt x="283" y="192"/>
                </a:lnTo>
                <a:lnTo>
                  <a:pt x="280" y="219"/>
                </a:lnTo>
                <a:lnTo>
                  <a:pt x="283" y="253"/>
                </a:lnTo>
                <a:lnTo>
                  <a:pt x="276" y="257"/>
                </a:lnTo>
                <a:lnTo>
                  <a:pt x="266" y="258"/>
                </a:lnTo>
                <a:lnTo>
                  <a:pt x="241" y="258"/>
                </a:lnTo>
                <a:lnTo>
                  <a:pt x="241" y="325"/>
                </a:lnTo>
                <a:lnTo>
                  <a:pt x="268" y="325"/>
                </a:lnTo>
                <a:lnTo>
                  <a:pt x="276" y="326"/>
                </a:lnTo>
                <a:lnTo>
                  <a:pt x="282" y="330"/>
                </a:lnTo>
                <a:lnTo>
                  <a:pt x="283" y="337"/>
                </a:lnTo>
                <a:lnTo>
                  <a:pt x="283" y="534"/>
                </a:lnTo>
                <a:lnTo>
                  <a:pt x="319" y="534"/>
                </a:lnTo>
                <a:lnTo>
                  <a:pt x="339" y="536"/>
                </a:lnTo>
                <a:lnTo>
                  <a:pt x="355" y="534"/>
                </a:lnTo>
                <a:lnTo>
                  <a:pt x="368" y="529"/>
                </a:lnTo>
                <a:lnTo>
                  <a:pt x="368" y="325"/>
                </a:lnTo>
                <a:lnTo>
                  <a:pt x="422" y="325"/>
                </a:lnTo>
                <a:lnTo>
                  <a:pt x="425" y="310"/>
                </a:lnTo>
                <a:lnTo>
                  <a:pt x="426" y="294"/>
                </a:lnTo>
                <a:lnTo>
                  <a:pt x="427" y="278"/>
                </a:lnTo>
                <a:lnTo>
                  <a:pt x="427" y="258"/>
                </a:lnTo>
                <a:lnTo>
                  <a:pt x="405" y="258"/>
                </a:lnTo>
                <a:lnTo>
                  <a:pt x="394" y="260"/>
                </a:lnTo>
                <a:lnTo>
                  <a:pt x="383" y="260"/>
                </a:lnTo>
                <a:lnTo>
                  <a:pt x="373" y="258"/>
                </a:lnTo>
                <a:lnTo>
                  <a:pt x="368" y="253"/>
                </a:lnTo>
                <a:lnTo>
                  <a:pt x="368" y="212"/>
                </a:lnTo>
                <a:lnTo>
                  <a:pt x="369" y="201"/>
                </a:lnTo>
                <a:lnTo>
                  <a:pt x="373" y="193"/>
                </a:lnTo>
                <a:lnTo>
                  <a:pt x="427" y="193"/>
                </a:lnTo>
                <a:lnTo>
                  <a:pt x="427" y="126"/>
                </a:lnTo>
                <a:lnTo>
                  <a:pt x="394" y="124"/>
                </a:lnTo>
                <a:close/>
                <a:moveTo>
                  <a:pt x="319" y="0"/>
                </a:moveTo>
                <a:lnTo>
                  <a:pt x="372" y="2"/>
                </a:lnTo>
                <a:lnTo>
                  <a:pt x="420" y="10"/>
                </a:lnTo>
                <a:lnTo>
                  <a:pt x="465" y="24"/>
                </a:lnTo>
                <a:lnTo>
                  <a:pt x="506" y="42"/>
                </a:lnTo>
                <a:lnTo>
                  <a:pt x="541" y="65"/>
                </a:lnTo>
                <a:lnTo>
                  <a:pt x="572" y="90"/>
                </a:lnTo>
                <a:lnTo>
                  <a:pt x="598" y="121"/>
                </a:lnTo>
                <a:lnTo>
                  <a:pt x="620" y="153"/>
                </a:lnTo>
                <a:lnTo>
                  <a:pt x="638" y="189"/>
                </a:lnTo>
                <a:lnTo>
                  <a:pt x="651" y="226"/>
                </a:lnTo>
                <a:lnTo>
                  <a:pt x="659" y="265"/>
                </a:lnTo>
                <a:lnTo>
                  <a:pt x="663" y="305"/>
                </a:lnTo>
                <a:lnTo>
                  <a:pt x="663" y="346"/>
                </a:lnTo>
                <a:lnTo>
                  <a:pt x="659" y="385"/>
                </a:lnTo>
                <a:lnTo>
                  <a:pt x="651" y="425"/>
                </a:lnTo>
                <a:lnTo>
                  <a:pt x="638" y="462"/>
                </a:lnTo>
                <a:lnTo>
                  <a:pt x="622" y="498"/>
                </a:lnTo>
                <a:lnTo>
                  <a:pt x="601" y="533"/>
                </a:lnTo>
                <a:lnTo>
                  <a:pt x="576" y="564"/>
                </a:lnTo>
                <a:lnTo>
                  <a:pt x="547" y="593"/>
                </a:lnTo>
                <a:lnTo>
                  <a:pt x="513" y="616"/>
                </a:lnTo>
                <a:lnTo>
                  <a:pt x="477" y="636"/>
                </a:lnTo>
                <a:lnTo>
                  <a:pt x="436" y="651"/>
                </a:lnTo>
                <a:lnTo>
                  <a:pt x="391" y="661"/>
                </a:lnTo>
                <a:lnTo>
                  <a:pt x="343" y="663"/>
                </a:lnTo>
                <a:lnTo>
                  <a:pt x="290" y="661"/>
                </a:lnTo>
                <a:lnTo>
                  <a:pt x="254" y="654"/>
                </a:lnTo>
                <a:lnTo>
                  <a:pt x="216" y="640"/>
                </a:lnTo>
                <a:lnTo>
                  <a:pt x="179" y="622"/>
                </a:lnTo>
                <a:lnTo>
                  <a:pt x="144" y="598"/>
                </a:lnTo>
                <a:lnTo>
                  <a:pt x="111" y="570"/>
                </a:lnTo>
                <a:lnTo>
                  <a:pt x="80" y="537"/>
                </a:lnTo>
                <a:lnTo>
                  <a:pt x="53" y="501"/>
                </a:lnTo>
                <a:lnTo>
                  <a:pt x="30" y="461"/>
                </a:lnTo>
                <a:lnTo>
                  <a:pt x="14" y="419"/>
                </a:lnTo>
                <a:lnTo>
                  <a:pt x="3" y="373"/>
                </a:lnTo>
                <a:lnTo>
                  <a:pt x="0" y="326"/>
                </a:lnTo>
                <a:lnTo>
                  <a:pt x="3" y="276"/>
                </a:lnTo>
                <a:lnTo>
                  <a:pt x="15" y="226"/>
                </a:lnTo>
                <a:lnTo>
                  <a:pt x="37" y="175"/>
                </a:lnTo>
                <a:lnTo>
                  <a:pt x="54" y="147"/>
                </a:lnTo>
                <a:lnTo>
                  <a:pt x="73" y="121"/>
                </a:lnTo>
                <a:lnTo>
                  <a:pt x="97" y="95"/>
                </a:lnTo>
                <a:lnTo>
                  <a:pt x="125" y="71"/>
                </a:lnTo>
                <a:lnTo>
                  <a:pt x="157" y="49"/>
                </a:lnTo>
                <a:lnTo>
                  <a:pt x="191" y="31"/>
                </a:lnTo>
                <a:lnTo>
                  <a:pt x="230" y="15"/>
                </a:lnTo>
                <a:lnTo>
                  <a:pt x="273" y="6"/>
                </a:lnTo>
                <a:lnTo>
                  <a:pt x="319" y="0"/>
                </a:lnTo>
                <a:close/>
              </a:path>
            </a:pathLst>
          </a:custGeom>
          <a:solidFill>
            <a:srgbClr val="1957A3"/>
          </a:solidFill>
          <a:ln>
            <a:noFill/>
          </a:ln>
        </p:spPr>
        <p:txBody>
          <a:bodyPr spcFirstLastPara="1" wrap="square" lIns="91433" tIns="45700" rIns="91433" bIns="45700" anchor="t" anchorCtr="0">
            <a:noAutofit/>
          </a:bodyPr>
          <a:lstStyle/>
          <a:p>
            <a:pPr marL="0" marR="0" lvl="0" indent="0" algn="l" rtl="0">
              <a:lnSpc>
                <a:spcPct val="100000"/>
              </a:lnSpc>
              <a:spcBef>
                <a:spcPts val="0"/>
              </a:spcBef>
              <a:spcAft>
                <a:spcPts val="0"/>
              </a:spcAft>
              <a:buClr>
                <a:srgbClr val="000000"/>
              </a:buClr>
              <a:buSzPts val="3300"/>
              <a:buFont typeface="Arial"/>
              <a:buNone/>
            </a:pPr>
            <a:endParaRPr sz="4400" b="0" i="0" u="none" strike="noStrike" cap="none" dirty="0">
              <a:solidFill>
                <a:schemeClr val="dk1"/>
              </a:solidFill>
              <a:latin typeface="Calibri"/>
              <a:ea typeface="Calibri"/>
              <a:cs typeface="Calibri"/>
              <a:sym typeface="Calibri"/>
            </a:endParaRPr>
          </a:p>
        </p:txBody>
      </p:sp>
      <p:sp>
        <p:nvSpPr>
          <p:cNvPr id="249" name="Google Shape;249;p40"/>
          <p:cNvSpPr/>
          <p:nvPr/>
        </p:nvSpPr>
        <p:spPr>
          <a:xfrm>
            <a:off x="1106492" y="6091131"/>
            <a:ext cx="571200" cy="571200"/>
          </a:xfrm>
          <a:prstGeom prst="ellipse">
            <a:avLst/>
          </a:prstGeom>
          <a:solidFill>
            <a:schemeClr val="lt1"/>
          </a:solidFill>
          <a:ln>
            <a:noFill/>
          </a:ln>
        </p:spPr>
        <p:txBody>
          <a:bodyPr spcFirstLastPara="1" wrap="square" lIns="91433" tIns="45700" rIns="91433" bIns="45700" anchor="ctr" anchorCtr="0">
            <a:noAutofit/>
          </a:bodyPr>
          <a:lstStyle/>
          <a:p>
            <a:pPr marL="0" marR="0" lvl="0" indent="0" algn="ctr" rtl="0">
              <a:lnSpc>
                <a:spcPct val="100000"/>
              </a:lnSpc>
              <a:spcBef>
                <a:spcPts val="0"/>
              </a:spcBef>
              <a:spcAft>
                <a:spcPts val="0"/>
              </a:spcAft>
              <a:buClr>
                <a:srgbClr val="000000"/>
              </a:buClr>
              <a:buSzPts val="3300"/>
              <a:buFont typeface="Arial"/>
              <a:buNone/>
            </a:pPr>
            <a:endParaRPr sz="4400" b="0" i="0" u="none" strike="noStrike" cap="none" dirty="0">
              <a:solidFill>
                <a:schemeClr val="lt1"/>
              </a:solidFill>
              <a:latin typeface="Calibri"/>
              <a:ea typeface="Calibri"/>
              <a:cs typeface="Calibri"/>
              <a:sym typeface="Calibri"/>
            </a:endParaRPr>
          </a:p>
        </p:txBody>
      </p:sp>
      <p:sp>
        <p:nvSpPr>
          <p:cNvPr id="250" name="Google Shape;250;p40">
            <a:hlinkClick r:id="rId4"/>
          </p:cNvPr>
          <p:cNvSpPr/>
          <p:nvPr/>
        </p:nvSpPr>
        <p:spPr>
          <a:xfrm>
            <a:off x="1191613" y="6238609"/>
            <a:ext cx="400889" cy="276167"/>
          </a:xfrm>
          <a:custGeom>
            <a:avLst/>
            <a:gdLst/>
            <a:ahLst/>
            <a:cxnLst/>
            <a:rect l="l" t="t" r="r" b="b"/>
            <a:pathLst>
              <a:path w="720" h="496" extrusionOk="0">
                <a:moveTo>
                  <a:pt x="638" y="220"/>
                </a:moveTo>
                <a:lnTo>
                  <a:pt x="638" y="220"/>
                </a:lnTo>
                <a:lnTo>
                  <a:pt x="652" y="218"/>
                </a:lnTo>
                <a:lnTo>
                  <a:pt x="666" y="216"/>
                </a:lnTo>
                <a:lnTo>
                  <a:pt x="678" y="210"/>
                </a:lnTo>
                <a:lnTo>
                  <a:pt x="688" y="206"/>
                </a:lnTo>
                <a:lnTo>
                  <a:pt x="698" y="198"/>
                </a:lnTo>
                <a:lnTo>
                  <a:pt x="706" y="192"/>
                </a:lnTo>
                <a:lnTo>
                  <a:pt x="712" y="182"/>
                </a:lnTo>
                <a:lnTo>
                  <a:pt x="716" y="174"/>
                </a:lnTo>
                <a:lnTo>
                  <a:pt x="716" y="174"/>
                </a:lnTo>
                <a:lnTo>
                  <a:pt x="700" y="180"/>
                </a:lnTo>
                <a:lnTo>
                  <a:pt x="678" y="186"/>
                </a:lnTo>
                <a:lnTo>
                  <a:pt x="654" y="186"/>
                </a:lnTo>
                <a:lnTo>
                  <a:pt x="642" y="186"/>
                </a:lnTo>
                <a:lnTo>
                  <a:pt x="632" y="184"/>
                </a:lnTo>
                <a:lnTo>
                  <a:pt x="632" y="184"/>
                </a:lnTo>
                <a:lnTo>
                  <a:pt x="628" y="166"/>
                </a:lnTo>
                <a:lnTo>
                  <a:pt x="628" y="166"/>
                </a:lnTo>
                <a:lnTo>
                  <a:pt x="618" y="142"/>
                </a:lnTo>
                <a:lnTo>
                  <a:pt x="606" y="118"/>
                </a:lnTo>
                <a:lnTo>
                  <a:pt x="590" y="96"/>
                </a:lnTo>
                <a:lnTo>
                  <a:pt x="570" y="78"/>
                </a:lnTo>
                <a:lnTo>
                  <a:pt x="548" y="64"/>
                </a:lnTo>
                <a:lnTo>
                  <a:pt x="526" y="54"/>
                </a:lnTo>
                <a:lnTo>
                  <a:pt x="514" y="50"/>
                </a:lnTo>
                <a:lnTo>
                  <a:pt x="500" y="48"/>
                </a:lnTo>
                <a:lnTo>
                  <a:pt x="488" y="46"/>
                </a:lnTo>
                <a:lnTo>
                  <a:pt x="476" y="48"/>
                </a:lnTo>
                <a:lnTo>
                  <a:pt x="476" y="48"/>
                </a:lnTo>
                <a:lnTo>
                  <a:pt x="492" y="42"/>
                </a:lnTo>
                <a:lnTo>
                  <a:pt x="492" y="42"/>
                </a:lnTo>
                <a:lnTo>
                  <a:pt x="504" y="38"/>
                </a:lnTo>
                <a:lnTo>
                  <a:pt x="520" y="34"/>
                </a:lnTo>
                <a:lnTo>
                  <a:pt x="528" y="30"/>
                </a:lnTo>
                <a:lnTo>
                  <a:pt x="534" y="26"/>
                </a:lnTo>
                <a:lnTo>
                  <a:pt x="538" y="22"/>
                </a:lnTo>
                <a:lnTo>
                  <a:pt x="536" y="16"/>
                </a:lnTo>
                <a:lnTo>
                  <a:pt x="536" y="16"/>
                </a:lnTo>
                <a:lnTo>
                  <a:pt x="536" y="14"/>
                </a:lnTo>
                <a:lnTo>
                  <a:pt x="532" y="12"/>
                </a:lnTo>
                <a:lnTo>
                  <a:pt x="524" y="12"/>
                </a:lnTo>
                <a:lnTo>
                  <a:pt x="514" y="14"/>
                </a:lnTo>
                <a:lnTo>
                  <a:pt x="504" y="16"/>
                </a:lnTo>
                <a:lnTo>
                  <a:pt x="466" y="30"/>
                </a:lnTo>
                <a:lnTo>
                  <a:pt x="466" y="30"/>
                </a:lnTo>
                <a:lnTo>
                  <a:pt x="478" y="24"/>
                </a:lnTo>
                <a:lnTo>
                  <a:pt x="490" y="18"/>
                </a:lnTo>
                <a:lnTo>
                  <a:pt x="500" y="10"/>
                </a:lnTo>
                <a:lnTo>
                  <a:pt x="504" y="6"/>
                </a:lnTo>
                <a:lnTo>
                  <a:pt x="504" y="0"/>
                </a:lnTo>
                <a:lnTo>
                  <a:pt x="504" y="0"/>
                </a:lnTo>
                <a:lnTo>
                  <a:pt x="490" y="4"/>
                </a:lnTo>
                <a:lnTo>
                  <a:pt x="474" y="10"/>
                </a:lnTo>
                <a:lnTo>
                  <a:pt x="462" y="16"/>
                </a:lnTo>
                <a:lnTo>
                  <a:pt x="448" y="26"/>
                </a:lnTo>
                <a:lnTo>
                  <a:pt x="448" y="26"/>
                </a:lnTo>
                <a:lnTo>
                  <a:pt x="456" y="16"/>
                </a:lnTo>
                <a:lnTo>
                  <a:pt x="460" y="6"/>
                </a:lnTo>
                <a:lnTo>
                  <a:pt x="460" y="6"/>
                </a:lnTo>
                <a:lnTo>
                  <a:pt x="440" y="20"/>
                </a:lnTo>
                <a:lnTo>
                  <a:pt x="422" y="38"/>
                </a:lnTo>
                <a:lnTo>
                  <a:pt x="406" y="58"/>
                </a:lnTo>
                <a:lnTo>
                  <a:pt x="392" y="80"/>
                </a:lnTo>
                <a:lnTo>
                  <a:pt x="380" y="104"/>
                </a:lnTo>
                <a:lnTo>
                  <a:pt x="368" y="128"/>
                </a:lnTo>
                <a:lnTo>
                  <a:pt x="346" y="180"/>
                </a:lnTo>
                <a:lnTo>
                  <a:pt x="346" y="180"/>
                </a:lnTo>
                <a:lnTo>
                  <a:pt x="318" y="154"/>
                </a:lnTo>
                <a:lnTo>
                  <a:pt x="304" y="144"/>
                </a:lnTo>
                <a:lnTo>
                  <a:pt x="292" y="136"/>
                </a:lnTo>
                <a:lnTo>
                  <a:pt x="292" y="136"/>
                </a:lnTo>
                <a:lnTo>
                  <a:pt x="256" y="116"/>
                </a:lnTo>
                <a:lnTo>
                  <a:pt x="214" y="98"/>
                </a:lnTo>
                <a:lnTo>
                  <a:pt x="166" y="76"/>
                </a:lnTo>
                <a:lnTo>
                  <a:pt x="108" y="54"/>
                </a:lnTo>
                <a:lnTo>
                  <a:pt x="108" y="54"/>
                </a:lnTo>
                <a:lnTo>
                  <a:pt x="108" y="66"/>
                </a:lnTo>
                <a:lnTo>
                  <a:pt x="110" y="76"/>
                </a:lnTo>
                <a:lnTo>
                  <a:pt x="114" y="88"/>
                </a:lnTo>
                <a:lnTo>
                  <a:pt x="120" y="100"/>
                </a:lnTo>
                <a:lnTo>
                  <a:pt x="128" y="112"/>
                </a:lnTo>
                <a:lnTo>
                  <a:pt x="138" y="124"/>
                </a:lnTo>
                <a:lnTo>
                  <a:pt x="152" y="134"/>
                </a:lnTo>
                <a:lnTo>
                  <a:pt x="170" y="144"/>
                </a:lnTo>
                <a:lnTo>
                  <a:pt x="170" y="144"/>
                </a:lnTo>
                <a:lnTo>
                  <a:pt x="160" y="144"/>
                </a:lnTo>
                <a:lnTo>
                  <a:pt x="148" y="146"/>
                </a:lnTo>
                <a:lnTo>
                  <a:pt x="124" y="150"/>
                </a:lnTo>
                <a:lnTo>
                  <a:pt x="124" y="150"/>
                </a:lnTo>
                <a:lnTo>
                  <a:pt x="128" y="162"/>
                </a:lnTo>
                <a:lnTo>
                  <a:pt x="132" y="172"/>
                </a:lnTo>
                <a:lnTo>
                  <a:pt x="138" y="184"/>
                </a:lnTo>
                <a:lnTo>
                  <a:pt x="146" y="194"/>
                </a:lnTo>
                <a:lnTo>
                  <a:pt x="158" y="202"/>
                </a:lnTo>
                <a:lnTo>
                  <a:pt x="170" y="210"/>
                </a:lnTo>
                <a:lnTo>
                  <a:pt x="186" y="216"/>
                </a:lnTo>
                <a:lnTo>
                  <a:pt x="206" y="222"/>
                </a:lnTo>
                <a:lnTo>
                  <a:pt x="206" y="222"/>
                </a:lnTo>
                <a:lnTo>
                  <a:pt x="188" y="224"/>
                </a:lnTo>
                <a:lnTo>
                  <a:pt x="176" y="228"/>
                </a:lnTo>
                <a:lnTo>
                  <a:pt x="166" y="234"/>
                </a:lnTo>
                <a:lnTo>
                  <a:pt x="156" y="242"/>
                </a:lnTo>
                <a:lnTo>
                  <a:pt x="156" y="242"/>
                </a:lnTo>
                <a:lnTo>
                  <a:pt x="160" y="250"/>
                </a:lnTo>
                <a:lnTo>
                  <a:pt x="168" y="258"/>
                </a:lnTo>
                <a:lnTo>
                  <a:pt x="176" y="266"/>
                </a:lnTo>
                <a:lnTo>
                  <a:pt x="186" y="274"/>
                </a:lnTo>
                <a:lnTo>
                  <a:pt x="198" y="280"/>
                </a:lnTo>
                <a:lnTo>
                  <a:pt x="212" y="284"/>
                </a:lnTo>
                <a:lnTo>
                  <a:pt x="226" y="286"/>
                </a:lnTo>
                <a:lnTo>
                  <a:pt x="244" y="284"/>
                </a:lnTo>
                <a:lnTo>
                  <a:pt x="244" y="284"/>
                </a:lnTo>
                <a:lnTo>
                  <a:pt x="236" y="290"/>
                </a:lnTo>
                <a:lnTo>
                  <a:pt x="228" y="294"/>
                </a:lnTo>
                <a:lnTo>
                  <a:pt x="222" y="300"/>
                </a:lnTo>
                <a:lnTo>
                  <a:pt x="218" y="306"/>
                </a:lnTo>
                <a:lnTo>
                  <a:pt x="216" y="310"/>
                </a:lnTo>
                <a:lnTo>
                  <a:pt x="216" y="316"/>
                </a:lnTo>
                <a:lnTo>
                  <a:pt x="216" y="322"/>
                </a:lnTo>
                <a:lnTo>
                  <a:pt x="218" y="326"/>
                </a:lnTo>
                <a:lnTo>
                  <a:pt x="226" y="336"/>
                </a:lnTo>
                <a:lnTo>
                  <a:pt x="236" y="342"/>
                </a:lnTo>
                <a:lnTo>
                  <a:pt x="250" y="346"/>
                </a:lnTo>
                <a:lnTo>
                  <a:pt x="268" y="346"/>
                </a:lnTo>
                <a:lnTo>
                  <a:pt x="268" y="346"/>
                </a:lnTo>
                <a:lnTo>
                  <a:pt x="252" y="360"/>
                </a:lnTo>
                <a:lnTo>
                  <a:pt x="236" y="372"/>
                </a:lnTo>
                <a:lnTo>
                  <a:pt x="220" y="382"/>
                </a:lnTo>
                <a:lnTo>
                  <a:pt x="202" y="390"/>
                </a:lnTo>
                <a:lnTo>
                  <a:pt x="186" y="396"/>
                </a:lnTo>
                <a:lnTo>
                  <a:pt x="168" y="400"/>
                </a:lnTo>
                <a:lnTo>
                  <a:pt x="150" y="404"/>
                </a:lnTo>
                <a:lnTo>
                  <a:pt x="130" y="404"/>
                </a:lnTo>
                <a:lnTo>
                  <a:pt x="112" y="404"/>
                </a:lnTo>
                <a:lnTo>
                  <a:pt x="94" y="400"/>
                </a:lnTo>
                <a:lnTo>
                  <a:pt x="78" y="396"/>
                </a:lnTo>
                <a:lnTo>
                  <a:pt x="60" y="392"/>
                </a:lnTo>
                <a:lnTo>
                  <a:pt x="44" y="384"/>
                </a:lnTo>
                <a:lnTo>
                  <a:pt x="28" y="376"/>
                </a:lnTo>
                <a:lnTo>
                  <a:pt x="14" y="364"/>
                </a:lnTo>
                <a:lnTo>
                  <a:pt x="0" y="354"/>
                </a:lnTo>
                <a:lnTo>
                  <a:pt x="0" y="354"/>
                </a:lnTo>
                <a:lnTo>
                  <a:pt x="18" y="376"/>
                </a:lnTo>
                <a:lnTo>
                  <a:pt x="36" y="396"/>
                </a:lnTo>
                <a:lnTo>
                  <a:pt x="56" y="414"/>
                </a:lnTo>
                <a:lnTo>
                  <a:pt x="76" y="430"/>
                </a:lnTo>
                <a:lnTo>
                  <a:pt x="98" y="444"/>
                </a:lnTo>
                <a:lnTo>
                  <a:pt x="120" y="456"/>
                </a:lnTo>
                <a:lnTo>
                  <a:pt x="144" y="468"/>
                </a:lnTo>
                <a:lnTo>
                  <a:pt x="168" y="476"/>
                </a:lnTo>
                <a:lnTo>
                  <a:pt x="192" y="484"/>
                </a:lnTo>
                <a:lnTo>
                  <a:pt x="216" y="490"/>
                </a:lnTo>
                <a:lnTo>
                  <a:pt x="240" y="494"/>
                </a:lnTo>
                <a:lnTo>
                  <a:pt x="264" y="496"/>
                </a:lnTo>
                <a:lnTo>
                  <a:pt x="290" y="496"/>
                </a:lnTo>
                <a:lnTo>
                  <a:pt x="314" y="496"/>
                </a:lnTo>
                <a:lnTo>
                  <a:pt x="338" y="492"/>
                </a:lnTo>
                <a:lnTo>
                  <a:pt x="364" y="490"/>
                </a:lnTo>
                <a:lnTo>
                  <a:pt x="386" y="484"/>
                </a:lnTo>
                <a:lnTo>
                  <a:pt x="410" y="478"/>
                </a:lnTo>
                <a:lnTo>
                  <a:pt x="434" y="470"/>
                </a:lnTo>
                <a:lnTo>
                  <a:pt x="456" y="460"/>
                </a:lnTo>
                <a:lnTo>
                  <a:pt x="476" y="450"/>
                </a:lnTo>
                <a:lnTo>
                  <a:pt x="498" y="438"/>
                </a:lnTo>
                <a:lnTo>
                  <a:pt x="518" y="424"/>
                </a:lnTo>
                <a:lnTo>
                  <a:pt x="536" y="410"/>
                </a:lnTo>
                <a:lnTo>
                  <a:pt x="554" y="396"/>
                </a:lnTo>
                <a:lnTo>
                  <a:pt x="570" y="380"/>
                </a:lnTo>
                <a:lnTo>
                  <a:pt x="584" y="362"/>
                </a:lnTo>
                <a:lnTo>
                  <a:pt x="598" y="344"/>
                </a:lnTo>
                <a:lnTo>
                  <a:pt x="610" y="324"/>
                </a:lnTo>
                <a:lnTo>
                  <a:pt x="620" y="304"/>
                </a:lnTo>
                <a:lnTo>
                  <a:pt x="628" y="284"/>
                </a:lnTo>
                <a:lnTo>
                  <a:pt x="634" y="262"/>
                </a:lnTo>
                <a:lnTo>
                  <a:pt x="634" y="262"/>
                </a:lnTo>
                <a:lnTo>
                  <a:pt x="650" y="260"/>
                </a:lnTo>
                <a:lnTo>
                  <a:pt x="664" y="258"/>
                </a:lnTo>
                <a:lnTo>
                  <a:pt x="676" y="256"/>
                </a:lnTo>
                <a:lnTo>
                  <a:pt x="688" y="252"/>
                </a:lnTo>
                <a:lnTo>
                  <a:pt x="698" y="246"/>
                </a:lnTo>
                <a:lnTo>
                  <a:pt x="706" y="242"/>
                </a:lnTo>
                <a:lnTo>
                  <a:pt x="720" y="228"/>
                </a:lnTo>
                <a:lnTo>
                  <a:pt x="720" y="228"/>
                </a:lnTo>
                <a:lnTo>
                  <a:pt x="700" y="230"/>
                </a:lnTo>
                <a:lnTo>
                  <a:pt x="678" y="230"/>
                </a:lnTo>
                <a:lnTo>
                  <a:pt x="656" y="226"/>
                </a:lnTo>
                <a:lnTo>
                  <a:pt x="638" y="220"/>
                </a:lnTo>
                <a:lnTo>
                  <a:pt x="638" y="220"/>
                </a:lnTo>
                <a:close/>
              </a:path>
            </a:pathLst>
          </a:custGeom>
          <a:solidFill>
            <a:srgbClr val="1957A3"/>
          </a:solidFill>
          <a:ln>
            <a:noFill/>
          </a:ln>
        </p:spPr>
        <p:txBody>
          <a:bodyPr spcFirstLastPara="1" wrap="square" lIns="91433" tIns="45700" rIns="91433" bIns="45700" anchor="t" anchorCtr="0">
            <a:noAutofit/>
          </a:bodyPr>
          <a:lstStyle/>
          <a:p>
            <a:pPr marL="0" marR="0" lvl="0" indent="0" algn="l" rtl="0">
              <a:lnSpc>
                <a:spcPct val="100000"/>
              </a:lnSpc>
              <a:spcBef>
                <a:spcPts val="0"/>
              </a:spcBef>
              <a:spcAft>
                <a:spcPts val="0"/>
              </a:spcAft>
              <a:buClr>
                <a:srgbClr val="000000"/>
              </a:buClr>
              <a:buSzPts val="3300"/>
              <a:buFont typeface="Arial"/>
              <a:buNone/>
            </a:pPr>
            <a:endParaRPr sz="4400" b="0" i="0" u="none" strike="noStrike" cap="none" dirty="0">
              <a:solidFill>
                <a:schemeClr val="dk1"/>
              </a:solidFill>
              <a:latin typeface="Calibri"/>
              <a:ea typeface="Calibri"/>
              <a:cs typeface="Calibri"/>
              <a:sym typeface="Calibri"/>
            </a:endParaRPr>
          </a:p>
        </p:txBody>
      </p:sp>
      <p:sp>
        <p:nvSpPr>
          <p:cNvPr id="251" name="Google Shape;251;p40"/>
          <p:cNvSpPr/>
          <p:nvPr/>
        </p:nvSpPr>
        <p:spPr>
          <a:xfrm>
            <a:off x="2581069" y="6091137"/>
            <a:ext cx="571200" cy="571200"/>
          </a:xfrm>
          <a:prstGeom prst="ellipse">
            <a:avLst/>
          </a:prstGeom>
          <a:solidFill>
            <a:schemeClr val="lt1"/>
          </a:solidFill>
          <a:ln>
            <a:noFill/>
          </a:ln>
        </p:spPr>
        <p:txBody>
          <a:bodyPr spcFirstLastPara="1" wrap="square" lIns="91433" tIns="45700" rIns="91433" bIns="45700" anchor="ctr" anchorCtr="0">
            <a:noAutofit/>
          </a:bodyPr>
          <a:lstStyle/>
          <a:p>
            <a:pPr marL="0" marR="0" lvl="0" indent="0" algn="ctr" rtl="0">
              <a:lnSpc>
                <a:spcPct val="100000"/>
              </a:lnSpc>
              <a:spcBef>
                <a:spcPts val="0"/>
              </a:spcBef>
              <a:spcAft>
                <a:spcPts val="0"/>
              </a:spcAft>
              <a:buClr>
                <a:srgbClr val="000000"/>
              </a:buClr>
              <a:buSzPts val="3300"/>
              <a:buFont typeface="Arial"/>
              <a:buNone/>
            </a:pPr>
            <a:endParaRPr sz="4400" b="0" i="0" u="none" strike="noStrike" cap="none" dirty="0">
              <a:solidFill>
                <a:schemeClr val="lt1"/>
              </a:solidFill>
              <a:latin typeface="Calibri"/>
              <a:ea typeface="Calibri"/>
              <a:cs typeface="Calibri"/>
              <a:sym typeface="Calibri"/>
            </a:endParaRPr>
          </a:p>
        </p:txBody>
      </p:sp>
      <p:sp>
        <p:nvSpPr>
          <p:cNvPr id="252" name="Google Shape;252;p40">
            <a:hlinkClick r:id="rId5"/>
          </p:cNvPr>
          <p:cNvSpPr/>
          <p:nvPr/>
        </p:nvSpPr>
        <p:spPr>
          <a:xfrm>
            <a:off x="2719642" y="6229620"/>
            <a:ext cx="293948" cy="294184"/>
          </a:xfrm>
          <a:custGeom>
            <a:avLst/>
            <a:gdLst/>
            <a:ahLst/>
            <a:cxnLst/>
            <a:rect l="l" t="t" r="r" b="b"/>
            <a:pathLst>
              <a:path w="2492" h="2494" extrusionOk="0">
                <a:moveTo>
                  <a:pt x="383" y="959"/>
                </a:moveTo>
                <a:lnTo>
                  <a:pt x="383" y="2115"/>
                </a:lnTo>
                <a:lnTo>
                  <a:pt x="766" y="2115"/>
                </a:lnTo>
                <a:lnTo>
                  <a:pt x="766" y="959"/>
                </a:lnTo>
                <a:lnTo>
                  <a:pt x="383" y="959"/>
                </a:lnTo>
                <a:close/>
                <a:moveTo>
                  <a:pt x="1669" y="932"/>
                </a:moveTo>
                <a:lnTo>
                  <a:pt x="1619" y="935"/>
                </a:lnTo>
                <a:lnTo>
                  <a:pt x="1570" y="943"/>
                </a:lnTo>
                <a:lnTo>
                  <a:pt x="1524" y="957"/>
                </a:lnTo>
                <a:lnTo>
                  <a:pt x="1481" y="980"/>
                </a:lnTo>
                <a:lnTo>
                  <a:pt x="1440" y="1008"/>
                </a:lnTo>
                <a:lnTo>
                  <a:pt x="1402" y="1045"/>
                </a:lnTo>
                <a:lnTo>
                  <a:pt x="1367" y="1089"/>
                </a:lnTo>
                <a:lnTo>
                  <a:pt x="1363" y="1091"/>
                </a:lnTo>
                <a:lnTo>
                  <a:pt x="1362" y="1094"/>
                </a:lnTo>
                <a:lnTo>
                  <a:pt x="1359" y="1096"/>
                </a:lnTo>
                <a:lnTo>
                  <a:pt x="1355" y="1100"/>
                </a:lnTo>
                <a:lnTo>
                  <a:pt x="1349" y="1104"/>
                </a:lnTo>
                <a:lnTo>
                  <a:pt x="1344" y="1110"/>
                </a:lnTo>
                <a:lnTo>
                  <a:pt x="1344" y="1056"/>
                </a:lnTo>
                <a:lnTo>
                  <a:pt x="1344" y="1005"/>
                </a:lnTo>
                <a:lnTo>
                  <a:pt x="1344" y="959"/>
                </a:lnTo>
                <a:lnTo>
                  <a:pt x="953" y="959"/>
                </a:lnTo>
                <a:lnTo>
                  <a:pt x="953" y="2115"/>
                </a:lnTo>
                <a:lnTo>
                  <a:pt x="1346" y="2115"/>
                </a:lnTo>
                <a:lnTo>
                  <a:pt x="1346" y="2080"/>
                </a:lnTo>
                <a:lnTo>
                  <a:pt x="1346" y="2050"/>
                </a:lnTo>
                <a:lnTo>
                  <a:pt x="1346" y="1765"/>
                </a:lnTo>
                <a:lnTo>
                  <a:pt x="1348" y="1481"/>
                </a:lnTo>
                <a:lnTo>
                  <a:pt x="1351" y="1442"/>
                </a:lnTo>
                <a:lnTo>
                  <a:pt x="1357" y="1404"/>
                </a:lnTo>
                <a:lnTo>
                  <a:pt x="1367" y="1368"/>
                </a:lnTo>
                <a:lnTo>
                  <a:pt x="1381" y="1333"/>
                </a:lnTo>
                <a:lnTo>
                  <a:pt x="1400" y="1301"/>
                </a:lnTo>
                <a:lnTo>
                  <a:pt x="1424" y="1275"/>
                </a:lnTo>
                <a:lnTo>
                  <a:pt x="1451" y="1255"/>
                </a:lnTo>
                <a:lnTo>
                  <a:pt x="1481" y="1242"/>
                </a:lnTo>
                <a:lnTo>
                  <a:pt x="1514" y="1234"/>
                </a:lnTo>
                <a:lnTo>
                  <a:pt x="1551" y="1232"/>
                </a:lnTo>
                <a:lnTo>
                  <a:pt x="1589" y="1237"/>
                </a:lnTo>
                <a:lnTo>
                  <a:pt x="1621" y="1247"/>
                </a:lnTo>
                <a:lnTo>
                  <a:pt x="1648" y="1264"/>
                </a:lnTo>
                <a:lnTo>
                  <a:pt x="1672" y="1288"/>
                </a:lnTo>
                <a:lnTo>
                  <a:pt x="1689" y="1317"/>
                </a:lnTo>
                <a:lnTo>
                  <a:pt x="1704" y="1353"/>
                </a:lnTo>
                <a:lnTo>
                  <a:pt x="1711" y="1395"/>
                </a:lnTo>
                <a:lnTo>
                  <a:pt x="1718" y="1455"/>
                </a:lnTo>
                <a:lnTo>
                  <a:pt x="1719" y="1516"/>
                </a:lnTo>
                <a:lnTo>
                  <a:pt x="1721" y="2061"/>
                </a:lnTo>
                <a:lnTo>
                  <a:pt x="1721" y="2115"/>
                </a:lnTo>
                <a:lnTo>
                  <a:pt x="2110" y="2115"/>
                </a:lnTo>
                <a:lnTo>
                  <a:pt x="2112" y="2096"/>
                </a:lnTo>
                <a:lnTo>
                  <a:pt x="2112" y="2079"/>
                </a:lnTo>
                <a:lnTo>
                  <a:pt x="2113" y="1761"/>
                </a:lnTo>
                <a:lnTo>
                  <a:pt x="2112" y="1441"/>
                </a:lnTo>
                <a:lnTo>
                  <a:pt x="2109" y="1377"/>
                </a:lnTo>
                <a:lnTo>
                  <a:pt x="2099" y="1312"/>
                </a:lnTo>
                <a:lnTo>
                  <a:pt x="2086" y="1250"/>
                </a:lnTo>
                <a:lnTo>
                  <a:pt x="2072" y="1196"/>
                </a:lnTo>
                <a:lnTo>
                  <a:pt x="2052" y="1147"/>
                </a:lnTo>
                <a:lnTo>
                  <a:pt x="2026" y="1102"/>
                </a:lnTo>
                <a:lnTo>
                  <a:pt x="1996" y="1062"/>
                </a:lnTo>
                <a:lnTo>
                  <a:pt x="1963" y="1029"/>
                </a:lnTo>
                <a:lnTo>
                  <a:pt x="1923" y="999"/>
                </a:lnTo>
                <a:lnTo>
                  <a:pt x="1878" y="975"/>
                </a:lnTo>
                <a:lnTo>
                  <a:pt x="1829" y="956"/>
                </a:lnTo>
                <a:lnTo>
                  <a:pt x="1773" y="943"/>
                </a:lnTo>
                <a:lnTo>
                  <a:pt x="1721" y="935"/>
                </a:lnTo>
                <a:lnTo>
                  <a:pt x="1669" y="932"/>
                </a:lnTo>
                <a:close/>
                <a:moveTo>
                  <a:pt x="569" y="412"/>
                </a:moveTo>
                <a:lnTo>
                  <a:pt x="524" y="415"/>
                </a:lnTo>
                <a:lnTo>
                  <a:pt x="483" y="426"/>
                </a:lnTo>
                <a:lnTo>
                  <a:pt x="447" y="443"/>
                </a:lnTo>
                <a:lnTo>
                  <a:pt x="416" y="467"/>
                </a:lnTo>
                <a:lnTo>
                  <a:pt x="391" y="496"/>
                </a:lnTo>
                <a:lnTo>
                  <a:pt x="372" y="531"/>
                </a:lnTo>
                <a:lnTo>
                  <a:pt x="361" y="569"/>
                </a:lnTo>
                <a:lnTo>
                  <a:pt x="356" y="610"/>
                </a:lnTo>
                <a:lnTo>
                  <a:pt x="361" y="652"/>
                </a:lnTo>
                <a:lnTo>
                  <a:pt x="372" y="688"/>
                </a:lnTo>
                <a:lnTo>
                  <a:pt x="391" y="722"/>
                </a:lnTo>
                <a:lnTo>
                  <a:pt x="415" y="750"/>
                </a:lnTo>
                <a:lnTo>
                  <a:pt x="447" y="774"/>
                </a:lnTo>
                <a:lnTo>
                  <a:pt x="481" y="792"/>
                </a:lnTo>
                <a:lnTo>
                  <a:pt x="521" y="803"/>
                </a:lnTo>
                <a:lnTo>
                  <a:pt x="566" y="808"/>
                </a:lnTo>
                <a:lnTo>
                  <a:pt x="610" y="803"/>
                </a:lnTo>
                <a:lnTo>
                  <a:pt x="652" y="793"/>
                </a:lnTo>
                <a:lnTo>
                  <a:pt x="688" y="776"/>
                </a:lnTo>
                <a:lnTo>
                  <a:pt x="718" y="752"/>
                </a:lnTo>
                <a:lnTo>
                  <a:pt x="745" y="723"/>
                </a:lnTo>
                <a:lnTo>
                  <a:pt x="764" y="690"/>
                </a:lnTo>
                <a:lnTo>
                  <a:pt x="775" y="652"/>
                </a:lnTo>
                <a:lnTo>
                  <a:pt x="780" y="610"/>
                </a:lnTo>
                <a:lnTo>
                  <a:pt x="775" y="569"/>
                </a:lnTo>
                <a:lnTo>
                  <a:pt x="764" y="531"/>
                </a:lnTo>
                <a:lnTo>
                  <a:pt x="745" y="496"/>
                </a:lnTo>
                <a:lnTo>
                  <a:pt x="721" y="467"/>
                </a:lnTo>
                <a:lnTo>
                  <a:pt x="690" y="443"/>
                </a:lnTo>
                <a:lnTo>
                  <a:pt x="653" y="426"/>
                </a:lnTo>
                <a:lnTo>
                  <a:pt x="613" y="415"/>
                </a:lnTo>
                <a:lnTo>
                  <a:pt x="569" y="412"/>
                </a:lnTo>
                <a:close/>
                <a:moveTo>
                  <a:pt x="427" y="0"/>
                </a:moveTo>
                <a:lnTo>
                  <a:pt x="2063" y="0"/>
                </a:lnTo>
                <a:lnTo>
                  <a:pt x="2071" y="3"/>
                </a:lnTo>
                <a:lnTo>
                  <a:pt x="2077" y="6"/>
                </a:lnTo>
                <a:lnTo>
                  <a:pt x="2085" y="9"/>
                </a:lnTo>
                <a:lnTo>
                  <a:pt x="2144" y="20"/>
                </a:lnTo>
                <a:lnTo>
                  <a:pt x="2199" y="38"/>
                </a:lnTo>
                <a:lnTo>
                  <a:pt x="2250" y="60"/>
                </a:lnTo>
                <a:lnTo>
                  <a:pt x="2296" y="90"/>
                </a:lnTo>
                <a:lnTo>
                  <a:pt x="2338" y="125"/>
                </a:lnTo>
                <a:lnTo>
                  <a:pt x="2376" y="165"/>
                </a:lnTo>
                <a:lnTo>
                  <a:pt x="2409" y="211"/>
                </a:lnTo>
                <a:lnTo>
                  <a:pt x="2439" y="264"/>
                </a:lnTo>
                <a:lnTo>
                  <a:pt x="2455" y="303"/>
                </a:lnTo>
                <a:lnTo>
                  <a:pt x="2468" y="345"/>
                </a:lnTo>
                <a:lnTo>
                  <a:pt x="2479" y="386"/>
                </a:lnTo>
                <a:lnTo>
                  <a:pt x="2492" y="429"/>
                </a:lnTo>
                <a:lnTo>
                  <a:pt x="2492" y="2064"/>
                </a:lnTo>
                <a:lnTo>
                  <a:pt x="2487" y="2072"/>
                </a:lnTo>
                <a:lnTo>
                  <a:pt x="2485" y="2080"/>
                </a:lnTo>
                <a:lnTo>
                  <a:pt x="2482" y="2087"/>
                </a:lnTo>
                <a:lnTo>
                  <a:pt x="2471" y="2146"/>
                </a:lnTo>
                <a:lnTo>
                  <a:pt x="2454" y="2201"/>
                </a:lnTo>
                <a:lnTo>
                  <a:pt x="2430" y="2252"/>
                </a:lnTo>
                <a:lnTo>
                  <a:pt x="2401" y="2298"/>
                </a:lnTo>
                <a:lnTo>
                  <a:pt x="2366" y="2341"/>
                </a:lnTo>
                <a:lnTo>
                  <a:pt x="2326" y="2379"/>
                </a:lnTo>
                <a:lnTo>
                  <a:pt x="2279" y="2413"/>
                </a:lnTo>
                <a:lnTo>
                  <a:pt x="2228" y="2442"/>
                </a:lnTo>
                <a:lnTo>
                  <a:pt x="2188" y="2457"/>
                </a:lnTo>
                <a:lnTo>
                  <a:pt x="2147" y="2470"/>
                </a:lnTo>
                <a:lnTo>
                  <a:pt x="2104" y="2481"/>
                </a:lnTo>
                <a:lnTo>
                  <a:pt x="2063" y="2494"/>
                </a:lnTo>
                <a:lnTo>
                  <a:pt x="427" y="2494"/>
                </a:lnTo>
                <a:lnTo>
                  <a:pt x="421" y="2491"/>
                </a:lnTo>
                <a:lnTo>
                  <a:pt x="413" y="2488"/>
                </a:lnTo>
                <a:lnTo>
                  <a:pt x="405" y="2486"/>
                </a:lnTo>
                <a:lnTo>
                  <a:pt x="346" y="2473"/>
                </a:lnTo>
                <a:lnTo>
                  <a:pt x="292" y="2456"/>
                </a:lnTo>
                <a:lnTo>
                  <a:pt x="242" y="2434"/>
                </a:lnTo>
                <a:lnTo>
                  <a:pt x="195" y="2403"/>
                </a:lnTo>
                <a:lnTo>
                  <a:pt x="153" y="2368"/>
                </a:lnTo>
                <a:lnTo>
                  <a:pt x="114" y="2329"/>
                </a:lnTo>
                <a:lnTo>
                  <a:pt x="81" y="2282"/>
                </a:lnTo>
                <a:lnTo>
                  <a:pt x="52" y="2230"/>
                </a:lnTo>
                <a:lnTo>
                  <a:pt x="35" y="2190"/>
                </a:lnTo>
                <a:lnTo>
                  <a:pt x="22" y="2149"/>
                </a:lnTo>
                <a:lnTo>
                  <a:pt x="11" y="2107"/>
                </a:lnTo>
                <a:lnTo>
                  <a:pt x="0" y="2064"/>
                </a:lnTo>
                <a:lnTo>
                  <a:pt x="0" y="429"/>
                </a:lnTo>
                <a:lnTo>
                  <a:pt x="3" y="421"/>
                </a:lnTo>
                <a:lnTo>
                  <a:pt x="6" y="413"/>
                </a:lnTo>
                <a:lnTo>
                  <a:pt x="8" y="407"/>
                </a:lnTo>
                <a:lnTo>
                  <a:pt x="19" y="348"/>
                </a:lnTo>
                <a:lnTo>
                  <a:pt x="37" y="292"/>
                </a:lnTo>
                <a:lnTo>
                  <a:pt x="60" y="241"/>
                </a:lnTo>
                <a:lnTo>
                  <a:pt x="89" y="195"/>
                </a:lnTo>
                <a:lnTo>
                  <a:pt x="124" y="152"/>
                </a:lnTo>
                <a:lnTo>
                  <a:pt x="165" y="114"/>
                </a:lnTo>
                <a:lnTo>
                  <a:pt x="211" y="81"/>
                </a:lnTo>
                <a:lnTo>
                  <a:pt x="264" y="52"/>
                </a:lnTo>
                <a:lnTo>
                  <a:pt x="304" y="36"/>
                </a:lnTo>
                <a:lnTo>
                  <a:pt x="345" y="23"/>
                </a:lnTo>
                <a:lnTo>
                  <a:pt x="386" y="12"/>
                </a:lnTo>
                <a:lnTo>
                  <a:pt x="427" y="0"/>
                </a:lnTo>
                <a:close/>
              </a:path>
            </a:pathLst>
          </a:custGeom>
          <a:solidFill>
            <a:srgbClr val="1957A3"/>
          </a:solidFill>
          <a:ln>
            <a:noFill/>
          </a:ln>
        </p:spPr>
        <p:txBody>
          <a:bodyPr spcFirstLastPara="1" wrap="square" lIns="91433" tIns="45700" rIns="91433" bIns="45700" anchor="t" anchorCtr="0">
            <a:noAutofit/>
          </a:bodyPr>
          <a:lstStyle/>
          <a:p>
            <a:pPr marL="0" marR="0" lvl="0" indent="0" algn="l" rtl="0">
              <a:lnSpc>
                <a:spcPct val="100000"/>
              </a:lnSpc>
              <a:spcBef>
                <a:spcPts val="0"/>
              </a:spcBef>
              <a:spcAft>
                <a:spcPts val="0"/>
              </a:spcAft>
              <a:buClr>
                <a:srgbClr val="000000"/>
              </a:buClr>
              <a:buSzPts val="3300"/>
              <a:buFont typeface="Arial"/>
              <a:buNone/>
            </a:pPr>
            <a:endParaRPr sz="4400" b="0" i="0" u="none" strike="noStrike" cap="none" dirty="0">
              <a:solidFill>
                <a:schemeClr val="dk1"/>
              </a:solidFill>
              <a:latin typeface="Calibri"/>
              <a:ea typeface="Calibri"/>
              <a:cs typeface="Calibri"/>
              <a:sym typeface="Calibri"/>
            </a:endParaRPr>
          </a:p>
        </p:txBody>
      </p:sp>
      <p:sp>
        <p:nvSpPr>
          <p:cNvPr id="253" name="Google Shape;253;p40"/>
          <p:cNvSpPr/>
          <p:nvPr/>
        </p:nvSpPr>
        <p:spPr>
          <a:xfrm>
            <a:off x="1843768" y="6091135"/>
            <a:ext cx="571200" cy="571200"/>
          </a:xfrm>
          <a:prstGeom prst="ellipse">
            <a:avLst/>
          </a:prstGeom>
          <a:solidFill>
            <a:schemeClr val="lt1"/>
          </a:solidFill>
          <a:ln>
            <a:noFill/>
          </a:ln>
        </p:spPr>
        <p:txBody>
          <a:bodyPr spcFirstLastPara="1" wrap="square" lIns="91433" tIns="45700" rIns="91433" bIns="45700" anchor="ctr" anchorCtr="0">
            <a:noAutofit/>
          </a:bodyPr>
          <a:lstStyle/>
          <a:p>
            <a:pPr marL="0" marR="0" lvl="0" indent="0" algn="ctr" rtl="0">
              <a:lnSpc>
                <a:spcPct val="100000"/>
              </a:lnSpc>
              <a:spcBef>
                <a:spcPts val="0"/>
              </a:spcBef>
              <a:spcAft>
                <a:spcPts val="0"/>
              </a:spcAft>
              <a:buClr>
                <a:srgbClr val="000000"/>
              </a:buClr>
              <a:buSzPts val="3300"/>
              <a:buFont typeface="Arial"/>
              <a:buNone/>
            </a:pPr>
            <a:endParaRPr sz="4400" b="0" i="0" u="none" strike="noStrike" cap="none" dirty="0">
              <a:solidFill>
                <a:schemeClr val="lt1"/>
              </a:solidFill>
              <a:latin typeface="Calibri"/>
              <a:ea typeface="Calibri"/>
              <a:cs typeface="Calibri"/>
              <a:sym typeface="Calibri"/>
            </a:endParaRPr>
          </a:p>
        </p:txBody>
      </p:sp>
      <p:sp>
        <p:nvSpPr>
          <p:cNvPr id="254" name="Google Shape;254;p40">
            <a:hlinkClick r:id="rId6"/>
          </p:cNvPr>
          <p:cNvSpPr/>
          <p:nvPr/>
        </p:nvSpPr>
        <p:spPr>
          <a:xfrm>
            <a:off x="1987503" y="6232755"/>
            <a:ext cx="283655" cy="287880"/>
          </a:xfrm>
          <a:custGeom>
            <a:avLst/>
            <a:gdLst/>
            <a:ahLst/>
            <a:cxnLst/>
            <a:rect l="l" t="t" r="r" b="b"/>
            <a:pathLst>
              <a:path w="3629" h="3684" extrusionOk="0">
                <a:moveTo>
                  <a:pt x="1070" y="2198"/>
                </a:moveTo>
                <a:lnTo>
                  <a:pt x="1024" y="2201"/>
                </a:lnTo>
                <a:lnTo>
                  <a:pt x="978" y="2212"/>
                </a:lnTo>
                <a:lnTo>
                  <a:pt x="936" y="2228"/>
                </a:lnTo>
                <a:lnTo>
                  <a:pt x="898" y="2249"/>
                </a:lnTo>
                <a:lnTo>
                  <a:pt x="863" y="2275"/>
                </a:lnTo>
                <a:lnTo>
                  <a:pt x="831" y="2307"/>
                </a:lnTo>
                <a:lnTo>
                  <a:pt x="805" y="2342"/>
                </a:lnTo>
                <a:lnTo>
                  <a:pt x="784" y="2381"/>
                </a:lnTo>
                <a:lnTo>
                  <a:pt x="767" y="2423"/>
                </a:lnTo>
                <a:lnTo>
                  <a:pt x="758" y="2468"/>
                </a:lnTo>
                <a:lnTo>
                  <a:pt x="754" y="2515"/>
                </a:lnTo>
                <a:lnTo>
                  <a:pt x="758" y="2561"/>
                </a:lnTo>
                <a:lnTo>
                  <a:pt x="767" y="2607"/>
                </a:lnTo>
                <a:lnTo>
                  <a:pt x="784" y="2649"/>
                </a:lnTo>
                <a:lnTo>
                  <a:pt x="805" y="2687"/>
                </a:lnTo>
                <a:lnTo>
                  <a:pt x="831" y="2722"/>
                </a:lnTo>
                <a:lnTo>
                  <a:pt x="863" y="2754"/>
                </a:lnTo>
                <a:lnTo>
                  <a:pt x="898" y="2780"/>
                </a:lnTo>
                <a:lnTo>
                  <a:pt x="936" y="2802"/>
                </a:lnTo>
                <a:lnTo>
                  <a:pt x="978" y="2818"/>
                </a:lnTo>
                <a:lnTo>
                  <a:pt x="1024" y="2828"/>
                </a:lnTo>
                <a:lnTo>
                  <a:pt x="1070" y="2831"/>
                </a:lnTo>
                <a:lnTo>
                  <a:pt x="2549" y="2831"/>
                </a:lnTo>
                <a:lnTo>
                  <a:pt x="2596" y="2828"/>
                </a:lnTo>
                <a:lnTo>
                  <a:pt x="2640" y="2818"/>
                </a:lnTo>
                <a:lnTo>
                  <a:pt x="2681" y="2802"/>
                </a:lnTo>
                <a:lnTo>
                  <a:pt x="2721" y="2780"/>
                </a:lnTo>
                <a:lnTo>
                  <a:pt x="2756" y="2754"/>
                </a:lnTo>
                <a:lnTo>
                  <a:pt x="2787" y="2722"/>
                </a:lnTo>
                <a:lnTo>
                  <a:pt x="2814" y="2687"/>
                </a:lnTo>
                <a:lnTo>
                  <a:pt x="2835" y="2649"/>
                </a:lnTo>
                <a:lnTo>
                  <a:pt x="2851" y="2607"/>
                </a:lnTo>
                <a:lnTo>
                  <a:pt x="2861" y="2561"/>
                </a:lnTo>
                <a:lnTo>
                  <a:pt x="2865" y="2515"/>
                </a:lnTo>
                <a:lnTo>
                  <a:pt x="2861" y="2468"/>
                </a:lnTo>
                <a:lnTo>
                  <a:pt x="2851" y="2423"/>
                </a:lnTo>
                <a:lnTo>
                  <a:pt x="2835" y="2381"/>
                </a:lnTo>
                <a:lnTo>
                  <a:pt x="2814" y="2342"/>
                </a:lnTo>
                <a:lnTo>
                  <a:pt x="2787" y="2307"/>
                </a:lnTo>
                <a:lnTo>
                  <a:pt x="2756" y="2275"/>
                </a:lnTo>
                <a:lnTo>
                  <a:pt x="2721" y="2249"/>
                </a:lnTo>
                <a:lnTo>
                  <a:pt x="2681" y="2228"/>
                </a:lnTo>
                <a:lnTo>
                  <a:pt x="2640" y="2212"/>
                </a:lnTo>
                <a:lnTo>
                  <a:pt x="2596" y="2201"/>
                </a:lnTo>
                <a:lnTo>
                  <a:pt x="2549" y="2198"/>
                </a:lnTo>
                <a:lnTo>
                  <a:pt x="1070" y="2198"/>
                </a:lnTo>
                <a:close/>
                <a:moveTo>
                  <a:pt x="1898" y="746"/>
                </a:moveTo>
                <a:lnTo>
                  <a:pt x="1158" y="747"/>
                </a:lnTo>
                <a:lnTo>
                  <a:pt x="1112" y="750"/>
                </a:lnTo>
                <a:lnTo>
                  <a:pt x="1068" y="759"/>
                </a:lnTo>
                <a:lnTo>
                  <a:pt x="1025" y="775"/>
                </a:lnTo>
                <a:lnTo>
                  <a:pt x="986" y="796"/>
                </a:lnTo>
                <a:lnTo>
                  <a:pt x="950" y="822"/>
                </a:lnTo>
                <a:lnTo>
                  <a:pt x="918" y="853"/>
                </a:lnTo>
                <a:lnTo>
                  <a:pt x="891" y="888"/>
                </a:lnTo>
                <a:lnTo>
                  <a:pt x="870" y="926"/>
                </a:lnTo>
                <a:lnTo>
                  <a:pt x="853" y="967"/>
                </a:lnTo>
                <a:lnTo>
                  <a:pt x="843" y="1012"/>
                </a:lnTo>
                <a:lnTo>
                  <a:pt x="838" y="1059"/>
                </a:lnTo>
                <a:lnTo>
                  <a:pt x="840" y="1106"/>
                </a:lnTo>
                <a:lnTo>
                  <a:pt x="850" y="1151"/>
                </a:lnTo>
                <a:lnTo>
                  <a:pt x="865" y="1193"/>
                </a:lnTo>
                <a:lnTo>
                  <a:pt x="887" y="1231"/>
                </a:lnTo>
                <a:lnTo>
                  <a:pt x="913" y="1268"/>
                </a:lnTo>
                <a:lnTo>
                  <a:pt x="943" y="1300"/>
                </a:lnTo>
                <a:lnTo>
                  <a:pt x="977" y="1327"/>
                </a:lnTo>
                <a:lnTo>
                  <a:pt x="1016" y="1348"/>
                </a:lnTo>
                <a:lnTo>
                  <a:pt x="1057" y="1365"/>
                </a:lnTo>
                <a:lnTo>
                  <a:pt x="1102" y="1377"/>
                </a:lnTo>
                <a:lnTo>
                  <a:pt x="1149" y="1380"/>
                </a:lnTo>
                <a:lnTo>
                  <a:pt x="1152" y="1380"/>
                </a:lnTo>
                <a:lnTo>
                  <a:pt x="1165" y="1380"/>
                </a:lnTo>
                <a:lnTo>
                  <a:pt x="1183" y="1380"/>
                </a:lnTo>
                <a:lnTo>
                  <a:pt x="1208" y="1380"/>
                </a:lnTo>
                <a:lnTo>
                  <a:pt x="1238" y="1380"/>
                </a:lnTo>
                <a:lnTo>
                  <a:pt x="1273" y="1380"/>
                </a:lnTo>
                <a:lnTo>
                  <a:pt x="1313" y="1380"/>
                </a:lnTo>
                <a:lnTo>
                  <a:pt x="1356" y="1380"/>
                </a:lnTo>
                <a:lnTo>
                  <a:pt x="1401" y="1380"/>
                </a:lnTo>
                <a:lnTo>
                  <a:pt x="1448" y="1380"/>
                </a:lnTo>
                <a:lnTo>
                  <a:pt x="1496" y="1380"/>
                </a:lnTo>
                <a:lnTo>
                  <a:pt x="1545" y="1380"/>
                </a:lnTo>
                <a:lnTo>
                  <a:pt x="1592" y="1380"/>
                </a:lnTo>
                <a:lnTo>
                  <a:pt x="1640" y="1380"/>
                </a:lnTo>
                <a:lnTo>
                  <a:pt x="1685" y="1380"/>
                </a:lnTo>
                <a:lnTo>
                  <a:pt x="1728" y="1380"/>
                </a:lnTo>
                <a:lnTo>
                  <a:pt x="1767" y="1380"/>
                </a:lnTo>
                <a:lnTo>
                  <a:pt x="1803" y="1380"/>
                </a:lnTo>
                <a:lnTo>
                  <a:pt x="1833" y="1380"/>
                </a:lnTo>
                <a:lnTo>
                  <a:pt x="1858" y="1380"/>
                </a:lnTo>
                <a:lnTo>
                  <a:pt x="1877" y="1380"/>
                </a:lnTo>
                <a:lnTo>
                  <a:pt x="1889" y="1380"/>
                </a:lnTo>
                <a:lnTo>
                  <a:pt x="1893" y="1380"/>
                </a:lnTo>
                <a:lnTo>
                  <a:pt x="1935" y="1378"/>
                </a:lnTo>
                <a:lnTo>
                  <a:pt x="1976" y="1370"/>
                </a:lnTo>
                <a:lnTo>
                  <a:pt x="2014" y="1357"/>
                </a:lnTo>
                <a:lnTo>
                  <a:pt x="2050" y="1340"/>
                </a:lnTo>
                <a:lnTo>
                  <a:pt x="2084" y="1320"/>
                </a:lnTo>
                <a:lnTo>
                  <a:pt x="2115" y="1295"/>
                </a:lnTo>
                <a:lnTo>
                  <a:pt x="2141" y="1267"/>
                </a:lnTo>
                <a:lnTo>
                  <a:pt x="2164" y="1235"/>
                </a:lnTo>
                <a:lnTo>
                  <a:pt x="2183" y="1201"/>
                </a:lnTo>
                <a:lnTo>
                  <a:pt x="2196" y="1162"/>
                </a:lnTo>
                <a:lnTo>
                  <a:pt x="2205" y="1123"/>
                </a:lnTo>
                <a:lnTo>
                  <a:pt x="2209" y="1081"/>
                </a:lnTo>
                <a:lnTo>
                  <a:pt x="2206" y="1037"/>
                </a:lnTo>
                <a:lnTo>
                  <a:pt x="2199" y="995"/>
                </a:lnTo>
                <a:lnTo>
                  <a:pt x="2186" y="955"/>
                </a:lnTo>
                <a:lnTo>
                  <a:pt x="2168" y="917"/>
                </a:lnTo>
                <a:lnTo>
                  <a:pt x="2147" y="881"/>
                </a:lnTo>
                <a:lnTo>
                  <a:pt x="2119" y="849"/>
                </a:lnTo>
                <a:lnTo>
                  <a:pt x="2090" y="820"/>
                </a:lnTo>
                <a:lnTo>
                  <a:pt x="2057" y="796"/>
                </a:lnTo>
                <a:lnTo>
                  <a:pt x="2021" y="775"/>
                </a:lnTo>
                <a:lnTo>
                  <a:pt x="1981" y="759"/>
                </a:lnTo>
                <a:lnTo>
                  <a:pt x="1941" y="750"/>
                </a:lnTo>
                <a:lnTo>
                  <a:pt x="1898" y="746"/>
                </a:lnTo>
                <a:close/>
                <a:moveTo>
                  <a:pt x="1953" y="0"/>
                </a:moveTo>
                <a:lnTo>
                  <a:pt x="1954" y="0"/>
                </a:lnTo>
                <a:lnTo>
                  <a:pt x="1962" y="0"/>
                </a:lnTo>
                <a:lnTo>
                  <a:pt x="2046" y="5"/>
                </a:lnTo>
                <a:lnTo>
                  <a:pt x="2127" y="16"/>
                </a:lnTo>
                <a:lnTo>
                  <a:pt x="2205" y="32"/>
                </a:lnTo>
                <a:lnTo>
                  <a:pt x="2281" y="54"/>
                </a:lnTo>
                <a:lnTo>
                  <a:pt x="2354" y="80"/>
                </a:lnTo>
                <a:lnTo>
                  <a:pt x="2422" y="111"/>
                </a:lnTo>
                <a:lnTo>
                  <a:pt x="2488" y="147"/>
                </a:lnTo>
                <a:lnTo>
                  <a:pt x="2549" y="187"/>
                </a:lnTo>
                <a:lnTo>
                  <a:pt x="2608" y="232"/>
                </a:lnTo>
                <a:lnTo>
                  <a:pt x="2662" y="281"/>
                </a:lnTo>
                <a:lnTo>
                  <a:pt x="2712" y="333"/>
                </a:lnTo>
                <a:lnTo>
                  <a:pt x="2757" y="390"/>
                </a:lnTo>
                <a:lnTo>
                  <a:pt x="2798" y="450"/>
                </a:lnTo>
                <a:lnTo>
                  <a:pt x="2834" y="513"/>
                </a:lnTo>
                <a:lnTo>
                  <a:pt x="2865" y="581"/>
                </a:lnTo>
                <a:lnTo>
                  <a:pt x="2891" y="652"/>
                </a:lnTo>
                <a:lnTo>
                  <a:pt x="2911" y="724"/>
                </a:lnTo>
                <a:lnTo>
                  <a:pt x="2927" y="800"/>
                </a:lnTo>
                <a:lnTo>
                  <a:pt x="2936" y="880"/>
                </a:lnTo>
                <a:lnTo>
                  <a:pt x="2939" y="961"/>
                </a:lnTo>
                <a:lnTo>
                  <a:pt x="2945" y="1042"/>
                </a:lnTo>
                <a:lnTo>
                  <a:pt x="2947" y="1121"/>
                </a:lnTo>
                <a:lnTo>
                  <a:pt x="2944" y="1199"/>
                </a:lnTo>
                <a:lnTo>
                  <a:pt x="2938" y="1273"/>
                </a:lnTo>
                <a:lnTo>
                  <a:pt x="2928" y="1346"/>
                </a:lnTo>
                <a:lnTo>
                  <a:pt x="2913" y="1416"/>
                </a:lnTo>
                <a:lnTo>
                  <a:pt x="2959" y="1419"/>
                </a:lnTo>
                <a:lnTo>
                  <a:pt x="3004" y="1421"/>
                </a:lnTo>
                <a:lnTo>
                  <a:pt x="3050" y="1427"/>
                </a:lnTo>
                <a:lnTo>
                  <a:pt x="3098" y="1433"/>
                </a:lnTo>
                <a:lnTo>
                  <a:pt x="3145" y="1442"/>
                </a:lnTo>
                <a:lnTo>
                  <a:pt x="3193" y="1455"/>
                </a:lnTo>
                <a:lnTo>
                  <a:pt x="3239" y="1471"/>
                </a:lnTo>
                <a:lnTo>
                  <a:pt x="3285" y="1490"/>
                </a:lnTo>
                <a:lnTo>
                  <a:pt x="3331" y="1513"/>
                </a:lnTo>
                <a:lnTo>
                  <a:pt x="3374" y="1541"/>
                </a:lnTo>
                <a:lnTo>
                  <a:pt x="3414" y="1573"/>
                </a:lnTo>
                <a:lnTo>
                  <a:pt x="3454" y="1610"/>
                </a:lnTo>
                <a:lnTo>
                  <a:pt x="3490" y="1652"/>
                </a:lnTo>
                <a:lnTo>
                  <a:pt x="3524" y="1701"/>
                </a:lnTo>
                <a:lnTo>
                  <a:pt x="3551" y="1750"/>
                </a:lnTo>
                <a:lnTo>
                  <a:pt x="3574" y="1801"/>
                </a:lnTo>
                <a:lnTo>
                  <a:pt x="3591" y="1854"/>
                </a:lnTo>
                <a:lnTo>
                  <a:pt x="3603" y="1910"/>
                </a:lnTo>
                <a:lnTo>
                  <a:pt x="3613" y="1968"/>
                </a:lnTo>
                <a:lnTo>
                  <a:pt x="3619" y="2028"/>
                </a:lnTo>
                <a:lnTo>
                  <a:pt x="3624" y="2090"/>
                </a:lnTo>
                <a:lnTo>
                  <a:pt x="3626" y="2156"/>
                </a:lnTo>
                <a:lnTo>
                  <a:pt x="3627" y="2225"/>
                </a:lnTo>
                <a:lnTo>
                  <a:pt x="3627" y="2299"/>
                </a:lnTo>
                <a:lnTo>
                  <a:pt x="3627" y="2318"/>
                </a:lnTo>
                <a:lnTo>
                  <a:pt x="3627" y="2341"/>
                </a:lnTo>
                <a:lnTo>
                  <a:pt x="3627" y="2366"/>
                </a:lnTo>
                <a:lnTo>
                  <a:pt x="3628" y="2393"/>
                </a:lnTo>
                <a:lnTo>
                  <a:pt x="3628" y="2419"/>
                </a:lnTo>
                <a:lnTo>
                  <a:pt x="3628" y="2443"/>
                </a:lnTo>
                <a:lnTo>
                  <a:pt x="3628" y="2465"/>
                </a:lnTo>
                <a:lnTo>
                  <a:pt x="3628" y="2482"/>
                </a:lnTo>
                <a:lnTo>
                  <a:pt x="3629" y="2493"/>
                </a:lnTo>
                <a:lnTo>
                  <a:pt x="3629" y="2498"/>
                </a:lnTo>
                <a:lnTo>
                  <a:pt x="3625" y="2593"/>
                </a:lnTo>
                <a:lnTo>
                  <a:pt x="3617" y="2685"/>
                </a:lnTo>
                <a:lnTo>
                  <a:pt x="3602" y="2774"/>
                </a:lnTo>
                <a:lnTo>
                  <a:pt x="3583" y="2861"/>
                </a:lnTo>
                <a:lnTo>
                  <a:pt x="3559" y="2942"/>
                </a:lnTo>
                <a:lnTo>
                  <a:pt x="3531" y="3022"/>
                </a:lnTo>
                <a:lnTo>
                  <a:pt x="3497" y="3098"/>
                </a:lnTo>
                <a:lnTo>
                  <a:pt x="3458" y="3169"/>
                </a:lnTo>
                <a:lnTo>
                  <a:pt x="3414" y="3236"/>
                </a:lnTo>
                <a:lnTo>
                  <a:pt x="3366" y="3300"/>
                </a:lnTo>
                <a:lnTo>
                  <a:pt x="3314" y="3359"/>
                </a:lnTo>
                <a:lnTo>
                  <a:pt x="3256" y="3414"/>
                </a:lnTo>
                <a:lnTo>
                  <a:pt x="3195" y="3464"/>
                </a:lnTo>
                <a:lnTo>
                  <a:pt x="3129" y="3508"/>
                </a:lnTo>
                <a:lnTo>
                  <a:pt x="3060" y="3548"/>
                </a:lnTo>
                <a:lnTo>
                  <a:pt x="2988" y="3583"/>
                </a:lnTo>
                <a:lnTo>
                  <a:pt x="2911" y="3613"/>
                </a:lnTo>
                <a:lnTo>
                  <a:pt x="2832" y="3638"/>
                </a:lnTo>
                <a:lnTo>
                  <a:pt x="2749" y="3657"/>
                </a:lnTo>
                <a:lnTo>
                  <a:pt x="2665" y="3672"/>
                </a:lnTo>
                <a:lnTo>
                  <a:pt x="2576" y="3680"/>
                </a:lnTo>
                <a:lnTo>
                  <a:pt x="2485" y="3684"/>
                </a:lnTo>
                <a:lnTo>
                  <a:pt x="1159" y="3684"/>
                </a:lnTo>
                <a:lnTo>
                  <a:pt x="1134" y="3684"/>
                </a:lnTo>
                <a:lnTo>
                  <a:pt x="1042" y="3682"/>
                </a:lnTo>
                <a:lnTo>
                  <a:pt x="951" y="3675"/>
                </a:lnTo>
                <a:lnTo>
                  <a:pt x="865" y="3664"/>
                </a:lnTo>
                <a:lnTo>
                  <a:pt x="784" y="3648"/>
                </a:lnTo>
                <a:lnTo>
                  <a:pt x="705" y="3629"/>
                </a:lnTo>
                <a:lnTo>
                  <a:pt x="630" y="3604"/>
                </a:lnTo>
                <a:lnTo>
                  <a:pt x="560" y="3574"/>
                </a:lnTo>
                <a:lnTo>
                  <a:pt x="492" y="3541"/>
                </a:lnTo>
                <a:lnTo>
                  <a:pt x="429" y="3504"/>
                </a:lnTo>
                <a:lnTo>
                  <a:pt x="370" y="3462"/>
                </a:lnTo>
                <a:lnTo>
                  <a:pt x="314" y="3415"/>
                </a:lnTo>
                <a:lnTo>
                  <a:pt x="262" y="3364"/>
                </a:lnTo>
                <a:lnTo>
                  <a:pt x="216" y="3310"/>
                </a:lnTo>
                <a:lnTo>
                  <a:pt x="174" y="3252"/>
                </a:lnTo>
                <a:lnTo>
                  <a:pt x="138" y="3191"/>
                </a:lnTo>
                <a:lnTo>
                  <a:pt x="106" y="3126"/>
                </a:lnTo>
                <a:lnTo>
                  <a:pt x="79" y="3058"/>
                </a:lnTo>
                <a:lnTo>
                  <a:pt x="57" y="2985"/>
                </a:lnTo>
                <a:lnTo>
                  <a:pt x="38" y="2909"/>
                </a:lnTo>
                <a:lnTo>
                  <a:pt x="24" y="2830"/>
                </a:lnTo>
                <a:lnTo>
                  <a:pt x="14" y="2746"/>
                </a:lnTo>
                <a:lnTo>
                  <a:pt x="6" y="2658"/>
                </a:lnTo>
                <a:lnTo>
                  <a:pt x="1" y="2565"/>
                </a:lnTo>
                <a:lnTo>
                  <a:pt x="0" y="2467"/>
                </a:lnTo>
                <a:lnTo>
                  <a:pt x="0" y="2426"/>
                </a:lnTo>
                <a:lnTo>
                  <a:pt x="0" y="2386"/>
                </a:lnTo>
                <a:lnTo>
                  <a:pt x="0" y="985"/>
                </a:lnTo>
                <a:lnTo>
                  <a:pt x="6" y="913"/>
                </a:lnTo>
                <a:lnTo>
                  <a:pt x="16" y="845"/>
                </a:lnTo>
                <a:lnTo>
                  <a:pt x="28" y="780"/>
                </a:lnTo>
                <a:lnTo>
                  <a:pt x="44" y="720"/>
                </a:lnTo>
                <a:lnTo>
                  <a:pt x="63" y="662"/>
                </a:lnTo>
                <a:lnTo>
                  <a:pt x="84" y="609"/>
                </a:lnTo>
                <a:lnTo>
                  <a:pt x="106" y="559"/>
                </a:lnTo>
                <a:lnTo>
                  <a:pt x="131" y="512"/>
                </a:lnTo>
                <a:lnTo>
                  <a:pt x="156" y="469"/>
                </a:lnTo>
                <a:lnTo>
                  <a:pt x="183" y="429"/>
                </a:lnTo>
                <a:lnTo>
                  <a:pt x="209" y="393"/>
                </a:lnTo>
                <a:lnTo>
                  <a:pt x="236" y="359"/>
                </a:lnTo>
                <a:lnTo>
                  <a:pt x="262" y="328"/>
                </a:lnTo>
                <a:lnTo>
                  <a:pt x="288" y="300"/>
                </a:lnTo>
                <a:lnTo>
                  <a:pt x="342" y="249"/>
                </a:lnTo>
                <a:lnTo>
                  <a:pt x="398" y="201"/>
                </a:lnTo>
                <a:lnTo>
                  <a:pt x="459" y="159"/>
                </a:lnTo>
                <a:lnTo>
                  <a:pt x="524" y="122"/>
                </a:lnTo>
                <a:lnTo>
                  <a:pt x="593" y="90"/>
                </a:lnTo>
                <a:lnTo>
                  <a:pt x="664" y="63"/>
                </a:lnTo>
                <a:lnTo>
                  <a:pt x="740" y="40"/>
                </a:lnTo>
                <a:lnTo>
                  <a:pt x="820" y="23"/>
                </a:lnTo>
                <a:lnTo>
                  <a:pt x="902" y="11"/>
                </a:lnTo>
                <a:lnTo>
                  <a:pt x="988" y="3"/>
                </a:lnTo>
                <a:lnTo>
                  <a:pt x="1079" y="0"/>
                </a:lnTo>
                <a:lnTo>
                  <a:pt x="1088" y="0"/>
                </a:lnTo>
                <a:lnTo>
                  <a:pt x="1953" y="0"/>
                </a:lnTo>
                <a:close/>
              </a:path>
            </a:pathLst>
          </a:custGeom>
          <a:solidFill>
            <a:srgbClr val="1957A3"/>
          </a:solidFill>
          <a:ln>
            <a:noFill/>
          </a:ln>
        </p:spPr>
        <p:txBody>
          <a:bodyPr spcFirstLastPara="1" wrap="square" lIns="91433" tIns="45700" rIns="91433" bIns="45700" anchor="t" anchorCtr="0">
            <a:noAutofit/>
          </a:bodyPr>
          <a:lstStyle/>
          <a:p>
            <a:pPr marL="0" marR="0" lvl="0" indent="0" algn="l" rtl="0">
              <a:lnSpc>
                <a:spcPct val="100000"/>
              </a:lnSpc>
              <a:spcBef>
                <a:spcPts val="0"/>
              </a:spcBef>
              <a:spcAft>
                <a:spcPts val="0"/>
              </a:spcAft>
              <a:buClr>
                <a:srgbClr val="000000"/>
              </a:buClr>
              <a:buSzPts val="3300"/>
              <a:buFont typeface="Arial"/>
              <a:buNone/>
            </a:pPr>
            <a:endParaRPr sz="4400" b="0" i="0" u="none" strike="noStrike" cap="none" dirty="0">
              <a:solidFill>
                <a:schemeClr val="dk1"/>
              </a:solidFill>
              <a:latin typeface="Calibri"/>
              <a:ea typeface="Calibri"/>
              <a:cs typeface="Calibri"/>
              <a:sym typeface="Calibri"/>
            </a:endParaRPr>
          </a:p>
        </p:txBody>
      </p:sp>
      <p:sp>
        <p:nvSpPr>
          <p:cNvPr id="255" name="Google Shape;255;p40">
            <a:hlinkClick r:id="rId7"/>
          </p:cNvPr>
          <p:cNvSpPr txBox="1"/>
          <p:nvPr/>
        </p:nvSpPr>
        <p:spPr>
          <a:xfrm>
            <a:off x="9370955" y="6165432"/>
            <a:ext cx="2959600" cy="422400"/>
          </a:xfrm>
          <a:prstGeom prst="rect">
            <a:avLst/>
          </a:prstGeom>
          <a:noFill/>
          <a:ln>
            <a:noFill/>
          </a:ln>
        </p:spPr>
        <p:txBody>
          <a:bodyPr spcFirstLastPara="1" wrap="square" lIns="91433" tIns="45700" rIns="91433" bIns="45700" anchor="ctr" anchorCtr="0">
            <a:noAutofit/>
          </a:bodyPr>
          <a:lstStyle/>
          <a:p>
            <a:pPr marL="0" marR="0" lvl="0" indent="0" algn="ctr" rtl="0">
              <a:lnSpc>
                <a:spcPct val="90000"/>
              </a:lnSpc>
              <a:spcBef>
                <a:spcPts val="0"/>
              </a:spcBef>
              <a:spcAft>
                <a:spcPts val="0"/>
              </a:spcAft>
              <a:buClr>
                <a:srgbClr val="0095D8"/>
              </a:buClr>
              <a:buSzPts val="1200"/>
              <a:buFont typeface="Arial"/>
              <a:buNone/>
            </a:pPr>
            <a:r>
              <a:rPr lang="en-GB" sz="1600" b="0" i="0" u="none" strike="noStrike" cap="none" dirty="0">
                <a:solidFill>
                  <a:schemeClr val="lt1"/>
                </a:solidFill>
                <a:latin typeface="Arial"/>
                <a:ea typeface="Arial"/>
                <a:cs typeface="Arial"/>
                <a:sym typeface="Arial"/>
              </a:rPr>
              <a:t>www.latentview.com</a:t>
            </a:r>
            <a:endParaRPr sz="1467" b="0" i="0" u="none" strike="noStrike" cap="none" dirty="0">
              <a:solidFill>
                <a:srgbClr val="000000"/>
              </a:solidFill>
              <a:latin typeface="Arial"/>
              <a:ea typeface="Arial"/>
              <a:cs typeface="Arial"/>
              <a:sym typeface="Arial"/>
            </a:endParaRPr>
          </a:p>
        </p:txBody>
      </p:sp>
      <p:sp>
        <p:nvSpPr>
          <p:cNvPr id="256" name="Google Shape;256;p40"/>
          <p:cNvSpPr txBox="1">
            <a:spLocks noGrp="1"/>
          </p:cNvSpPr>
          <p:nvPr>
            <p:ph type="body" idx="1"/>
          </p:nvPr>
        </p:nvSpPr>
        <p:spPr>
          <a:xfrm>
            <a:off x="369605" y="5627271"/>
            <a:ext cx="2644000" cy="356800"/>
          </a:xfrm>
          <a:prstGeom prst="rect">
            <a:avLst/>
          </a:prstGeom>
          <a:noFill/>
          <a:ln>
            <a:noFill/>
          </a:ln>
        </p:spPr>
        <p:txBody>
          <a:bodyPr spcFirstLastPara="1" wrap="square" lIns="68575" tIns="34275" rIns="68575" bIns="34275" anchor="t" anchorCtr="0">
            <a:noAutofit/>
          </a:bodyPr>
          <a:lstStyle>
            <a:lvl1pPr marL="609585" lvl="0" indent="-304792" algn="l" rtl="0">
              <a:lnSpc>
                <a:spcPct val="100000"/>
              </a:lnSpc>
              <a:spcBef>
                <a:spcPts val="1067"/>
              </a:spcBef>
              <a:spcAft>
                <a:spcPts val="0"/>
              </a:spcAft>
              <a:buSzPts val="1200"/>
              <a:buNone/>
              <a:defRPr sz="1600">
                <a:solidFill>
                  <a:schemeClr val="lt1"/>
                </a:solidFill>
              </a:defRPr>
            </a:lvl1pPr>
            <a:lvl2pPr marL="1219170" lvl="1" indent="-423323" algn="l" rtl="0">
              <a:lnSpc>
                <a:spcPct val="100000"/>
              </a:lnSpc>
              <a:spcBef>
                <a:spcPts val="533"/>
              </a:spcBef>
              <a:spcAft>
                <a:spcPts val="0"/>
              </a:spcAft>
              <a:buSzPts val="1400"/>
              <a:buChar char="‒"/>
              <a:defRPr/>
            </a:lvl2pPr>
            <a:lvl3pPr marL="1828754" lvl="2" indent="-423323" algn="l" rtl="0">
              <a:lnSpc>
                <a:spcPct val="100000"/>
              </a:lnSpc>
              <a:spcBef>
                <a:spcPts val="533"/>
              </a:spcBef>
              <a:spcAft>
                <a:spcPts val="0"/>
              </a:spcAft>
              <a:buSzPts val="1400"/>
              <a:buChar char="‒"/>
              <a:defRPr/>
            </a:lvl3pPr>
            <a:lvl4pPr marL="2438339" lvl="3" indent="-423323" algn="l" rtl="0">
              <a:lnSpc>
                <a:spcPct val="100000"/>
              </a:lnSpc>
              <a:spcBef>
                <a:spcPts val="533"/>
              </a:spcBef>
              <a:spcAft>
                <a:spcPts val="0"/>
              </a:spcAft>
              <a:buSzPts val="1400"/>
              <a:buChar char="‒"/>
              <a:defRPr/>
            </a:lvl4pPr>
            <a:lvl5pPr marL="3047924" lvl="4" indent="-423323" algn="l" rtl="0">
              <a:lnSpc>
                <a:spcPct val="100000"/>
              </a:lnSpc>
              <a:spcBef>
                <a:spcPts val="533"/>
              </a:spcBef>
              <a:spcAft>
                <a:spcPts val="0"/>
              </a:spcAft>
              <a:buSzPts val="14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3231529288"/>
      </p:ext>
    </p:extLst>
  </p:cSld>
  <p:clrMapOvr>
    <a:masterClrMapping/>
  </p:clrMapOvr>
  <p:extLst>
    <p:ext uri="{DCECCB84-F9BA-43D5-87BE-67443E8EF086}">
      <p15:sldGuideLst xmlns:p15="http://schemas.microsoft.com/office/powerpoint/2012/main">
        <p15:guide id="1" orient="horz" pos="1620">
          <p15:clr>
            <a:srgbClr val="FBAE40"/>
          </p15:clr>
        </p15:guide>
        <p15:guide id="2" pos="2831">
          <p15:clr>
            <a:srgbClr val="FBAE40"/>
          </p15:clr>
        </p15:guide>
        <p15:guide id="3" orient="horz" pos="2021">
          <p15:clr>
            <a:srgbClr val="FBAE40"/>
          </p15:clr>
        </p15:guide>
        <p15:guide id="4" orient="horz" pos="-1">
          <p15:clr>
            <a:srgbClr val="FBAE40"/>
          </p15:clr>
        </p15:guide>
        <p15:guide id="5" pos="575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rp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2121" y="2121"/>
          <a:ext cx="2116" cy="2116"/>
        </p:xfrm>
        <a:graphic>
          <a:graphicData uri="http://schemas.openxmlformats.org/presentationml/2006/ole">
            <mc:AlternateContent xmlns:mc="http://schemas.openxmlformats.org/markup-compatibility/2006">
              <mc:Choice xmlns:v="urn:schemas-microsoft-com:vml" Requires="v">
                <p:oleObj spid="_x0000_s2051" name="think-cell Slide" r:id="rId4" imgW="216" imgH="216" progId="TCLayout.ActiveDocument.1">
                  <p:embed/>
                </p:oleObj>
              </mc:Choice>
              <mc:Fallback>
                <p:oleObj name="think-cell Slide" r:id="rId4" imgW="216" imgH="216" progId="TCLayout.ActiveDocument.1">
                  <p:embed/>
                  <p:pic>
                    <p:nvPicPr>
                      <p:cNvPr id="0" name=""/>
                      <p:cNvPicPr/>
                      <p:nvPr/>
                    </p:nvPicPr>
                    <p:blipFill>
                      <a:blip r:embed="rId5"/>
                      <a:stretch>
                        <a:fillRect/>
                      </a:stretch>
                    </p:blipFill>
                    <p:spPr>
                      <a:xfrm>
                        <a:off x="2121" y="2121"/>
                        <a:ext cx="2116" cy="2116"/>
                      </a:xfrm>
                      <a:prstGeom prst="rect">
                        <a:avLst/>
                      </a:prstGeom>
                    </p:spPr>
                  </p:pic>
                </p:oleObj>
              </mc:Fallback>
            </mc:AlternateContent>
          </a:graphicData>
        </a:graphic>
      </p:graphicFrame>
      <p:sp>
        <p:nvSpPr>
          <p:cNvPr id="15" name="Slide Number Placeholder 14"/>
          <p:cNvSpPr>
            <a:spLocks noGrp="1"/>
          </p:cNvSpPr>
          <p:nvPr>
            <p:ph type="sldNum" sz="quarter" idx="13"/>
          </p:nvPr>
        </p:nvSpPr>
        <p:spPr>
          <a:xfrm>
            <a:off x="11257940" y="6492875"/>
            <a:ext cx="934065" cy="365125"/>
          </a:xfrm>
          <a:prstGeom prst="rect">
            <a:avLst/>
          </a:prstGeom>
        </p:spPr>
        <p:txBody>
          <a:bodyPr/>
          <a:lstStyle>
            <a:lvl1pPr>
              <a:defRPr sz="1467"/>
            </a:lvl1pPr>
          </a:lstStyle>
          <a:p>
            <a:fld id="{017F978A-4048-4358-9343-69F8E58C9EF5}" type="slidenum">
              <a:rPr smtClean="0">
                <a:solidFill>
                  <a:prstClr val="black"/>
                </a:solidFill>
              </a:rPr>
              <a:pPr/>
              <a:t>‹#›</a:t>
            </a:fld>
            <a:endParaRPr dirty="0">
              <a:solidFill>
                <a:prstClr val="black"/>
              </a:solidFill>
            </a:endParaRPr>
          </a:p>
        </p:txBody>
      </p:sp>
      <p:sp>
        <p:nvSpPr>
          <p:cNvPr id="9" name="Footer Placeholder 4">
            <a:extLst>
              <a:ext uri="{FF2B5EF4-FFF2-40B4-BE49-F238E27FC236}">
                <a16:creationId xmlns:a16="http://schemas.microsoft.com/office/drawing/2014/main" id="{2983E211-5213-4681-8E3B-8A9EC47660E0}"/>
              </a:ext>
            </a:extLst>
          </p:cNvPr>
          <p:cNvSpPr>
            <a:spLocks noGrp="1"/>
          </p:cNvSpPr>
          <p:nvPr>
            <p:ph type="ftr" sz="quarter" idx="11"/>
          </p:nvPr>
        </p:nvSpPr>
        <p:spPr>
          <a:xfrm>
            <a:off x="5" y="6573223"/>
            <a:ext cx="960092" cy="256535"/>
          </a:xfrm>
          <a:prstGeom prst="rect">
            <a:avLst/>
          </a:prstGeom>
        </p:spPr>
        <p:txBody>
          <a:bodyPr wrap="square">
            <a:spAutoFit/>
          </a:bodyPr>
          <a:lstStyle>
            <a:lvl1pPr>
              <a:defRPr sz="1067"/>
            </a:lvl1pPr>
          </a:lstStyle>
          <a:p>
            <a:r>
              <a:rPr lang="en-US" dirty="0">
                <a:solidFill>
                  <a:prstClr val="black"/>
                </a:solidFill>
              </a:rPr>
              <a:t>Confidential</a:t>
            </a:r>
          </a:p>
        </p:txBody>
      </p:sp>
    </p:spTree>
    <p:extLst>
      <p:ext uri="{BB962C8B-B14F-4D97-AF65-F5344CB8AC3E}">
        <p14:creationId xmlns:p14="http://schemas.microsoft.com/office/powerpoint/2010/main" val="8659886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orp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3075"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2118" y="2118"/>
                        <a:ext cx="2116" cy="2116"/>
                      </a:xfrm>
                      <a:prstGeom prst="rect">
                        <a:avLst/>
                      </a:prstGeom>
                    </p:spPr>
                  </p:pic>
                </p:oleObj>
              </mc:Fallback>
            </mc:AlternateContent>
          </a:graphicData>
        </a:graphic>
      </p:graphicFrame>
      <p:pic>
        <p:nvPicPr>
          <p:cNvPr id="4" name="Picture 3"/>
          <p:cNvPicPr preferRelativeResize="0">
            <a:picLocks/>
          </p:cNvPicPr>
          <p:nvPr userDrawn="1"/>
        </p:nvPicPr>
        <p:blipFill>
          <a:blip r:embed="rId6" cstate="print">
            <a:extLst>
              <a:ext uri="{28A0092B-C50C-407E-A947-70E740481C1C}">
                <a14:useLocalDpi xmlns:a14="http://schemas.microsoft.com/office/drawing/2010/main" val="0"/>
              </a:ext>
            </a:extLst>
          </a:blip>
          <a:stretch>
            <a:fillRect/>
          </a:stretch>
        </p:blipFill>
        <p:spPr>
          <a:xfrm>
            <a:off x="2" y="201168"/>
            <a:ext cx="12191999" cy="384048"/>
          </a:xfrm>
          <a:prstGeom prst="rect">
            <a:avLst/>
          </a:prstGeom>
        </p:spPr>
      </p:pic>
      <p:sp>
        <p:nvSpPr>
          <p:cNvPr id="15" name="Slide Number Placeholder 14"/>
          <p:cNvSpPr>
            <a:spLocks noGrp="1"/>
          </p:cNvSpPr>
          <p:nvPr>
            <p:ph type="sldNum" sz="quarter" idx="13"/>
          </p:nvPr>
        </p:nvSpPr>
        <p:spPr>
          <a:xfrm>
            <a:off x="11257934" y="6492876"/>
            <a:ext cx="934065" cy="365125"/>
          </a:xfrm>
        </p:spPr>
        <p:txBody>
          <a:bodyPr/>
          <a:lstStyle/>
          <a:p>
            <a:fld id="{017F978A-4048-4358-9343-69F8E58C9EF5}" type="slidenum">
              <a:rPr>
                <a:solidFill>
                  <a:prstClr val="black"/>
                </a:solidFill>
              </a:rPr>
              <a:pPr/>
              <a:t>‹#›</a:t>
            </a:fld>
            <a:endParaRPr dirty="0">
              <a:solidFill>
                <a:prstClr val="black"/>
              </a:solidFill>
            </a:endParaRPr>
          </a:p>
        </p:txBody>
      </p:sp>
      <p:sp>
        <p:nvSpPr>
          <p:cNvPr id="7" name="Rectangle 6"/>
          <p:cNvSpPr/>
          <p:nvPr/>
        </p:nvSpPr>
        <p:spPr>
          <a:xfrm>
            <a:off x="10763252" y="20034"/>
            <a:ext cx="1219200" cy="841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rtlCol="0" anchor="ctr"/>
          <a:lstStyle/>
          <a:p>
            <a:pPr algn="ctr" fontAlgn="base">
              <a:spcBef>
                <a:spcPct val="0"/>
              </a:spcBef>
              <a:spcAft>
                <a:spcPct val="0"/>
              </a:spcAft>
            </a:pPr>
            <a:endParaRPr lang="en-IN" sz="2400" dirty="0">
              <a:solidFill>
                <a:prstClr val="white"/>
              </a:solidFill>
            </a:endParaRPr>
          </a:p>
        </p:txBody>
      </p:sp>
      <p:pic>
        <p:nvPicPr>
          <p:cNvPr id="8" name="Picture 7"/>
          <p:cNvPicPr>
            <a:picLocks noChangeAspect="1"/>
          </p:cNvPicPr>
          <p:nvPr/>
        </p:nvPicPr>
        <p:blipFill>
          <a:blip r:embed="rId7"/>
          <a:stretch>
            <a:fillRect/>
          </a:stretch>
        </p:blipFill>
        <p:spPr>
          <a:xfrm>
            <a:off x="10791305" y="34548"/>
            <a:ext cx="1181623" cy="871657"/>
          </a:xfrm>
          <a:prstGeom prst="rect">
            <a:avLst/>
          </a:prstGeom>
        </p:spPr>
      </p:pic>
    </p:spTree>
    <p:extLst>
      <p:ext uri="{BB962C8B-B14F-4D97-AF65-F5344CB8AC3E}">
        <p14:creationId xmlns:p14="http://schemas.microsoft.com/office/powerpoint/2010/main" val="543070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4099" name="think-cell Slide" r:id="rId4" imgW="180" imgH="180" progId="TCLayout.ActiveDocument.1">
                  <p:embed/>
                </p:oleObj>
              </mc:Choice>
              <mc:Fallback>
                <p:oleObj name="think-cell Slide" r:id="rId4" imgW="180" imgH="180" progId="TCLayout.ActiveDocument.1">
                  <p:embed/>
                  <p:pic>
                    <p:nvPicPr>
                      <p:cNvPr id="0" name=""/>
                      <p:cNvPicPr/>
                      <p:nvPr/>
                    </p:nvPicPr>
                    <p:blipFill>
                      <a:blip r:embed="rId5"/>
                      <a:stretch>
                        <a:fillRect/>
                      </a:stretch>
                    </p:blipFill>
                    <p:spPr>
                      <a:xfrm>
                        <a:off x="2118" y="2118"/>
                        <a:ext cx="2116" cy="2116"/>
                      </a:xfrm>
                      <a:prstGeom prst="rect">
                        <a:avLst/>
                      </a:prstGeom>
                    </p:spPr>
                  </p:pic>
                </p:oleObj>
              </mc:Fallback>
            </mc:AlternateContent>
          </a:graphicData>
        </a:graphic>
      </p:graphicFrame>
      <p:sp>
        <p:nvSpPr>
          <p:cNvPr id="2" name="Slide Number Placeholder 1"/>
          <p:cNvSpPr>
            <a:spLocks noGrp="1"/>
          </p:cNvSpPr>
          <p:nvPr>
            <p:ph type="sldNum" sz="quarter" idx="10"/>
          </p:nvPr>
        </p:nvSpPr>
        <p:spPr/>
        <p:txBody>
          <a:bodyPr/>
          <a:lstStyle/>
          <a:p>
            <a:pPr>
              <a:defRPr/>
            </a:pPr>
            <a:fld id="{09343BD6-7CF3-425F-87EB-32CF662AC21B}" type="slidenum">
              <a:rPr>
                <a:solidFill>
                  <a:srgbClr val="000000">
                    <a:tint val="75000"/>
                  </a:srgbClr>
                </a:solidFill>
              </a:rPr>
              <a:pPr>
                <a:defRPr/>
              </a:pPr>
              <a:t>‹#›</a:t>
            </a:fld>
            <a:endParaRPr dirty="0">
              <a:solidFill>
                <a:srgbClr val="000000">
                  <a:tint val="75000"/>
                </a:srgbClr>
              </a:solidFill>
            </a:endParaRPr>
          </a:p>
        </p:txBody>
      </p:sp>
    </p:spTree>
    <p:extLst>
      <p:ext uri="{BB962C8B-B14F-4D97-AF65-F5344CB8AC3E}">
        <p14:creationId xmlns:p14="http://schemas.microsoft.com/office/powerpoint/2010/main" val="1944751337"/>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6" name="cover 2.jpg"/>
          <p:cNvPicPr>
            <a:picLocks noChangeAspect="1"/>
          </p:cNvPicPr>
          <p:nvPr userDrawn="1"/>
        </p:nvPicPr>
        <p:blipFill rotWithShape="1">
          <a:blip r:embed="rId2">
            <a:alphaModFix amt="10000"/>
            <a:extLst>
              <a:ext uri="{BEBA8EAE-BF5A-486C-A8C5-ECC9F3942E4B}">
                <a14:imgProps xmlns:a14="http://schemas.microsoft.com/office/drawing/2010/main">
                  <a14:imgLayer r:embed="rId3">
                    <a14:imgEffect>
                      <a14:brightnessContrast bright="-69000"/>
                    </a14:imgEffect>
                  </a14:imgLayer>
                </a14:imgProps>
              </a:ext>
            </a:extLst>
          </a:blip>
          <a:srcRect b="7237"/>
          <a:stretch/>
        </p:blipFill>
        <p:spPr>
          <a:xfrm>
            <a:off x="0" y="510239"/>
            <a:ext cx="12242828" cy="6347762"/>
          </a:xfrm>
          <a:prstGeom prst="rect">
            <a:avLst/>
          </a:prstGeom>
          <a:ln w="12700">
            <a:miter lim="400000"/>
          </a:ln>
        </p:spPr>
      </p:pic>
      <p:sp>
        <p:nvSpPr>
          <p:cNvPr id="2" name="Title 1">
            <a:extLst>
              <a:ext uri="{FF2B5EF4-FFF2-40B4-BE49-F238E27FC236}">
                <a16:creationId xmlns:a16="http://schemas.microsoft.com/office/drawing/2014/main" id="{85A4344E-8840-41DC-8090-C221A510CE9F}"/>
              </a:ext>
            </a:extLst>
          </p:cNvPr>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US" dirty="0"/>
              <a:t>Sample text</a:t>
            </a:r>
          </a:p>
        </p:txBody>
      </p:sp>
      <p:sp>
        <p:nvSpPr>
          <p:cNvPr id="8" name="Shape 4526"/>
          <p:cNvSpPr/>
          <p:nvPr userDrawn="1"/>
        </p:nvSpPr>
        <p:spPr>
          <a:xfrm flipH="1">
            <a:off x="1161261" y="1888249"/>
            <a:ext cx="690302" cy="690300"/>
          </a:xfrm>
          <a:prstGeom prst="ellipse">
            <a:avLst/>
          </a:prstGeom>
          <a:solidFill>
            <a:schemeClr val="accent4"/>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sz="2500" kern="1200" dirty="0">
              <a:solidFill>
                <a:prstClr val="black"/>
              </a:solidFill>
              <a:latin typeface="Avenir Book"/>
              <a:ea typeface="+mn-ea"/>
              <a:cs typeface="Avenir Book"/>
            </a:endParaRPr>
          </a:p>
        </p:txBody>
      </p:sp>
      <p:sp>
        <p:nvSpPr>
          <p:cNvPr id="9" name="Shape 4526"/>
          <p:cNvSpPr/>
          <p:nvPr userDrawn="1"/>
        </p:nvSpPr>
        <p:spPr>
          <a:xfrm flipH="1">
            <a:off x="4201316" y="1888249"/>
            <a:ext cx="690302" cy="690300"/>
          </a:xfrm>
          <a:prstGeom prst="ellipse">
            <a:avLst/>
          </a:prstGeom>
          <a:solidFill>
            <a:srgbClr val="002060"/>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sz="2500" kern="1200" dirty="0">
              <a:solidFill>
                <a:prstClr val="black"/>
              </a:solidFill>
              <a:latin typeface="Avenir Book"/>
              <a:ea typeface="+mn-ea"/>
              <a:cs typeface="Avenir Book"/>
            </a:endParaRPr>
          </a:p>
        </p:txBody>
      </p:sp>
      <p:sp>
        <p:nvSpPr>
          <p:cNvPr id="10" name="Shape 4526"/>
          <p:cNvSpPr/>
          <p:nvPr userDrawn="1"/>
        </p:nvSpPr>
        <p:spPr>
          <a:xfrm flipH="1">
            <a:off x="7241371" y="1888249"/>
            <a:ext cx="690302" cy="690300"/>
          </a:xfrm>
          <a:prstGeom prst="ellipse">
            <a:avLst/>
          </a:prstGeom>
          <a:solidFill>
            <a:schemeClr val="accent3"/>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sz="2500" kern="1200" dirty="0">
              <a:solidFill>
                <a:prstClr val="black"/>
              </a:solidFill>
              <a:latin typeface="Avenir Book"/>
              <a:ea typeface="+mn-ea"/>
              <a:cs typeface="Avenir Book"/>
            </a:endParaRPr>
          </a:p>
        </p:txBody>
      </p:sp>
      <p:sp>
        <p:nvSpPr>
          <p:cNvPr id="11" name="Oval 10"/>
          <p:cNvSpPr/>
          <p:nvPr userDrawn="1"/>
        </p:nvSpPr>
        <p:spPr>
          <a:xfrm>
            <a:off x="10281427" y="1890963"/>
            <a:ext cx="684872" cy="684872"/>
          </a:xfrm>
          <a:prstGeom prst="ellipse">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13" name="Content Placeholder 10"/>
          <p:cNvSpPr>
            <a:spLocks noGrp="1"/>
          </p:cNvSpPr>
          <p:nvPr>
            <p:ph sz="quarter" idx="12" hasCustomPrompt="1"/>
          </p:nvPr>
        </p:nvSpPr>
        <p:spPr>
          <a:xfrm>
            <a:off x="205855" y="982113"/>
            <a:ext cx="11728012" cy="756822"/>
          </a:xfrm>
        </p:spPr>
        <p:txBody>
          <a:bodyPr anchor="ctr">
            <a:noAutofit/>
          </a:bodyPr>
          <a:lstStyle>
            <a:lvl1pPr marL="0" indent="0" algn="ctr">
              <a:spcBef>
                <a:spcPts val="0"/>
              </a:spcBef>
              <a:buNone/>
              <a:defRPr sz="1600">
                <a:solidFill>
                  <a:schemeClr val="tx1"/>
                </a:solidFill>
                <a:latin typeface="Arial" panose="020B0604020202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t>
            </a:r>
            <a:br>
              <a:rPr lang="en-US" dirty="0"/>
            </a:br>
            <a:r>
              <a:rPr lang="en-US" dirty="0"/>
              <a:t>a galley of type and scrambled it to make a type specimen book.</a:t>
            </a:r>
          </a:p>
        </p:txBody>
      </p:sp>
      <p:sp>
        <p:nvSpPr>
          <p:cNvPr id="14" name="Content Placeholder 10"/>
          <p:cNvSpPr>
            <a:spLocks noGrp="1"/>
          </p:cNvSpPr>
          <p:nvPr>
            <p:ph sz="quarter" idx="13" hasCustomPrompt="1"/>
          </p:nvPr>
        </p:nvSpPr>
        <p:spPr>
          <a:xfrm>
            <a:off x="220575"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4"/>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5" name="Content Placeholder 10"/>
          <p:cNvSpPr>
            <a:spLocks noGrp="1"/>
          </p:cNvSpPr>
          <p:nvPr>
            <p:ph sz="quarter" idx="14" hasCustomPrompt="1"/>
          </p:nvPr>
        </p:nvSpPr>
        <p:spPr>
          <a:xfrm>
            <a:off x="220575"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6" name="Content Placeholder 10"/>
          <p:cNvSpPr>
            <a:spLocks noGrp="1"/>
          </p:cNvSpPr>
          <p:nvPr>
            <p:ph sz="quarter" idx="15" hasCustomPrompt="1"/>
          </p:nvPr>
        </p:nvSpPr>
        <p:spPr>
          <a:xfrm>
            <a:off x="3277737"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rgbClr val="002060"/>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7" name="Content Placeholder 10"/>
          <p:cNvSpPr>
            <a:spLocks noGrp="1"/>
          </p:cNvSpPr>
          <p:nvPr>
            <p:ph sz="quarter" idx="16" hasCustomPrompt="1"/>
          </p:nvPr>
        </p:nvSpPr>
        <p:spPr>
          <a:xfrm>
            <a:off x="3277737"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8" name="Content Placeholder 10"/>
          <p:cNvSpPr>
            <a:spLocks noGrp="1"/>
          </p:cNvSpPr>
          <p:nvPr>
            <p:ph sz="quarter" idx="17" hasCustomPrompt="1"/>
          </p:nvPr>
        </p:nvSpPr>
        <p:spPr>
          <a:xfrm>
            <a:off x="6340285"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3"/>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9" name="Content Placeholder 10"/>
          <p:cNvSpPr>
            <a:spLocks noGrp="1"/>
          </p:cNvSpPr>
          <p:nvPr>
            <p:ph sz="quarter" idx="18" hasCustomPrompt="1"/>
          </p:nvPr>
        </p:nvSpPr>
        <p:spPr>
          <a:xfrm>
            <a:off x="6340285"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0" name="Content Placeholder 10"/>
          <p:cNvSpPr>
            <a:spLocks noGrp="1"/>
          </p:cNvSpPr>
          <p:nvPr>
            <p:ph sz="quarter" idx="19" hasCustomPrompt="1"/>
          </p:nvPr>
        </p:nvSpPr>
        <p:spPr>
          <a:xfrm>
            <a:off x="9362193"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2"/>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21" name="Content Placeholder 10"/>
          <p:cNvSpPr>
            <a:spLocks noGrp="1"/>
          </p:cNvSpPr>
          <p:nvPr>
            <p:ph sz="quarter" idx="20" hasCustomPrompt="1"/>
          </p:nvPr>
        </p:nvSpPr>
        <p:spPr>
          <a:xfrm>
            <a:off x="9362193"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2" name="Content Placeholder 10"/>
          <p:cNvSpPr>
            <a:spLocks noGrp="1"/>
          </p:cNvSpPr>
          <p:nvPr>
            <p:ph sz="quarter" idx="21" hasCustomPrompt="1"/>
          </p:nvPr>
        </p:nvSpPr>
        <p:spPr>
          <a:xfrm>
            <a:off x="1214504"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3" name="Content Placeholder 10"/>
          <p:cNvSpPr>
            <a:spLocks noGrp="1"/>
          </p:cNvSpPr>
          <p:nvPr>
            <p:ph sz="quarter" idx="22" hasCustomPrompt="1"/>
          </p:nvPr>
        </p:nvSpPr>
        <p:spPr>
          <a:xfrm>
            <a:off x="4254559"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4" name="Content Placeholder 10"/>
          <p:cNvSpPr>
            <a:spLocks noGrp="1"/>
          </p:cNvSpPr>
          <p:nvPr>
            <p:ph sz="quarter" idx="23" hasCustomPrompt="1"/>
          </p:nvPr>
        </p:nvSpPr>
        <p:spPr>
          <a:xfrm>
            <a:off x="7294614"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5" name="Content Placeholder 10"/>
          <p:cNvSpPr>
            <a:spLocks noGrp="1"/>
          </p:cNvSpPr>
          <p:nvPr>
            <p:ph sz="quarter" idx="24" hasCustomPrompt="1"/>
          </p:nvPr>
        </p:nvSpPr>
        <p:spPr>
          <a:xfrm>
            <a:off x="10331955"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Tree>
    <p:extLst>
      <p:ext uri="{BB962C8B-B14F-4D97-AF65-F5344CB8AC3E}">
        <p14:creationId xmlns:p14="http://schemas.microsoft.com/office/powerpoint/2010/main" val="3917112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sp>
        <p:nvSpPr>
          <p:cNvPr id="2" name="Rectangle 1"/>
          <p:cNvSpPr/>
          <p:nvPr userDrawn="1"/>
        </p:nvSpPr>
        <p:spPr>
          <a:xfrm>
            <a:off x="0" y="655320"/>
            <a:ext cx="9657198" cy="5547360"/>
          </a:xfrm>
          <a:prstGeom prst="rect">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27" name="Content Placeholder 59"/>
          <p:cNvSpPr>
            <a:spLocks noGrp="1"/>
          </p:cNvSpPr>
          <p:nvPr>
            <p:ph sz="quarter" idx="10" hasCustomPrompt="1"/>
          </p:nvPr>
        </p:nvSpPr>
        <p:spPr>
          <a:xfrm>
            <a:off x="648706" y="1949533"/>
            <a:ext cx="5673576" cy="914400"/>
          </a:xfrm>
        </p:spPr>
        <p:txBody>
          <a:bodyPr anchor="ctr">
            <a:noAutofit/>
          </a:bodyPr>
          <a:lstStyle>
            <a:lvl1pPr marL="0" indent="0">
              <a:buNone/>
              <a:defRPr sz="3200">
                <a:solidFill>
                  <a:schemeClr val="bg1"/>
                </a:solidFill>
                <a:effectLst/>
                <a:latin typeface="Arial" panose="020B0604020202020204" pitchFamily="34" charset="0"/>
                <a:cs typeface="Arial" panose="020B0604020202020204" pitchFamily="34" charset="0"/>
              </a:defRPr>
            </a:lvl1pPr>
          </a:lstStyle>
          <a:p>
            <a:pPr lvl="0"/>
            <a:r>
              <a:rPr lang="en-US" dirty="0"/>
              <a:t>Cover page title</a:t>
            </a:r>
          </a:p>
        </p:txBody>
      </p:sp>
      <p:sp>
        <p:nvSpPr>
          <p:cNvPr id="29" name="Content Placeholder 59"/>
          <p:cNvSpPr>
            <a:spLocks noGrp="1"/>
          </p:cNvSpPr>
          <p:nvPr>
            <p:ph sz="quarter" idx="12" hasCustomPrompt="1"/>
          </p:nvPr>
        </p:nvSpPr>
        <p:spPr>
          <a:xfrm>
            <a:off x="648706" y="3146328"/>
            <a:ext cx="4254313" cy="457200"/>
          </a:xfrm>
        </p:spPr>
        <p:txBody>
          <a:bodyPr anchor="ctr">
            <a:noAutofit/>
          </a:bodyPr>
          <a:lstStyle>
            <a:lvl1pPr marL="0" indent="0">
              <a:buNone/>
              <a:defRPr sz="2000">
                <a:solidFill>
                  <a:schemeClr val="bg1"/>
                </a:solidFill>
                <a:effectLst/>
                <a:latin typeface="Arial" panose="020B0604020202020204" pitchFamily="34" charset="0"/>
                <a:cs typeface="Arial" panose="020B0604020202020204" pitchFamily="34" charset="0"/>
              </a:defRPr>
            </a:lvl1pPr>
          </a:lstStyle>
          <a:p>
            <a:pPr lvl="0"/>
            <a:r>
              <a:rPr lang="en-US" dirty="0"/>
              <a:t>Presenter Name</a:t>
            </a:r>
          </a:p>
        </p:txBody>
      </p:sp>
      <p:sp>
        <p:nvSpPr>
          <p:cNvPr id="28" name="Content Placeholder 59"/>
          <p:cNvSpPr>
            <a:spLocks noGrp="1"/>
          </p:cNvSpPr>
          <p:nvPr>
            <p:ph sz="quarter" idx="11" hasCustomPrompt="1"/>
          </p:nvPr>
        </p:nvSpPr>
        <p:spPr>
          <a:xfrm>
            <a:off x="648706" y="3885923"/>
            <a:ext cx="2637248" cy="426958"/>
          </a:xfrm>
        </p:spPr>
        <p:txBody>
          <a:bodyPr anchor="ctr">
            <a:noAutofit/>
          </a:bodyPr>
          <a:lstStyle>
            <a:lvl1pPr marL="0" indent="0">
              <a:buNone/>
              <a:defRPr sz="1600">
                <a:solidFill>
                  <a:schemeClr val="bg1"/>
                </a:solidFill>
                <a:effectLst/>
                <a:latin typeface="Arial" panose="020B0604020202020204" pitchFamily="34" charset="0"/>
                <a:cs typeface="Arial" panose="020B0604020202020204" pitchFamily="34" charset="0"/>
              </a:defRPr>
            </a:lvl1pPr>
          </a:lstStyle>
          <a:p>
            <a:pPr lvl="0"/>
            <a:r>
              <a:rPr lang="en-US" dirty="0"/>
              <a:t>Designation</a:t>
            </a:r>
          </a:p>
        </p:txBody>
      </p:sp>
      <p:sp>
        <p:nvSpPr>
          <p:cNvPr id="11" name="Rectangle 10"/>
          <p:cNvSpPr/>
          <p:nvPr userDrawn="1"/>
        </p:nvSpPr>
        <p:spPr>
          <a:xfrm>
            <a:off x="9657199" y="655320"/>
            <a:ext cx="2534801" cy="5547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cs typeface="Arial" panose="020B0604020202020204" pitchFamily="34" charset="0"/>
            </a:endParaRPr>
          </a:p>
        </p:txBody>
      </p:sp>
      <p:pic>
        <p:nvPicPr>
          <p:cNvPr id="30" name="Picture 29">
            <a:extLst>
              <a:ext uri="{FF2B5EF4-FFF2-40B4-BE49-F238E27FC236}">
                <a16:creationId xmlns:a16="http://schemas.microsoft.com/office/drawing/2014/main" id="{CDD35920-50C1-4782-9856-992F2694213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57198" y="4697844"/>
            <a:ext cx="2231270" cy="1577764"/>
          </a:xfrm>
          <a:prstGeom prst="rect">
            <a:avLst/>
          </a:prstGeom>
        </p:spPr>
      </p:pic>
      <p:sp>
        <p:nvSpPr>
          <p:cNvPr id="10" name="Content Placeholder 59"/>
          <p:cNvSpPr>
            <a:spLocks noGrp="1"/>
          </p:cNvSpPr>
          <p:nvPr>
            <p:ph sz="quarter" idx="13" hasCustomPrompt="1"/>
          </p:nvPr>
        </p:nvSpPr>
        <p:spPr>
          <a:xfrm>
            <a:off x="648706" y="4595275"/>
            <a:ext cx="2637248" cy="426958"/>
          </a:xfrm>
        </p:spPr>
        <p:txBody>
          <a:bodyPr anchor="ctr">
            <a:noAutofit/>
          </a:bodyPr>
          <a:lstStyle>
            <a:lvl1pPr marL="0" indent="0">
              <a:buNone/>
              <a:defRPr sz="1600">
                <a:solidFill>
                  <a:schemeClr val="bg1"/>
                </a:solidFill>
                <a:effectLst/>
                <a:latin typeface="Arial" panose="020B0604020202020204" pitchFamily="34" charset="0"/>
                <a:cs typeface="Arial" panose="020B0604020202020204" pitchFamily="34" charset="0"/>
              </a:defRPr>
            </a:lvl1pPr>
          </a:lstStyle>
          <a:p>
            <a:pPr lvl="0"/>
            <a:r>
              <a:rPr lang="en-US" dirty="0"/>
              <a:t>Date</a:t>
            </a:r>
          </a:p>
        </p:txBody>
      </p:sp>
    </p:spTree>
    <p:extLst>
      <p:ext uri="{BB962C8B-B14F-4D97-AF65-F5344CB8AC3E}">
        <p14:creationId xmlns:p14="http://schemas.microsoft.com/office/powerpoint/2010/main" val="2024079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bg1"/>
        </a:solidFill>
        <a:effectLst/>
      </p:bgPr>
    </p:bg>
    <p:spTree>
      <p:nvGrpSpPr>
        <p:cNvPr id="1" name=""/>
        <p:cNvGrpSpPr/>
        <p:nvPr/>
      </p:nvGrpSpPr>
      <p:grpSpPr>
        <a:xfrm>
          <a:off x="0" y="0"/>
          <a:ext cx="0" cy="0"/>
          <a:chOff x="0" y="0"/>
          <a:chExt cx="0" cy="0"/>
        </a:xfrm>
      </p:grpSpPr>
      <p:pic>
        <p:nvPicPr>
          <p:cNvPr id="62" name="pasted-image.jpg"/>
          <p:cNvPicPr>
            <a:picLocks noChangeAspect="1"/>
          </p:cNvPicPr>
          <p:nvPr userDrawn="1"/>
        </p:nvPicPr>
        <p:blipFill rotWithShape="1">
          <a:blip r:embed="rId2" cstate="print">
            <a:extLst>
              <a:ext uri="{28A0092B-C50C-407E-A947-70E740481C1C}">
                <a14:useLocalDpi xmlns:a14="http://schemas.microsoft.com/office/drawing/2010/main" val="0"/>
              </a:ext>
            </a:extLst>
          </a:blip>
          <a:srcRect l="19683" r="19870"/>
          <a:stretch/>
        </p:blipFill>
        <p:spPr>
          <a:xfrm>
            <a:off x="-14710" y="4484"/>
            <a:ext cx="6215310" cy="6853516"/>
          </a:xfrm>
          <a:prstGeom prst="rect">
            <a:avLst/>
          </a:prstGeom>
          <a:ln w="12700">
            <a:miter lim="400000"/>
          </a:ln>
        </p:spPr>
      </p:pic>
      <p:sp>
        <p:nvSpPr>
          <p:cNvPr id="63" name="Rectangle 62"/>
          <p:cNvSpPr/>
          <p:nvPr userDrawn="1"/>
        </p:nvSpPr>
        <p:spPr>
          <a:xfrm>
            <a:off x="0" y="-13853"/>
            <a:ext cx="6215310" cy="6871853"/>
          </a:xfrm>
          <a:prstGeom prst="rect">
            <a:avLst/>
          </a:prstGeom>
          <a:solidFill>
            <a:schemeClr val="accent2">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67" name="Pentagon 66"/>
          <p:cNvSpPr/>
          <p:nvPr userDrawn="1"/>
        </p:nvSpPr>
        <p:spPr>
          <a:xfrm>
            <a:off x="6212314" y="578981"/>
            <a:ext cx="1185657" cy="641298"/>
          </a:xfrm>
          <a:prstGeom prst="homePlat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black"/>
              </a:solidFill>
              <a:latin typeface="Arial" panose="020B0604020202020204" pitchFamily="34" charset="0"/>
            </a:endParaRPr>
          </a:p>
        </p:txBody>
      </p:sp>
      <p:sp>
        <p:nvSpPr>
          <p:cNvPr id="72" name="Pentagon 71"/>
          <p:cNvSpPr/>
          <p:nvPr userDrawn="1"/>
        </p:nvSpPr>
        <p:spPr>
          <a:xfrm>
            <a:off x="6212314" y="1954531"/>
            <a:ext cx="1169399" cy="632502"/>
          </a:xfrm>
          <a:prstGeom prst="homePlat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black"/>
              </a:solidFill>
              <a:latin typeface="Arial" panose="020B0604020202020204" pitchFamily="34" charset="0"/>
            </a:endParaRPr>
          </a:p>
        </p:txBody>
      </p:sp>
      <p:sp>
        <p:nvSpPr>
          <p:cNvPr id="77" name="Pentagon 76"/>
          <p:cNvSpPr/>
          <p:nvPr userDrawn="1"/>
        </p:nvSpPr>
        <p:spPr>
          <a:xfrm>
            <a:off x="6212314" y="3321285"/>
            <a:ext cx="1169399" cy="632502"/>
          </a:xfrm>
          <a:prstGeom prst="homePlat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black"/>
              </a:solidFill>
              <a:latin typeface="Arial" panose="020B0604020202020204" pitchFamily="34" charset="0"/>
            </a:endParaRPr>
          </a:p>
        </p:txBody>
      </p:sp>
      <p:sp>
        <p:nvSpPr>
          <p:cNvPr id="81" name="Pentagon 80"/>
          <p:cNvSpPr/>
          <p:nvPr userDrawn="1"/>
        </p:nvSpPr>
        <p:spPr>
          <a:xfrm>
            <a:off x="6212314" y="4688038"/>
            <a:ext cx="1169399" cy="632502"/>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black"/>
              </a:solidFill>
              <a:latin typeface="Arial" panose="020B0604020202020204" pitchFamily="34" charset="0"/>
            </a:endParaRPr>
          </a:p>
        </p:txBody>
      </p:sp>
      <p:sp>
        <p:nvSpPr>
          <p:cNvPr id="11" name="Content Placeholder 10"/>
          <p:cNvSpPr>
            <a:spLocks noGrp="1"/>
          </p:cNvSpPr>
          <p:nvPr>
            <p:ph sz="quarter" idx="10" hasCustomPrompt="1"/>
          </p:nvPr>
        </p:nvSpPr>
        <p:spPr>
          <a:xfrm>
            <a:off x="1324396" y="2964873"/>
            <a:ext cx="3591716" cy="914401"/>
          </a:xfrm>
        </p:spPr>
        <p:txBody>
          <a:bodyPr anchor="ctr">
            <a:noAutofit/>
          </a:bodyPr>
          <a:lstStyle>
            <a:lvl1pPr marL="0" indent="0" algn="ctr">
              <a:buNone/>
              <a:defRPr sz="3200">
                <a:solidFill>
                  <a:schemeClr val="bg1"/>
                </a:solidFill>
                <a:latin typeface="Arial" panose="020B0604020202020204" pitchFamily="34" charset="0"/>
                <a:cs typeface="Arial" panose="020B0604020202020204" pitchFamily="34" charset="0"/>
              </a:defRPr>
            </a:lvl1pPr>
            <a:lvl5pPr>
              <a:defRPr/>
            </a:lvl5pPr>
          </a:lstStyle>
          <a:p>
            <a:pPr lvl="0"/>
            <a:r>
              <a:rPr lang="en-US" dirty="0"/>
              <a:t>Agenda</a:t>
            </a:r>
          </a:p>
        </p:txBody>
      </p:sp>
      <p:sp>
        <p:nvSpPr>
          <p:cNvPr id="84" name="Content Placeholder 10"/>
          <p:cNvSpPr>
            <a:spLocks noGrp="1"/>
          </p:cNvSpPr>
          <p:nvPr>
            <p:ph sz="quarter" idx="11" hasCustomPrompt="1"/>
          </p:nvPr>
        </p:nvSpPr>
        <p:spPr>
          <a:xfrm>
            <a:off x="7750522" y="587306"/>
            <a:ext cx="4110084" cy="624648"/>
          </a:xfrm>
        </p:spPr>
        <p:txBody>
          <a:bodyPr anchor="ctr">
            <a:noAutofit/>
          </a:bodyPr>
          <a:lstStyle>
            <a:lvl1pPr marL="0" indent="0" algn="l">
              <a:buNone/>
              <a:defRPr sz="2400">
                <a:solidFill>
                  <a:schemeClr val="tx1"/>
                </a:solidFill>
                <a:latin typeface="Arial" panose="020B0604020202020204" pitchFamily="34" charset="0"/>
                <a:cs typeface="Arial" panose="020B0604020202020204" pitchFamily="34" charset="0"/>
              </a:defRPr>
            </a:lvl1pPr>
            <a:lvl5pPr>
              <a:defRPr/>
            </a:lvl5pPr>
          </a:lstStyle>
          <a:p>
            <a:pPr lvl="0"/>
            <a:r>
              <a:rPr lang="en-US" dirty="0"/>
              <a:t>Click add text</a:t>
            </a:r>
          </a:p>
        </p:txBody>
      </p:sp>
      <p:sp>
        <p:nvSpPr>
          <p:cNvPr id="85" name="Content Placeholder 10"/>
          <p:cNvSpPr>
            <a:spLocks noGrp="1"/>
          </p:cNvSpPr>
          <p:nvPr>
            <p:ph sz="quarter" idx="12" hasCustomPrompt="1"/>
          </p:nvPr>
        </p:nvSpPr>
        <p:spPr>
          <a:xfrm>
            <a:off x="6439087" y="723900"/>
            <a:ext cx="525798" cy="351460"/>
          </a:xfrm>
        </p:spPr>
        <p:txBody>
          <a:bodyPr anchor="ctr">
            <a:noAutofit/>
          </a:bodyPr>
          <a:lstStyle>
            <a:lvl1pPr marL="0" indent="0" algn="ctr">
              <a:buNone/>
              <a:defRPr sz="2400" b="1">
                <a:solidFill>
                  <a:schemeClr val="bg1"/>
                </a:solidFill>
                <a:latin typeface="Arial" panose="020B0604020202020204" pitchFamily="34" charset="0"/>
                <a:cs typeface="Arial" panose="020B0604020202020204" pitchFamily="34" charset="0"/>
              </a:defRPr>
            </a:lvl1pPr>
            <a:lvl5pPr>
              <a:defRPr/>
            </a:lvl5pPr>
          </a:lstStyle>
          <a:p>
            <a:pPr lvl="0"/>
            <a:r>
              <a:rPr lang="en-US" dirty="0"/>
              <a:t>01</a:t>
            </a:r>
          </a:p>
        </p:txBody>
      </p:sp>
      <p:sp>
        <p:nvSpPr>
          <p:cNvPr id="86" name="Content Placeholder 10"/>
          <p:cNvSpPr>
            <a:spLocks noGrp="1"/>
          </p:cNvSpPr>
          <p:nvPr>
            <p:ph sz="quarter" idx="13" hasCustomPrompt="1"/>
          </p:nvPr>
        </p:nvSpPr>
        <p:spPr>
          <a:xfrm>
            <a:off x="6425439" y="2095052"/>
            <a:ext cx="525798" cy="351460"/>
          </a:xfrm>
        </p:spPr>
        <p:txBody>
          <a:bodyPr anchor="ctr">
            <a:noAutofit/>
          </a:bodyPr>
          <a:lstStyle>
            <a:lvl1pPr marL="0" indent="0" algn="ctr">
              <a:buNone/>
              <a:defRPr sz="2400" b="1">
                <a:solidFill>
                  <a:schemeClr val="bg1"/>
                </a:solidFill>
                <a:latin typeface="Arial" panose="020B0604020202020204" pitchFamily="34" charset="0"/>
                <a:cs typeface="Arial" panose="020B0604020202020204" pitchFamily="34" charset="0"/>
              </a:defRPr>
            </a:lvl1pPr>
            <a:lvl5pPr>
              <a:defRPr/>
            </a:lvl5pPr>
          </a:lstStyle>
          <a:p>
            <a:pPr lvl="0"/>
            <a:r>
              <a:rPr lang="en-US" dirty="0"/>
              <a:t>02</a:t>
            </a:r>
          </a:p>
        </p:txBody>
      </p:sp>
      <p:sp>
        <p:nvSpPr>
          <p:cNvPr id="87" name="Content Placeholder 10"/>
          <p:cNvSpPr>
            <a:spLocks noGrp="1"/>
          </p:cNvSpPr>
          <p:nvPr>
            <p:ph sz="quarter" idx="14" hasCustomPrompt="1"/>
          </p:nvPr>
        </p:nvSpPr>
        <p:spPr>
          <a:xfrm>
            <a:off x="6425439" y="3461806"/>
            <a:ext cx="525798" cy="351460"/>
          </a:xfrm>
        </p:spPr>
        <p:txBody>
          <a:bodyPr anchor="ctr">
            <a:noAutofit/>
          </a:bodyPr>
          <a:lstStyle>
            <a:lvl1pPr marL="0" indent="0" algn="ctr">
              <a:buNone/>
              <a:defRPr sz="2400" b="1">
                <a:solidFill>
                  <a:schemeClr val="bg1"/>
                </a:solidFill>
                <a:latin typeface="Arial" panose="020B0604020202020204" pitchFamily="34" charset="0"/>
                <a:cs typeface="Arial" panose="020B0604020202020204" pitchFamily="34" charset="0"/>
              </a:defRPr>
            </a:lvl1pPr>
            <a:lvl5pPr>
              <a:defRPr/>
            </a:lvl5pPr>
          </a:lstStyle>
          <a:p>
            <a:pPr lvl="0"/>
            <a:r>
              <a:rPr lang="en-US" dirty="0"/>
              <a:t>03</a:t>
            </a:r>
          </a:p>
        </p:txBody>
      </p:sp>
      <p:sp>
        <p:nvSpPr>
          <p:cNvPr id="88" name="Content Placeholder 10"/>
          <p:cNvSpPr>
            <a:spLocks noGrp="1"/>
          </p:cNvSpPr>
          <p:nvPr>
            <p:ph sz="quarter" idx="15" hasCustomPrompt="1"/>
          </p:nvPr>
        </p:nvSpPr>
        <p:spPr>
          <a:xfrm>
            <a:off x="6425439" y="4828559"/>
            <a:ext cx="525798" cy="351460"/>
          </a:xfrm>
        </p:spPr>
        <p:txBody>
          <a:bodyPr anchor="ctr">
            <a:noAutofit/>
          </a:bodyPr>
          <a:lstStyle>
            <a:lvl1pPr marL="0" indent="0" algn="ctr">
              <a:buNone/>
              <a:defRPr sz="2400" b="1">
                <a:solidFill>
                  <a:schemeClr val="bg1"/>
                </a:solidFill>
                <a:latin typeface="Arial" panose="020B0604020202020204" pitchFamily="34" charset="0"/>
                <a:cs typeface="Arial" panose="020B0604020202020204" pitchFamily="34" charset="0"/>
              </a:defRPr>
            </a:lvl1pPr>
            <a:lvl5pPr>
              <a:defRPr/>
            </a:lvl5pPr>
          </a:lstStyle>
          <a:p>
            <a:pPr lvl="0"/>
            <a:r>
              <a:rPr lang="en-US" dirty="0"/>
              <a:t>04</a:t>
            </a:r>
          </a:p>
        </p:txBody>
      </p:sp>
      <p:sp>
        <p:nvSpPr>
          <p:cNvPr id="89" name="Content Placeholder 10"/>
          <p:cNvSpPr>
            <a:spLocks noGrp="1"/>
          </p:cNvSpPr>
          <p:nvPr>
            <p:ph sz="quarter" idx="16" hasCustomPrompt="1"/>
          </p:nvPr>
        </p:nvSpPr>
        <p:spPr>
          <a:xfrm>
            <a:off x="7736874" y="1958458"/>
            <a:ext cx="4110084" cy="624648"/>
          </a:xfrm>
        </p:spPr>
        <p:txBody>
          <a:bodyPr anchor="ctr">
            <a:noAutofit/>
          </a:bodyPr>
          <a:lstStyle>
            <a:lvl1pPr marL="0" indent="0" algn="l">
              <a:buNone/>
              <a:defRPr sz="2400">
                <a:solidFill>
                  <a:schemeClr val="tx1"/>
                </a:solidFill>
                <a:latin typeface="Arial" panose="020B0604020202020204" pitchFamily="34" charset="0"/>
                <a:cs typeface="Arial" panose="020B0604020202020204" pitchFamily="34" charset="0"/>
              </a:defRPr>
            </a:lvl1pPr>
            <a:lvl5pPr>
              <a:defRPr/>
            </a:lvl5pPr>
          </a:lstStyle>
          <a:p>
            <a:pPr lvl="0"/>
            <a:r>
              <a:rPr lang="en-US" dirty="0"/>
              <a:t>Click add text</a:t>
            </a:r>
          </a:p>
        </p:txBody>
      </p:sp>
      <p:sp>
        <p:nvSpPr>
          <p:cNvPr id="91" name="Content Placeholder 10"/>
          <p:cNvSpPr>
            <a:spLocks noGrp="1"/>
          </p:cNvSpPr>
          <p:nvPr>
            <p:ph sz="quarter" idx="17" hasCustomPrompt="1"/>
          </p:nvPr>
        </p:nvSpPr>
        <p:spPr>
          <a:xfrm>
            <a:off x="7736874" y="3325212"/>
            <a:ext cx="4110084" cy="624648"/>
          </a:xfrm>
        </p:spPr>
        <p:txBody>
          <a:bodyPr anchor="ctr">
            <a:noAutofit/>
          </a:bodyPr>
          <a:lstStyle>
            <a:lvl1pPr marL="0" indent="0" algn="l">
              <a:buNone/>
              <a:defRPr sz="2400">
                <a:solidFill>
                  <a:schemeClr val="tx1"/>
                </a:solidFill>
                <a:latin typeface="Arial" panose="020B0604020202020204" pitchFamily="34" charset="0"/>
                <a:cs typeface="Arial" panose="020B0604020202020204" pitchFamily="34" charset="0"/>
              </a:defRPr>
            </a:lvl1pPr>
            <a:lvl5pPr>
              <a:defRPr/>
            </a:lvl5pPr>
          </a:lstStyle>
          <a:p>
            <a:pPr lvl="0"/>
            <a:r>
              <a:rPr lang="en-US" dirty="0"/>
              <a:t>Click add text</a:t>
            </a:r>
          </a:p>
        </p:txBody>
      </p:sp>
      <p:sp>
        <p:nvSpPr>
          <p:cNvPr id="92" name="Content Placeholder 10"/>
          <p:cNvSpPr>
            <a:spLocks noGrp="1"/>
          </p:cNvSpPr>
          <p:nvPr>
            <p:ph sz="quarter" idx="18" hasCustomPrompt="1"/>
          </p:nvPr>
        </p:nvSpPr>
        <p:spPr>
          <a:xfrm>
            <a:off x="7736874" y="4691965"/>
            <a:ext cx="4110084" cy="624648"/>
          </a:xfrm>
        </p:spPr>
        <p:txBody>
          <a:bodyPr anchor="ctr">
            <a:noAutofit/>
          </a:bodyPr>
          <a:lstStyle>
            <a:lvl1pPr marL="0" indent="0" algn="l">
              <a:buNone/>
              <a:defRPr sz="2400">
                <a:solidFill>
                  <a:schemeClr val="tx1"/>
                </a:solidFill>
                <a:latin typeface="Arial" panose="020B0604020202020204" pitchFamily="34" charset="0"/>
                <a:cs typeface="Arial" panose="020B0604020202020204" pitchFamily="34" charset="0"/>
              </a:defRPr>
            </a:lvl1pPr>
            <a:lvl5pPr>
              <a:defRPr/>
            </a:lvl5pPr>
          </a:lstStyle>
          <a:p>
            <a:pPr lvl="0"/>
            <a:r>
              <a:rPr lang="en-US" dirty="0"/>
              <a:t>Click add text</a:t>
            </a:r>
          </a:p>
        </p:txBody>
      </p:sp>
      <p:sp>
        <p:nvSpPr>
          <p:cNvPr id="18" name="Rectangle: Rounded Corners 17">
            <a:extLst>
              <a:ext uri="{FF2B5EF4-FFF2-40B4-BE49-F238E27FC236}">
                <a16:creationId xmlns:a16="http://schemas.microsoft.com/office/drawing/2014/main" id="{89097DD5-8847-43DE-B3AE-BE5A64A94902}"/>
              </a:ext>
            </a:extLst>
          </p:cNvPr>
          <p:cNvSpPr/>
          <p:nvPr userDrawn="1"/>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kern="1200" dirty="0">
              <a:solidFill>
                <a:prstClr val="black"/>
              </a:solidFill>
              <a:latin typeface="Arial" panose="020B0604020202020204" pitchFamily="34" charset="0"/>
            </a:endParaRPr>
          </a:p>
        </p:txBody>
      </p:sp>
      <p:pic>
        <p:nvPicPr>
          <p:cNvPr id="19" name="Picture 18">
            <a:extLst>
              <a:ext uri="{FF2B5EF4-FFF2-40B4-BE49-F238E27FC236}">
                <a16:creationId xmlns:a16="http://schemas.microsoft.com/office/drawing/2014/main" id="{ED0CB488-30EA-4015-9174-1E0A80F1A15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Tree>
    <p:extLst>
      <p:ext uri="{BB962C8B-B14F-4D97-AF65-F5344CB8AC3E}">
        <p14:creationId xmlns:p14="http://schemas.microsoft.com/office/powerpoint/2010/main" val="303539588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Section breaker">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DD35920-50C1-4782-9856-992F2694213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20279" y="5128616"/>
            <a:ext cx="2559043" cy="1809537"/>
          </a:xfrm>
          <a:prstGeom prst="rect">
            <a:avLst/>
          </a:prstGeom>
        </p:spPr>
      </p:pic>
      <p:sp>
        <p:nvSpPr>
          <p:cNvPr id="7" name="Freeform: Shape 6"/>
          <p:cNvSpPr/>
          <p:nvPr userDrawn="1"/>
        </p:nvSpPr>
        <p:spPr>
          <a:xfrm flipH="1">
            <a:off x="0" y="2034284"/>
            <a:ext cx="12192000" cy="1570232"/>
          </a:xfrm>
          <a:custGeom>
            <a:avLst/>
            <a:gdLst>
              <a:gd name="connsiteX0" fmla="*/ 0 w 12192000"/>
              <a:gd name="connsiteY0" fmla="*/ 0 h 1570232"/>
              <a:gd name="connsiteX1" fmla="*/ 10058950 w 12192000"/>
              <a:gd name="connsiteY1" fmla="*/ 0 h 1570232"/>
              <a:gd name="connsiteX2" fmla="*/ 10062651 w 12192000"/>
              <a:gd name="connsiteY2" fmla="*/ 36710 h 1570232"/>
              <a:gd name="connsiteX3" fmla="*/ 10842373 w 12192000"/>
              <a:gd name="connsiteY3" fmla="*/ 672200 h 1570232"/>
              <a:gd name="connsiteX4" fmla="*/ 11622095 w 12192000"/>
              <a:gd name="connsiteY4" fmla="*/ 36710 h 1570232"/>
              <a:gd name="connsiteX5" fmla="*/ 11625796 w 12192000"/>
              <a:gd name="connsiteY5" fmla="*/ 0 h 1570232"/>
              <a:gd name="connsiteX6" fmla="*/ 12192000 w 12192000"/>
              <a:gd name="connsiteY6" fmla="*/ 0 h 1570232"/>
              <a:gd name="connsiteX7" fmla="*/ 12192000 w 12192000"/>
              <a:gd name="connsiteY7" fmla="*/ 1570232 h 1570232"/>
              <a:gd name="connsiteX8" fmla="*/ 0 w 12192000"/>
              <a:gd name="connsiteY8" fmla="*/ 1570232 h 15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570232">
                <a:moveTo>
                  <a:pt x="0" y="0"/>
                </a:moveTo>
                <a:lnTo>
                  <a:pt x="10058950" y="0"/>
                </a:lnTo>
                <a:lnTo>
                  <a:pt x="10062651" y="36710"/>
                </a:lnTo>
                <a:cubicBezTo>
                  <a:pt x="10136865" y="399383"/>
                  <a:pt x="10457759" y="672200"/>
                  <a:pt x="10842373" y="672200"/>
                </a:cubicBezTo>
                <a:cubicBezTo>
                  <a:pt x="11226987" y="672200"/>
                  <a:pt x="11547881" y="399383"/>
                  <a:pt x="11622095" y="36710"/>
                </a:cubicBezTo>
                <a:lnTo>
                  <a:pt x="11625796" y="0"/>
                </a:lnTo>
                <a:lnTo>
                  <a:pt x="12192000" y="0"/>
                </a:lnTo>
                <a:lnTo>
                  <a:pt x="12192000" y="1570232"/>
                </a:lnTo>
                <a:lnTo>
                  <a:pt x="0" y="1570232"/>
                </a:lnTo>
                <a:close/>
              </a:path>
            </a:pathLst>
          </a:cu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8" name="Oval 7"/>
          <p:cNvSpPr/>
          <p:nvPr userDrawn="1"/>
        </p:nvSpPr>
        <p:spPr>
          <a:xfrm flipH="1">
            <a:off x="711199" y="1272168"/>
            <a:ext cx="1276856" cy="1276852"/>
          </a:xfrm>
          <a:prstGeom prst="ellipse">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21" name="Content Placeholder 59"/>
          <p:cNvSpPr>
            <a:spLocks noGrp="1"/>
          </p:cNvSpPr>
          <p:nvPr>
            <p:ph sz="quarter" idx="10" hasCustomPrompt="1"/>
          </p:nvPr>
        </p:nvSpPr>
        <p:spPr>
          <a:xfrm>
            <a:off x="3259212" y="2362200"/>
            <a:ext cx="5673576" cy="914400"/>
          </a:xfrm>
        </p:spPr>
        <p:txBody>
          <a:bodyPr anchor="ctr">
            <a:noAutofit/>
          </a:bodyPr>
          <a:lstStyle>
            <a:lvl1pPr marL="0" indent="0" algn="ctr">
              <a:buNone/>
              <a:defRPr sz="3200">
                <a:solidFill>
                  <a:schemeClr val="bg1"/>
                </a:solidFill>
                <a:effectLst/>
                <a:latin typeface="Arial" panose="020B0604020202020204" pitchFamily="34" charset="0"/>
                <a:cs typeface="Arial" panose="020B0604020202020204" pitchFamily="34" charset="0"/>
              </a:defRPr>
            </a:lvl1pPr>
          </a:lstStyle>
          <a:p>
            <a:pPr lvl="0"/>
            <a:r>
              <a:rPr lang="en-US" dirty="0"/>
              <a:t>Section Header</a:t>
            </a:r>
          </a:p>
        </p:txBody>
      </p:sp>
      <p:grpSp>
        <p:nvGrpSpPr>
          <p:cNvPr id="4" name="Group 4"/>
          <p:cNvGrpSpPr>
            <a:grpSpLocks noChangeAspect="1"/>
          </p:cNvGrpSpPr>
          <p:nvPr userDrawn="1"/>
        </p:nvGrpSpPr>
        <p:grpSpPr bwMode="auto">
          <a:xfrm>
            <a:off x="892045" y="1597544"/>
            <a:ext cx="915165" cy="626101"/>
            <a:chOff x="1322" y="702"/>
            <a:chExt cx="744" cy="509"/>
          </a:xfrm>
          <a:solidFill>
            <a:schemeClr val="bg1"/>
          </a:solidFill>
        </p:grpSpPr>
        <p:sp>
          <p:nvSpPr>
            <p:cNvPr id="9" name="Freeform 6"/>
            <p:cNvSpPr>
              <a:spLocks noEditPoints="1"/>
            </p:cNvSpPr>
            <p:nvPr userDrawn="1"/>
          </p:nvSpPr>
          <p:spPr bwMode="auto">
            <a:xfrm>
              <a:off x="1802" y="886"/>
              <a:ext cx="96" cy="103"/>
            </a:xfrm>
            <a:custGeom>
              <a:avLst/>
              <a:gdLst>
                <a:gd name="T0" fmla="*/ 208 w 478"/>
                <a:gd name="T1" fmla="*/ 245 h 518"/>
                <a:gd name="T2" fmla="*/ 166 w 478"/>
                <a:gd name="T3" fmla="*/ 266 h 518"/>
                <a:gd name="T4" fmla="*/ 136 w 478"/>
                <a:gd name="T5" fmla="*/ 303 h 518"/>
                <a:gd name="T6" fmla="*/ 125 w 478"/>
                <a:gd name="T7" fmla="*/ 350 h 518"/>
                <a:gd name="T8" fmla="*/ 136 w 478"/>
                <a:gd name="T9" fmla="*/ 398 h 518"/>
                <a:gd name="T10" fmla="*/ 166 w 478"/>
                <a:gd name="T11" fmla="*/ 435 h 518"/>
                <a:gd name="T12" fmla="*/ 208 w 478"/>
                <a:gd name="T13" fmla="*/ 455 h 518"/>
                <a:gd name="T14" fmla="*/ 257 w 478"/>
                <a:gd name="T15" fmla="*/ 455 h 518"/>
                <a:gd name="T16" fmla="*/ 300 w 478"/>
                <a:gd name="T17" fmla="*/ 435 h 518"/>
                <a:gd name="T18" fmla="*/ 330 w 478"/>
                <a:gd name="T19" fmla="*/ 398 h 518"/>
                <a:gd name="T20" fmla="*/ 340 w 478"/>
                <a:gd name="T21" fmla="*/ 350 h 518"/>
                <a:gd name="T22" fmla="*/ 330 w 478"/>
                <a:gd name="T23" fmla="*/ 303 h 518"/>
                <a:gd name="T24" fmla="*/ 300 w 478"/>
                <a:gd name="T25" fmla="*/ 266 h 518"/>
                <a:gd name="T26" fmla="*/ 257 w 478"/>
                <a:gd name="T27" fmla="*/ 245 h 518"/>
                <a:gd name="T28" fmla="*/ 81 w 478"/>
                <a:gd name="T29" fmla="*/ 0 h 518"/>
                <a:gd name="T30" fmla="*/ 209 w 478"/>
                <a:gd name="T31" fmla="*/ 184 h 518"/>
                <a:gd name="T32" fmla="*/ 256 w 478"/>
                <a:gd name="T33" fmla="*/ 184 h 518"/>
                <a:gd name="T34" fmla="*/ 299 w 478"/>
                <a:gd name="T35" fmla="*/ 196 h 518"/>
                <a:gd name="T36" fmla="*/ 443 w 478"/>
                <a:gd name="T37" fmla="*/ 49 h 518"/>
                <a:gd name="T38" fmla="*/ 369 w 478"/>
                <a:gd name="T39" fmla="*/ 254 h 518"/>
                <a:gd name="T40" fmla="*/ 392 w 478"/>
                <a:gd name="T41" fmla="*/ 298 h 518"/>
                <a:gd name="T42" fmla="*/ 400 w 478"/>
                <a:gd name="T43" fmla="*/ 350 h 518"/>
                <a:gd name="T44" fmla="*/ 386 w 478"/>
                <a:gd name="T45" fmla="*/ 415 h 518"/>
                <a:gd name="T46" fmla="*/ 351 w 478"/>
                <a:gd name="T47" fmla="*/ 469 h 518"/>
                <a:gd name="T48" fmla="*/ 298 w 478"/>
                <a:gd name="T49" fmla="*/ 506 h 518"/>
                <a:gd name="T50" fmla="*/ 233 w 478"/>
                <a:gd name="T51" fmla="*/ 518 h 518"/>
                <a:gd name="T52" fmla="*/ 168 w 478"/>
                <a:gd name="T53" fmla="*/ 506 h 518"/>
                <a:gd name="T54" fmla="*/ 115 w 478"/>
                <a:gd name="T55" fmla="*/ 469 h 518"/>
                <a:gd name="T56" fmla="*/ 78 w 478"/>
                <a:gd name="T57" fmla="*/ 415 h 518"/>
                <a:gd name="T58" fmla="*/ 66 w 478"/>
                <a:gd name="T59" fmla="*/ 350 h 518"/>
                <a:gd name="T60" fmla="*/ 77 w 478"/>
                <a:gd name="T61" fmla="*/ 289 h 518"/>
                <a:gd name="T62" fmla="*/ 108 w 478"/>
                <a:gd name="T63" fmla="*/ 238 h 518"/>
                <a:gd name="T64" fmla="*/ 40 w 478"/>
                <a:gd name="T65" fmla="*/ 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8" h="518">
                  <a:moveTo>
                    <a:pt x="233" y="242"/>
                  </a:moveTo>
                  <a:lnTo>
                    <a:pt x="208" y="245"/>
                  </a:lnTo>
                  <a:lnTo>
                    <a:pt x="185" y="253"/>
                  </a:lnTo>
                  <a:lnTo>
                    <a:pt x="166" y="266"/>
                  </a:lnTo>
                  <a:lnTo>
                    <a:pt x="149" y="282"/>
                  </a:lnTo>
                  <a:lnTo>
                    <a:pt x="136" y="303"/>
                  </a:lnTo>
                  <a:lnTo>
                    <a:pt x="128" y="326"/>
                  </a:lnTo>
                  <a:lnTo>
                    <a:pt x="125" y="350"/>
                  </a:lnTo>
                  <a:lnTo>
                    <a:pt x="128" y="375"/>
                  </a:lnTo>
                  <a:lnTo>
                    <a:pt x="136" y="398"/>
                  </a:lnTo>
                  <a:lnTo>
                    <a:pt x="149" y="417"/>
                  </a:lnTo>
                  <a:lnTo>
                    <a:pt x="166" y="435"/>
                  </a:lnTo>
                  <a:lnTo>
                    <a:pt x="185" y="447"/>
                  </a:lnTo>
                  <a:lnTo>
                    <a:pt x="208" y="455"/>
                  </a:lnTo>
                  <a:lnTo>
                    <a:pt x="233" y="459"/>
                  </a:lnTo>
                  <a:lnTo>
                    <a:pt x="257" y="455"/>
                  </a:lnTo>
                  <a:lnTo>
                    <a:pt x="280" y="447"/>
                  </a:lnTo>
                  <a:lnTo>
                    <a:pt x="300" y="435"/>
                  </a:lnTo>
                  <a:lnTo>
                    <a:pt x="316" y="417"/>
                  </a:lnTo>
                  <a:lnTo>
                    <a:pt x="330" y="398"/>
                  </a:lnTo>
                  <a:lnTo>
                    <a:pt x="338" y="375"/>
                  </a:lnTo>
                  <a:lnTo>
                    <a:pt x="340" y="350"/>
                  </a:lnTo>
                  <a:lnTo>
                    <a:pt x="338" y="326"/>
                  </a:lnTo>
                  <a:lnTo>
                    <a:pt x="330" y="303"/>
                  </a:lnTo>
                  <a:lnTo>
                    <a:pt x="316" y="282"/>
                  </a:lnTo>
                  <a:lnTo>
                    <a:pt x="300" y="266"/>
                  </a:lnTo>
                  <a:lnTo>
                    <a:pt x="280" y="253"/>
                  </a:lnTo>
                  <a:lnTo>
                    <a:pt x="257" y="245"/>
                  </a:lnTo>
                  <a:lnTo>
                    <a:pt x="233" y="242"/>
                  </a:lnTo>
                  <a:close/>
                  <a:moveTo>
                    <a:pt x="81" y="0"/>
                  </a:moveTo>
                  <a:lnTo>
                    <a:pt x="185" y="189"/>
                  </a:lnTo>
                  <a:lnTo>
                    <a:pt x="209" y="184"/>
                  </a:lnTo>
                  <a:lnTo>
                    <a:pt x="233" y="182"/>
                  </a:lnTo>
                  <a:lnTo>
                    <a:pt x="256" y="184"/>
                  </a:lnTo>
                  <a:lnTo>
                    <a:pt x="278" y="189"/>
                  </a:lnTo>
                  <a:lnTo>
                    <a:pt x="299" y="196"/>
                  </a:lnTo>
                  <a:lnTo>
                    <a:pt x="406" y="23"/>
                  </a:lnTo>
                  <a:lnTo>
                    <a:pt x="443" y="49"/>
                  </a:lnTo>
                  <a:lnTo>
                    <a:pt x="478" y="79"/>
                  </a:lnTo>
                  <a:lnTo>
                    <a:pt x="369" y="254"/>
                  </a:lnTo>
                  <a:lnTo>
                    <a:pt x="383" y="276"/>
                  </a:lnTo>
                  <a:lnTo>
                    <a:pt x="392" y="298"/>
                  </a:lnTo>
                  <a:lnTo>
                    <a:pt x="398" y="324"/>
                  </a:lnTo>
                  <a:lnTo>
                    <a:pt x="400" y="350"/>
                  </a:lnTo>
                  <a:lnTo>
                    <a:pt x="397" y="384"/>
                  </a:lnTo>
                  <a:lnTo>
                    <a:pt x="386" y="415"/>
                  </a:lnTo>
                  <a:lnTo>
                    <a:pt x="372" y="444"/>
                  </a:lnTo>
                  <a:lnTo>
                    <a:pt x="351" y="469"/>
                  </a:lnTo>
                  <a:lnTo>
                    <a:pt x="326" y="490"/>
                  </a:lnTo>
                  <a:lnTo>
                    <a:pt x="298" y="506"/>
                  </a:lnTo>
                  <a:lnTo>
                    <a:pt x="266" y="515"/>
                  </a:lnTo>
                  <a:lnTo>
                    <a:pt x="233" y="518"/>
                  </a:lnTo>
                  <a:lnTo>
                    <a:pt x="199" y="515"/>
                  </a:lnTo>
                  <a:lnTo>
                    <a:pt x="168" y="506"/>
                  </a:lnTo>
                  <a:lnTo>
                    <a:pt x="140" y="490"/>
                  </a:lnTo>
                  <a:lnTo>
                    <a:pt x="115" y="469"/>
                  </a:lnTo>
                  <a:lnTo>
                    <a:pt x="94" y="444"/>
                  </a:lnTo>
                  <a:lnTo>
                    <a:pt x="78" y="415"/>
                  </a:lnTo>
                  <a:lnTo>
                    <a:pt x="69" y="384"/>
                  </a:lnTo>
                  <a:lnTo>
                    <a:pt x="66" y="350"/>
                  </a:lnTo>
                  <a:lnTo>
                    <a:pt x="68" y="319"/>
                  </a:lnTo>
                  <a:lnTo>
                    <a:pt x="77" y="289"/>
                  </a:lnTo>
                  <a:lnTo>
                    <a:pt x="91" y="262"/>
                  </a:lnTo>
                  <a:lnTo>
                    <a:pt x="108" y="238"/>
                  </a:lnTo>
                  <a:lnTo>
                    <a:pt x="0" y="43"/>
                  </a:lnTo>
                  <a:lnTo>
                    <a:pt x="40" y="18"/>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kern="1200" dirty="0">
                <a:solidFill>
                  <a:prstClr val="black"/>
                </a:solidFill>
                <a:latin typeface="Arial" panose="020B0604020202020204" pitchFamily="34" charset="0"/>
                <a:ea typeface="+mn-ea"/>
                <a:cs typeface="Arial" panose="020B0604020202020204" pitchFamily="34" charset="0"/>
              </a:endParaRPr>
            </a:p>
          </p:txBody>
        </p:sp>
        <p:sp>
          <p:nvSpPr>
            <p:cNvPr id="10" name="Freeform 7"/>
            <p:cNvSpPr>
              <a:spLocks noEditPoints="1"/>
            </p:cNvSpPr>
            <p:nvPr userDrawn="1"/>
          </p:nvSpPr>
          <p:spPr bwMode="auto">
            <a:xfrm>
              <a:off x="1909" y="702"/>
              <a:ext cx="114" cy="157"/>
            </a:xfrm>
            <a:custGeom>
              <a:avLst/>
              <a:gdLst>
                <a:gd name="T0" fmla="*/ 379 w 569"/>
                <a:gd name="T1" fmla="*/ 63 h 787"/>
                <a:gd name="T2" fmla="*/ 335 w 569"/>
                <a:gd name="T3" fmla="*/ 85 h 787"/>
                <a:gd name="T4" fmla="*/ 306 w 569"/>
                <a:gd name="T5" fmla="*/ 121 h 787"/>
                <a:gd name="T6" fmla="*/ 296 w 569"/>
                <a:gd name="T7" fmla="*/ 168 h 787"/>
                <a:gd name="T8" fmla="*/ 306 w 569"/>
                <a:gd name="T9" fmla="*/ 216 h 787"/>
                <a:gd name="T10" fmla="*/ 335 w 569"/>
                <a:gd name="T11" fmla="*/ 253 h 787"/>
                <a:gd name="T12" fmla="*/ 379 w 569"/>
                <a:gd name="T13" fmla="*/ 274 h 787"/>
                <a:gd name="T14" fmla="*/ 427 w 569"/>
                <a:gd name="T15" fmla="*/ 274 h 787"/>
                <a:gd name="T16" fmla="*/ 469 w 569"/>
                <a:gd name="T17" fmla="*/ 253 h 787"/>
                <a:gd name="T18" fmla="*/ 499 w 569"/>
                <a:gd name="T19" fmla="*/ 216 h 787"/>
                <a:gd name="T20" fmla="*/ 510 w 569"/>
                <a:gd name="T21" fmla="*/ 168 h 787"/>
                <a:gd name="T22" fmla="*/ 499 w 569"/>
                <a:gd name="T23" fmla="*/ 121 h 787"/>
                <a:gd name="T24" fmla="*/ 469 w 569"/>
                <a:gd name="T25" fmla="*/ 85 h 787"/>
                <a:gd name="T26" fmla="*/ 427 w 569"/>
                <a:gd name="T27" fmla="*/ 63 h 787"/>
                <a:gd name="T28" fmla="*/ 402 w 569"/>
                <a:gd name="T29" fmla="*/ 0 h 787"/>
                <a:gd name="T30" fmla="*/ 467 w 569"/>
                <a:gd name="T31" fmla="*/ 14 h 787"/>
                <a:gd name="T32" fmla="*/ 521 w 569"/>
                <a:gd name="T33" fmla="*/ 49 h 787"/>
                <a:gd name="T34" fmla="*/ 557 w 569"/>
                <a:gd name="T35" fmla="*/ 103 h 787"/>
                <a:gd name="T36" fmla="*/ 569 w 569"/>
                <a:gd name="T37" fmla="*/ 168 h 787"/>
                <a:gd name="T38" fmla="*/ 557 w 569"/>
                <a:gd name="T39" fmla="*/ 233 h 787"/>
                <a:gd name="T40" fmla="*/ 521 w 569"/>
                <a:gd name="T41" fmla="*/ 287 h 787"/>
                <a:gd name="T42" fmla="*/ 467 w 569"/>
                <a:gd name="T43" fmla="*/ 324 h 787"/>
                <a:gd name="T44" fmla="*/ 402 w 569"/>
                <a:gd name="T45" fmla="*/ 336 h 787"/>
                <a:gd name="T46" fmla="*/ 356 w 569"/>
                <a:gd name="T47" fmla="*/ 331 h 787"/>
                <a:gd name="T48" fmla="*/ 38 w 569"/>
                <a:gd name="T49" fmla="*/ 760 h 787"/>
                <a:gd name="T50" fmla="*/ 280 w 569"/>
                <a:gd name="T51" fmla="*/ 282 h 787"/>
                <a:gd name="T52" fmla="*/ 247 w 569"/>
                <a:gd name="T53" fmla="*/ 230 h 787"/>
                <a:gd name="T54" fmla="*/ 235 w 569"/>
                <a:gd name="T55" fmla="*/ 168 h 787"/>
                <a:gd name="T56" fmla="*/ 249 w 569"/>
                <a:gd name="T57" fmla="*/ 103 h 787"/>
                <a:gd name="T58" fmla="*/ 284 w 569"/>
                <a:gd name="T59" fmla="*/ 49 h 787"/>
                <a:gd name="T60" fmla="*/ 338 w 569"/>
                <a:gd name="T61" fmla="*/ 14 h 787"/>
                <a:gd name="T62" fmla="*/ 402 w 569"/>
                <a:gd name="T63" fmla="*/ 0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9" h="787">
                  <a:moveTo>
                    <a:pt x="402" y="61"/>
                  </a:moveTo>
                  <a:lnTo>
                    <a:pt x="379" y="63"/>
                  </a:lnTo>
                  <a:lnTo>
                    <a:pt x="356" y="72"/>
                  </a:lnTo>
                  <a:lnTo>
                    <a:pt x="335" y="85"/>
                  </a:lnTo>
                  <a:lnTo>
                    <a:pt x="318" y="101"/>
                  </a:lnTo>
                  <a:lnTo>
                    <a:pt x="306" y="121"/>
                  </a:lnTo>
                  <a:lnTo>
                    <a:pt x="298" y="144"/>
                  </a:lnTo>
                  <a:lnTo>
                    <a:pt x="296" y="168"/>
                  </a:lnTo>
                  <a:lnTo>
                    <a:pt x="298" y="193"/>
                  </a:lnTo>
                  <a:lnTo>
                    <a:pt x="306" y="216"/>
                  </a:lnTo>
                  <a:lnTo>
                    <a:pt x="318" y="236"/>
                  </a:lnTo>
                  <a:lnTo>
                    <a:pt x="335" y="253"/>
                  </a:lnTo>
                  <a:lnTo>
                    <a:pt x="356" y="265"/>
                  </a:lnTo>
                  <a:lnTo>
                    <a:pt x="379" y="274"/>
                  </a:lnTo>
                  <a:lnTo>
                    <a:pt x="402" y="277"/>
                  </a:lnTo>
                  <a:lnTo>
                    <a:pt x="427" y="274"/>
                  </a:lnTo>
                  <a:lnTo>
                    <a:pt x="450" y="265"/>
                  </a:lnTo>
                  <a:lnTo>
                    <a:pt x="469" y="253"/>
                  </a:lnTo>
                  <a:lnTo>
                    <a:pt x="486" y="236"/>
                  </a:lnTo>
                  <a:lnTo>
                    <a:pt x="499" y="216"/>
                  </a:lnTo>
                  <a:lnTo>
                    <a:pt x="507" y="193"/>
                  </a:lnTo>
                  <a:lnTo>
                    <a:pt x="510" y="168"/>
                  </a:lnTo>
                  <a:lnTo>
                    <a:pt x="507" y="144"/>
                  </a:lnTo>
                  <a:lnTo>
                    <a:pt x="499" y="121"/>
                  </a:lnTo>
                  <a:lnTo>
                    <a:pt x="486" y="101"/>
                  </a:lnTo>
                  <a:lnTo>
                    <a:pt x="469" y="85"/>
                  </a:lnTo>
                  <a:lnTo>
                    <a:pt x="450" y="72"/>
                  </a:lnTo>
                  <a:lnTo>
                    <a:pt x="427" y="63"/>
                  </a:lnTo>
                  <a:lnTo>
                    <a:pt x="402" y="61"/>
                  </a:lnTo>
                  <a:close/>
                  <a:moveTo>
                    <a:pt x="402" y="0"/>
                  </a:moveTo>
                  <a:lnTo>
                    <a:pt x="436" y="3"/>
                  </a:lnTo>
                  <a:lnTo>
                    <a:pt x="467" y="14"/>
                  </a:lnTo>
                  <a:lnTo>
                    <a:pt x="496" y="29"/>
                  </a:lnTo>
                  <a:lnTo>
                    <a:pt x="521" y="49"/>
                  </a:lnTo>
                  <a:lnTo>
                    <a:pt x="541" y="74"/>
                  </a:lnTo>
                  <a:lnTo>
                    <a:pt x="557" y="103"/>
                  </a:lnTo>
                  <a:lnTo>
                    <a:pt x="566" y="135"/>
                  </a:lnTo>
                  <a:lnTo>
                    <a:pt x="569" y="168"/>
                  </a:lnTo>
                  <a:lnTo>
                    <a:pt x="566" y="203"/>
                  </a:lnTo>
                  <a:lnTo>
                    <a:pt x="557" y="233"/>
                  </a:lnTo>
                  <a:lnTo>
                    <a:pt x="541" y="262"/>
                  </a:lnTo>
                  <a:lnTo>
                    <a:pt x="521" y="287"/>
                  </a:lnTo>
                  <a:lnTo>
                    <a:pt x="496" y="308"/>
                  </a:lnTo>
                  <a:lnTo>
                    <a:pt x="467" y="324"/>
                  </a:lnTo>
                  <a:lnTo>
                    <a:pt x="436" y="333"/>
                  </a:lnTo>
                  <a:lnTo>
                    <a:pt x="402" y="336"/>
                  </a:lnTo>
                  <a:lnTo>
                    <a:pt x="379" y="335"/>
                  </a:lnTo>
                  <a:lnTo>
                    <a:pt x="356" y="331"/>
                  </a:lnTo>
                  <a:lnTo>
                    <a:pt x="74" y="787"/>
                  </a:lnTo>
                  <a:lnTo>
                    <a:pt x="38" y="760"/>
                  </a:lnTo>
                  <a:lnTo>
                    <a:pt x="0" y="735"/>
                  </a:lnTo>
                  <a:lnTo>
                    <a:pt x="280" y="282"/>
                  </a:lnTo>
                  <a:lnTo>
                    <a:pt x="260" y="257"/>
                  </a:lnTo>
                  <a:lnTo>
                    <a:pt x="247" y="230"/>
                  </a:lnTo>
                  <a:lnTo>
                    <a:pt x="239" y="200"/>
                  </a:lnTo>
                  <a:lnTo>
                    <a:pt x="235" y="168"/>
                  </a:lnTo>
                  <a:lnTo>
                    <a:pt x="239" y="135"/>
                  </a:lnTo>
                  <a:lnTo>
                    <a:pt x="249" y="103"/>
                  </a:lnTo>
                  <a:lnTo>
                    <a:pt x="264" y="74"/>
                  </a:lnTo>
                  <a:lnTo>
                    <a:pt x="284" y="49"/>
                  </a:lnTo>
                  <a:lnTo>
                    <a:pt x="309" y="29"/>
                  </a:lnTo>
                  <a:lnTo>
                    <a:pt x="338" y="14"/>
                  </a:lnTo>
                  <a:lnTo>
                    <a:pt x="369" y="3"/>
                  </a:lnTo>
                  <a:lnTo>
                    <a:pt x="4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kern="1200" dirty="0">
                <a:solidFill>
                  <a:prstClr val="black"/>
                </a:solidFill>
                <a:latin typeface="Arial" panose="020B0604020202020204" pitchFamily="34" charset="0"/>
                <a:ea typeface="+mn-ea"/>
                <a:cs typeface="Arial" panose="020B0604020202020204" pitchFamily="34" charset="0"/>
              </a:endParaRPr>
            </a:p>
          </p:txBody>
        </p:sp>
        <p:sp>
          <p:nvSpPr>
            <p:cNvPr id="11" name="Freeform 8"/>
            <p:cNvSpPr>
              <a:spLocks noEditPoints="1"/>
            </p:cNvSpPr>
            <p:nvPr userDrawn="1"/>
          </p:nvSpPr>
          <p:spPr bwMode="auto">
            <a:xfrm>
              <a:off x="1322" y="744"/>
              <a:ext cx="472" cy="282"/>
            </a:xfrm>
            <a:custGeom>
              <a:avLst/>
              <a:gdLst>
                <a:gd name="T0" fmla="*/ 1519 w 2361"/>
                <a:gd name="T1" fmla="*/ 1158 h 1410"/>
                <a:gd name="T2" fmla="*/ 1480 w 2361"/>
                <a:gd name="T3" fmla="*/ 1242 h 1410"/>
                <a:gd name="T4" fmla="*/ 1519 w 2361"/>
                <a:gd name="T5" fmla="*/ 1327 h 1410"/>
                <a:gd name="T6" fmla="*/ 1611 w 2361"/>
                <a:gd name="T7" fmla="*/ 1347 h 1410"/>
                <a:gd name="T8" fmla="*/ 1683 w 2361"/>
                <a:gd name="T9" fmla="*/ 1290 h 1410"/>
                <a:gd name="T10" fmla="*/ 1683 w 2361"/>
                <a:gd name="T11" fmla="*/ 1195 h 1410"/>
                <a:gd name="T12" fmla="*/ 1611 w 2361"/>
                <a:gd name="T13" fmla="*/ 1137 h 1410"/>
                <a:gd name="T14" fmla="*/ 120 w 2361"/>
                <a:gd name="T15" fmla="*/ 824 h 1410"/>
                <a:gd name="T16" fmla="*/ 63 w 2361"/>
                <a:gd name="T17" fmla="*/ 896 h 1410"/>
                <a:gd name="T18" fmla="*/ 83 w 2361"/>
                <a:gd name="T19" fmla="*/ 989 h 1410"/>
                <a:gd name="T20" fmla="*/ 167 w 2361"/>
                <a:gd name="T21" fmla="*/ 1029 h 1410"/>
                <a:gd name="T22" fmla="*/ 251 w 2361"/>
                <a:gd name="T23" fmla="*/ 989 h 1410"/>
                <a:gd name="T24" fmla="*/ 272 w 2361"/>
                <a:gd name="T25" fmla="*/ 896 h 1410"/>
                <a:gd name="T26" fmla="*/ 215 w 2361"/>
                <a:gd name="T27" fmla="*/ 824 h 1410"/>
                <a:gd name="T28" fmla="*/ 1049 w 2361"/>
                <a:gd name="T29" fmla="*/ 243 h 1410"/>
                <a:gd name="T30" fmla="*/ 977 w 2361"/>
                <a:gd name="T31" fmla="*/ 301 h 1410"/>
                <a:gd name="T32" fmla="*/ 977 w 2361"/>
                <a:gd name="T33" fmla="*/ 396 h 1410"/>
                <a:gd name="T34" fmla="*/ 1049 w 2361"/>
                <a:gd name="T35" fmla="*/ 454 h 1410"/>
                <a:gd name="T36" fmla="*/ 1141 w 2361"/>
                <a:gd name="T37" fmla="*/ 433 h 1410"/>
                <a:gd name="T38" fmla="*/ 1181 w 2361"/>
                <a:gd name="T39" fmla="*/ 348 h 1410"/>
                <a:gd name="T40" fmla="*/ 1141 w 2361"/>
                <a:gd name="T41" fmla="*/ 265 h 1410"/>
                <a:gd name="T42" fmla="*/ 2122 w 2361"/>
                <a:gd name="T43" fmla="*/ 60 h 1410"/>
                <a:gd name="T44" fmla="*/ 2039 w 2361"/>
                <a:gd name="T45" fmla="*/ 101 h 1410"/>
                <a:gd name="T46" fmla="*/ 2018 w 2361"/>
                <a:gd name="T47" fmla="*/ 193 h 1410"/>
                <a:gd name="T48" fmla="*/ 2075 w 2361"/>
                <a:gd name="T49" fmla="*/ 265 h 1410"/>
                <a:gd name="T50" fmla="*/ 2169 w 2361"/>
                <a:gd name="T51" fmla="*/ 265 h 1410"/>
                <a:gd name="T52" fmla="*/ 2226 w 2361"/>
                <a:gd name="T53" fmla="*/ 193 h 1410"/>
                <a:gd name="T54" fmla="*/ 2206 w 2361"/>
                <a:gd name="T55" fmla="*/ 101 h 1410"/>
                <a:gd name="T56" fmla="*/ 2122 w 2361"/>
                <a:gd name="T57" fmla="*/ 60 h 1410"/>
                <a:gd name="T58" fmla="*/ 2216 w 2361"/>
                <a:gd name="T59" fmla="*/ 29 h 1410"/>
                <a:gd name="T60" fmla="*/ 2286 w 2361"/>
                <a:gd name="T61" fmla="*/ 134 h 1410"/>
                <a:gd name="T62" fmla="*/ 2264 w 2361"/>
                <a:gd name="T63" fmla="*/ 258 h 1410"/>
                <a:gd name="T64" fmla="*/ 2282 w 2361"/>
                <a:gd name="T65" fmla="*/ 539 h 1410"/>
                <a:gd name="T66" fmla="*/ 2106 w 2361"/>
                <a:gd name="T67" fmla="*/ 336 h 1410"/>
                <a:gd name="T68" fmla="*/ 1742 w 2361"/>
                <a:gd name="T69" fmla="*/ 1181 h 1410"/>
                <a:gd name="T70" fmla="*/ 1740 w 2361"/>
                <a:gd name="T71" fmla="*/ 1308 h 1410"/>
                <a:gd name="T72" fmla="*/ 1651 w 2361"/>
                <a:gd name="T73" fmla="*/ 1398 h 1410"/>
                <a:gd name="T74" fmla="*/ 1522 w 2361"/>
                <a:gd name="T75" fmla="*/ 1398 h 1410"/>
                <a:gd name="T76" fmla="*/ 1433 w 2361"/>
                <a:gd name="T77" fmla="*/ 1308 h 1410"/>
                <a:gd name="T78" fmla="*/ 1431 w 2361"/>
                <a:gd name="T79" fmla="*/ 1180 h 1410"/>
                <a:gd name="T80" fmla="*/ 1102 w 2361"/>
                <a:gd name="T81" fmla="*/ 514 h 1410"/>
                <a:gd name="T82" fmla="*/ 988 w 2361"/>
                <a:gd name="T83" fmla="*/ 492 h 1410"/>
                <a:gd name="T84" fmla="*/ 334 w 2361"/>
                <a:gd name="T85" fmla="*/ 922 h 1410"/>
                <a:gd name="T86" fmla="*/ 285 w 2361"/>
                <a:gd name="T87" fmla="*/ 1041 h 1410"/>
                <a:gd name="T88" fmla="*/ 167 w 2361"/>
                <a:gd name="T89" fmla="*/ 1090 h 1410"/>
                <a:gd name="T90" fmla="*/ 49 w 2361"/>
                <a:gd name="T91" fmla="*/ 1041 h 1410"/>
                <a:gd name="T92" fmla="*/ 0 w 2361"/>
                <a:gd name="T93" fmla="*/ 922 h 1410"/>
                <a:gd name="T94" fmla="*/ 49 w 2361"/>
                <a:gd name="T95" fmla="*/ 803 h 1410"/>
                <a:gd name="T96" fmla="*/ 167 w 2361"/>
                <a:gd name="T97" fmla="*/ 753 h 1410"/>
                <a:gd name="T98" fmla="*/ 280 w 2361"/>
                <a:gd name="T99" fmla="*/ 797 h 1410"/>
                <a:gd name="T100" fmla="*/ 910 w 2361"/>
                <a:gd name="T101" fmla="*/ 315 h 1410"/>
                <a:gd name="T102" fmla="*/ 981 w 2361"/>
                <a:gd name="T103" fmla="*/ 209 h 1410"/>
                <a:gd name="T104" fmla="*/ 1107 w 2361"/>
                <a:gd name="T105" fmla="*/ 184 h 1410"/>
                <a:gd name="T106" fmla="*/ 1213 w 2361"/>
                <a:gd name="T107" fmla="*/ 254 h 1410"/>
                <a:gd name="T108" fmla="*/ 1239 w 2361"/>
                <a:gd name="T109" fmla="*/ 378 h 1410"/>
                <a:gd name="T110" fmla="*/ 1541 w 2361"/>
                <a:gd name="T111" fmla="*/ 1081 h 1410"/>
                <a:gd name="T112" fmla="*/ 1633 w 2361"/>
                <a:gd name="T113" fmla="*/ 1081 h 1410"/>
                <a:gd name="T114" fmla="*/ 1965 w 2361"/>
                <a:gd name="T115" fmla="*/ 224 h 1410"/>
                <a:gd name="T116" fmla="*/ 1968 w 2361"/>
                <a:gd name="T117" fmla="*/ 103 h 1410"/>
                <a:gd name="T118" fmla="*/ 2057 w 2361"/>
                <a:gd name="T119" fmla="*/ 13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61" h="1410">
                  <a:moveTo>
                    <a:pt x="1586" y="1134"/>
                  </a:moveTo>
                  <a:lnTo>
                    <a:pt x="1561" y="1137"/>
                  </a:lnTo>
                  <a:lnTo>
                    <a:pt x="1540" y="1146"/>
                  </a:lnTo>
                  <a:lnTo>
                    <a:pt x="1519" y="1158"/>
                  </a:lnTo>
                  <a:lnTo>
                    <a:pt x="1502" y="1174"/>
                  </a:lnTo>
                  <a:lnTo>
                    <a:pt x="1490" y="1195"/>
                  </a:lnTo>
                  <a:lnTo>
                    <a:pt x="1482" y="1218"/>
                  </a:lnTo>
                  <a:lnTo>
                    <a:pt x="1480" y="1242"/>
                  </a:lnTo>
                  <a:lnTo>
                    <a:pt x="1482" y="1267"/>
                  </a:lnTo>
                  <a:lnTo>
                    <a:pt x="1490" y="1290"/>
                  </a:lnTo>
                  <a:lnTo>
                    <a:pt x="1502" y="1309"/>
                  </a:lnTo>
                  <a:lnTo>
                    <a:pt x="1519" y="1327"/>
                  </a:lnTo>
                  <a:lnTo>
                    <a:pt x="1540" y="1339"/>
                  </a:lnTo>
                  <a:lnTo>
                    <a:pt x="1561" y="1347"/>
                  </a:lnTo>
                  <a:lnTo>
                    <a:pt x="1586" y="1351"/>
                  </a:lnTo>
                  <a:lnTo>
                    <a:pt x="1611" y="1347"/>
                  </a:lnTo>
                  <a:lnTo>
                    <a:pt x="1633" y="1339"/>
                  </a:lnTo>
                  <a:lnTo>
                    <a:pt x="1653" y="1327"/>
                  </a:lnTo>
                  <a:lnTo>
                    <a:pt x="1670" y="1309"/>
                  </a:lnTo>
                  <a:lnTo>
                    <a:pt x="1683" y="1290"/>
                  </a:lnTo>
                  <a:lnTo>
                    <a:pt x="1691" y="1267"/>
                  </a:lnTo>
                  <a:lnTo>
                    <a:pt x="1693" y="1242"/>
                  </a:lnTo>
                  <a:lnTo>
                    <a:pt x="1691" y="1218"/>
                  </a:lnTo>
                  <a:lnTo>
                    <a:pt x="1683" y="1195"/>
                  </a:lnTo>
                  <a:lnTo>
                    <a:pt x="1670" y="1174"/>
                  </a:lnTo>
                  <a:lnTo>
                    <a:pt x="1653" y="1158"/>
                  </a:lnTo>
                  <a:lnTo>
                    <a:pt x="1633" y="1146"/>
                  </a:lnTo>
                  <a:lnTo>
                    <a:pt x="1611" y="1137"/>
                  </a:lnTo>
                  <a:lnTo>
                    <a:pt x="1586" y="1134"/>
                  </a:lnTo>
                  <a:close/>
                  <a:moveTo>
                    <a:pt x="167" y="814"/>
                  </a:moveTo>
                  <a:lnTo>
                    <a:pt x="142" y="816"/>
                  </a:lnTo>
                  <a:lnTo>
                    <a:pt x="120" y="824"/>
                  </a:lnTo>
                  <a:lnTo>
                    <a:pt x="100" y="837"/>
                  </a:lnTo>
                  <a:lnTo>
                    <a:pt x="83" y="854"/>
                  </a:lnTo>
                  <a:lnTo>
                    <a:pt x="70" y="875"/>
                  </a:lnTo>
                  <a:lnTo>
                    <a:pt x="63" y="896"/>
                  </a:lnTo>
                  <a:lnTo>
                    <a:pt x="60" y="922"/>
                  </a:lnTo>
                  <a:lnTo>
                    <a:pt x="63" y="947"/>
                  </a:lnTo>
                  <a:lnTo>
                    <a:pt x="70" y="970"/>
                  </a:lnTo>
                  <a:lnTo>
                    <a:pt x="83" y="989"/>
                  </a:lnTo>
                  <a:lnTo>
                    <a:pt x="100" y="1006"/>
                  </a:lnTo>
                  <a:lnTo>
                    <a:pt x="120" y="1019"/>
                  </a:lnTo>
                  <a:lnTo>
                    <a:pt x="142" y="1027"/>
                  </a:lnTo>
                  <a:lnTo>
                    <a:pt x="167" y="1029"/>
                  </a:lnTo>
                  <a:lnTo>
                    <a:pt x="192" y="1027"/>
                  </a:lnTo>
                  <a:lnTo>
                    <a:pt x="215" y="1019"/>
                  </a:lnTo>
                  <a:lnTo>
                    <a:pt x="234" y="1006"/>
                  </a:lnTo>
                  <a:lnTo>
                    <a:pt x="251" y="989"/>
                  </a:lnTo>
                  <a:lnTo>
                    <a:pt x="264" y="970"/>
                  </a:lnTo>
                  <a:lnTo>
                    <a:pt x="272" y="947"/>
                  </a:lnTo>
                  <a:lnTo>
                    <a:pt x="274" y="922"/>
                  </a:lnTo>
                  <a:lnTo>
                    <a:pt x="272" y="896"/>
                  </a:lnTo>
                  <a:lnTo>
                    <a:pt x="264" y="875"/>
                  </a:lnTo>
                  <a:lnTo>
                    <a:pt x="251" y="854"/>
                  </a:lnTo>
                  <a:lnTo>
                    <a:pt x="234" y="837"/>
                  </a:lnTo>
                  <a:lnTo>
                    <a:pt x="215" y="824"/>
                  </a:lnTo>
                  <a:lnTo>
                    <a:pt x="192" y="816"/>
                  </a:lnTo>
                  <a:lnTo>
                    <a:pt x="167" y="814"/>
                  </a:lnTo>
                  <a:close/>
                  <a:moveTo>
                    <a:pt x="1074" y="241"/>
                  </a:moveTo>
                  <a:lnTo>
                    <a:pt x="1049" y="243"/>
                  </a:lnTo>
                  <a:lnTo>
                    <a:pt x="1026" y="252"/>
                  </a:lnTo>
                  <a:lnTo>
                    <a:pt x="1007" y="265"/>
                  </a:lnTo>
                  <a:lnTo>
                    <a:pt x="990" y="281"/>
                  </a:lnTo>
                  <a:lnTo>
                    <a:pt x="977" y="301"/>
                  </a:lnTo>
                  <a:lnTo>
                    <a:pt x="969" y="324"/>
                  </a:lnTo>
                  <a:lnTo>
                    <a:pt x="966" y="348"/>
                  </a:lnTo>
                  <a:lnTo>
                    <a:pt x="969" y="373"/>
                  </a:lnTo>
                  <a:lnTo>
                    <a:pt x="977" y="396"/>
                  </a:lnTo>
                  <a:lnTo>
                    <a:pt x="990" y="416"/>
                  </a:lnTo>
                  <a:lnTo>
                    <a:pt x="1007" y="433"/>
                  </a:lnTo>
                  <a:lnTo>
                    <a:pt x="1026" y="446"/>
                  </a:lnTo>
                  <a:lnTo>
                    <a:pt x="1049" y="454"/>
                  </a:lnTo>
                  <a:lnTo>
                    <a:pt x="1074" y="457"/>
                  </a:lnTo>
                  <a:lnTo>
                    <a:pt x="1098" y="454"/>
                  </a:lnTo>
                  <a:lnTo>
                    <a:pt x="1120" y="446"/>
                  </a:lnTo>
                  <a:lnTo>
                    <a:pt x="1141" y="433"/>
                  </a:lnTo>
                  <a:lnTo>
                    <a:pt x="1157" y="416"/>
                  </a:lnTo>
                  <a:lnTo>
                    <a:pt x="1169" y="396"/>
                  </a:lnTo>
                  <a:lnTo>
                    <a:pt x="1178" y="373"/>
                  </a:lnTo>
                  <a:lnTo>
                    <a:pt x="1181" y="348"/>
                  </a:lnTo>
                  <a:lnTo>
                    <a:pt x="1178" y="324"/>
                  </a:lnTo>
                  <a:lnTo>
                    <a:pt x="1169" y="301"/>
                  </a:lnTo>
                  <a:lnTo>
                    <a:pt x="1157" y="281"/>
                  </a:lnTo>
                  <a:lnTo>
                    <a:pt x="1141" y="265"/>
                  </a:lnTo>
                  <a:lnTo>
                    <a:pt x="1120" y="252"/>
                  </a:lnTo>
                  <a:lnTo>
                    <a:pt x="1098" y="243"/>
                  </a:lnTo>
                  <a:lnTo>
                    <a:pt x="1074" y="241"/>
                  </a:lnTo>
                  <a:close/>
                  <a:moveTo>
                    <a:pt x="2122" y="60"/>
                  </a:moveTo>
                  <a:lnTo>
                    <a:pt x="2098" y="63"/>
                  </a:lnTo>
                  <a:lnTo>
                    <a:pt x="2075" y="71"/>
                  </a:lnTo>
                  <a:lnTo>
                    <a:pt x="2056" y="84"/>
                  </a:lnTo>
                  <a:lnTo>
                    <a:pt x="2039" y="101"/>
                  </a:lnTo>
                  <a:lnTo>
                    <a:pt x="2026" y="121"/>
                  </a:lnTo>
                  <a:lnTo>
                    <a:pt x="2018" y="143"/>
                  </a:lnTo>
                  <a:lnTo>
                    <a:pt x="2015" y="169"/>
                  </a:lnTo>
                  <a:lnTo>
                    <a:pt x="2018" y="193"/>
                  </a:lnTo>
                  <a:lnTo>
                    <a:pt x="2026" y="216"/>
                  </a:lnTo>
                  <a:lnTo>
                    <a:pt x="2039" y="236"/>
                  </a:lnTo>
                  <a:lnTo>
                    <a:pt x="2056" y="252"/>
                  </a:lnTo>
                  <a:lnTo>
                    <a:pt x="2075" y="265"/>
                  </a:lnTo>
                  <a:lnTo>
                    <a:pt x="2098" y="274"/>
                  </a:lnTo>
                  <a:lnTo>
                    <a:pt x="2122" y="276"/>
                  </a:lnTo>
                  <a:lnTo>
                    <a:pt x="2147" y="274"/>
                  </a:lnTo>
                  <a:lnTo>
                    <a:pt x="2169" y="265"/>
                  </a:lnTo>
                  <a:lnTo>
                    <a:pt x="2190" y="252"/>
                  </a:lnTo>
                  <a:lnTo>
                    <a:pt x="2206" y="236"/>
                  </a:lnTo>
                  <a:lnTo>
                    <a:pt x="2218" y="216"/>
                  </a:lnTo>
                  <a:lnTo>
                    <a:pt x="2226" y="193"/>
                  </a:lnTo>
                  <a:lnTo>
                    <a:pt x="2230" y="169"/>
                  </a:lnTo>
                  <a:lnTo>
                    <a:pt x="2226" y="143"/>
                  </a:lnTo>
                  <a:lnTo>
                    <a:pt x="2218" y="121"/>
                  </a:lnTo>
                  <a:lnTo>
                    <a:pt x="2206" y="101"/>
                  </a:lnTo>
                  <a:lnTo>
                    <a:pt x="2190" y="84"/>
                  </a:lnTo>
                  <a:lnTo>
                    <a:pt x="2169" y="71"/>
                  </a:lnTo>
                  <a:lnTo>
                    <a:pt x="2147" y="63"/>
                  </a:lnTo>
                  <a:lnTo>
                    <a:pt x="2122" y="60"/>
                  </a:lnTo>
                  <a:close/>
                  <a:moveTo>
                    <a:pt x="2122" y="0"/>
                  </a:moveTo>
                  <a:lnTo>
                    <a:pt x="2156" y="4"/>
                  </a:lnTo>
                  <a:lnTo>
                    <a:pt x="2188" y="13"/>
                  </a:lnTo>
                  <a:lnTo>
                    <a:pt x="2216" y="29"/>
                  </a:lnTo>
                  <a:lnTo>
                    <a:pt x="2240" y="50"/>
                  </a:lnTo>
                  <a:lnTo>
                    <a:pt x="2260" y="75"/>
                  </a:lnTo>
                  <a:lnTo>
                    <a:pt x="2276" y="103"/>
                  </a:lnTo>
                  <a:lnTo>
                    <a:pt x="2286" y="134"/>
                  </a:lnTo>
                  <a:lnTo>
                    <a:pt x="2290" y="169"/>
                  </a:lnTo>
                  <a:lnTo>
                    <a:pt x="2286" y="201"/>
                  </a:lnTo>
                  <a:lnTo>
                    <a:pt x="2277" y="230"/>
                  </a:lnTo>
                  <a:lnTo>
                    <a:pt x="2264" y="258"/>
                  </a:lnTo>
                  <a:lnTo>
                    <a:pt x="2244" y="283"/>
                  </a:lnTo>
                  <a:lnTo>
                    <a:pt x="2361" y="495"/>
                  </a:lnTo>
                  <a:lnTo>
                    <a:pt x="2322" y="515"/>
                  </a:lnTo>
                  <a:lnTo>
                    <a:pt x="2282" y="539"/>
                  </a:lnTo>
                  <a:lnTo>
                    <a:pt x="2167" y="330"/>
                  </a:lnTo>
                  <a:lnTo>
                    <a:pt x="2144" y="335"/>
                  </a:lnTo>
                  <a:lnTo>
                    <a:pt x="2122" y="337"/>
                  </a:lnTo>
                  <a:lnTo>
                    <a:pt x="2106" y="336"/>
                  </a:lnTo>
                  <a:lnTo>
                    <a:pt x="2091" y="333"/>
                  </a:lnTo>
                  <a:lnTo>
                    <a:pt x="1711" y="1130"/>
                  </a:lnTo>
                  <a:lnTo>
                    <a:pt x="1728" y="1154"/>
                  </a:lnTo>
                  <a:lnTo>
                    <a:pt x="1742" y="1181"/>
                  </a:lnTo>
                  <a:lnTo>
                    <a:pt x="1750" y="1211"/>
                  </a:lnTo>
                  <a:lnTo>
                    <a:pt x="1753" y="1242"/>
                  </a:lnTo>
                  <a:lnTo>
                    <a:pt x="1750" y="1276"/>
                  </a:lnTo>
                  <a:lnTo>
                    <a:pt x="1740" y="1308"/>
                  </a:lnTo>
                  <a:lnTo>
                    <a:pt x="1725" y="1337"/>
                  </a:lnTo>
                  <a:lnTo>
                    <a:pt x="1705" y="1361"/>
                  </a:lnTo>
                  <a:lnTo>
                    <a:pt x="1680" y="1382"/>
                  </a:lnTo>
                  <a:lnTo>
                    <a:pt x="1651" y="1398"/>
                  </a:lnTo>
                  <a:lnTo>
                    <a:pt x="1620" y="1407"/>
                  </a:lnTo>
                  <a:lnTo>
                    <a:pt x="1586" y="1410"/>
                  </a:lnTo>
                  <a:lnTo>
                    <a:pt x="1552" y="1407"/>
                  </a:lnTo>
                  <a:lnTo>
                    <a:pt x="1522" y="1398"/>
                  </a:lnTo>
                  <a:lnTo>
                    <a:pt x="1493" y="1382"/>
                  </a:lnTo>
                  <a:lnTo>
                    <a:pt x="1468" y="1361"/>
                  </a:lnTo>
                  <a:lnTo>
                    <a:pt x="1448" y="1337"/>
                  </a:lnTo>
                  <a:lnTo>
                    <a:pt x="1433" y="1308"/>
                  </a:lnTo>
                  <a:lnTo>
                    <a:pt x="1423" y="1276"/>
                  </a:lnTo>
                  <a:lnTo>
                    <a:pt x="1419" y="1242"/>
                  </a:lnTo>
                  <a:lnTo>
                    <a:pt x="1423" y="1210"/>
                  </a:lnTo>
                  <a:lnTo>
                    <a:pt x="1431" y="1180"/>
                  </a:lnTo>
                  <a:lnTo>
                    <a:pt x="1445" y="1153"/>
                  </a:lnTo>
                  <a:lnTo>
                    <a:pt x="1464" y="1129"/>
                  </a:lnTo>
                  <a:lnTo>
                    <a:pt x="1130" y="507"/>
                  </a:lnTo>
                  <a:lnTo>
                    <a:pt x="1102" y="514"/>
                  </a:lnTo>
                  <a:lnTo>
                    <a:pt x="1074" y="516"/>
                  </a:lnTo>
                  <a:lnTo>
                    <a:pt x="1043" y="514"/>
                  </a:lnTo>
                  <a:lnTo>
                    <a:pt x="1015" y="506"/>
                  </a:lnTo>
                  <a:lnTo>
                    <a:pt x="988" y="492"/>
                  </a:lnTo>
                  <a:lnTo>
                    <a:pt x="965" y="475"/>
                  </a:lnTo>
                  <a:lnTo>
                    <a:pt x="327" y="875"/>
                  </a:lnTo>
                  <a:lnTo>
                    <a:pt x="333" y="898"/>
                  </a:lnTo>
                  <a:lnTo>
                    <a:pt x="334" y="922"/>
                  </a:lnTo>
                  <a:lnTo>
                    <a:pt x="331" y="956"/>
                  </a:lnTo>
                  <a:lnTo>
                    <a:pt x="320" y="987"/>
                  </a:lnTo>
                  <a:lnTo>
                    <a:pt x="306" y="1015"/>
                  </a:lnTo>
                  <a:lnTo>
                    <a:pt x="285" y="1041"/>
                  </a:lnTo>
                  <a:lnTo>
                    <a:pt x="260" y="1061"/>
                  </a:lnTo>
                  <a:lnTo>
                    <a:pt x="232" y="1077"/>
                  </a:lnTo>
                  <a:lnTo>
                    <a:pt x="201" y="1086"/>
                  </a:lnTo>
                  <a:lnTo>
                    <a:pt x="167" y="1090"/>
                  </a:lnTo>
                  <a:lnTo>
                    <a:pt x="133" y="1086"/>
                  </a:lnTo>
                  <a:lnTo>
                    <a:pt x="102" y="1077"/>
                  </a:lnTo>
                  <a:lnTo>
                    <a:pt x="74" y="1061"/>
                  </a:lnTo>
                  <a:lnTo>
                    <a:pt x="49" y="1041"/>
                  </a:lnTo>
                  <a:lnTo>
                    <a:pt x="28" y="1015"/>
                  </a:lnTo>
                  <a:lnTo>
                    <a:pt x="14" y="987"/>
                  </a:lnTo>
                  <a:lnTo>
                    <a:pt x="3" y="956"/>
                  </a:lnTo>
                  <a:lnTo>
                    <a:pt x="0" y="922"/>
                  </a:lnTo>
                  <a:lnTo>
                    <a:pt x="3" y="887"/>
                  </a:lnTo>
                  <a:lnTo>
                    <a:pt x="14" y="856"/>
                  </a:lnTo>
                  <a:lnTo>
                    <a:pt x="28" y="828"/>
                  </a:lnTo>
                  <a:lnTo>
                    <a:pt x="49" y="803"/>
                  </a:lnTo>
                  <a:lnTo>
                    <a:pt x="74" y="782"/>
                  </a:lnTo>
                  <a:lnTo>
                    <a:pt x="102" y="767"/>
                  </a:lnTo>
                  <a:lnTo>
                    <a:pt x="133" y="757"/>
                  </a:lnTo>
                  <a:lnTo>
                    <a:pt x="167" y="753"/>
                  </a:lnTo>
                  <a:lnTo>
                    <a:pt x="199" y="757"/>
                  </a:lnTo>
                  <a:lnTo>
                    <a:pt x="228" y="765"/>
                  </a:lnTo>
                  <a:lnTo>
                    <a:pt x="256" y="779"/>
                  </a:lnTo>
                  <a:lnTo>
                    <a:pt x="280" y="797"/>
                  </a:lnTo>
                  <a:lnTo>
                    <a:pt x="914" y="399"/>
                  </a:lnTo>
                  <a:lnTo>
                    <a:pt x="908" y="375"/>
                  </a:lnTo>
                  <a:lnTo>
                    <a:pt x="907" y="348"/>
                  </a:lnTo>
                  <a:lnTo>
                    <a:pt x="910" y="315"/>
                  </a:lnTo>
                  <a:lnTo>
                    <a:pt x="919" y="283"/>
                  </a:lnTo>
                  <a:lnTo>
                    <a:pt x="935" y="254"/>
                  </a:lnTo>
                  <a:lnTo>
                    <a:pt x="956" y="229"/>
                  </a:lnTo>
                  <a:lnTo>
                    <a:pt x="981" y="209"/>
                  </a:lnTo>
                  <a:lnTo>
                    <a:pt x="1009" y="194"/>
                  </a:lnTo>
                  <a:lnTo>
                    <a:pt x="1040" y="184"/>
                  </a:lnTo>
                  <a:lnTo>
                    <a:pt x="1074" y="180"/>
                  </a:lnTo>
                  <a:lnTo>
                    <a:pt x="1107" y="184"/>
                  </a:lnTo>
                  <a:lnTo>
                    <a:pt x="1139" y="194"/>
                  </a:lnTo>
                  <a:lnTo>
                    <a:pt x="1167" y="209"/>
                  </a:lnTo>
                  <a:lnTo>
                    <a:pt x="1192" y="229"/>
                  </a:lnTo>
                  <a:lnTo>
                    <a:pt x="1213" y="254"/>
                  </a:lnTo>
                  <a:lnTo>
                    <a:pt x="1227" y="283"/>
                  </a:lnTo>
                  <a:lnTo>
                    <a:pt x="1238" y="315"/>
                  </a:lnTo>
                  <a:lnTo>
                    <a:pt x="1241" y="348"/>
                  </a:lnTo>
                  <a:lnTo>
                    <a:pt x="1239" y="378"/>
                  </a:lnTo>
                  <a:lnTo>
                    <a:pt x="1231" y="405"/>
                  </a:lnTo>
                  <a:lnTo>
                    <a:pt x="1219" y="431"/>
                  </a:lnTo>
                  <a:lnTo>
                    <a:pt x="1205" y="454"/>
                  </a:lnTo>
                  <a:lnTo>
                    <a:pt x="1541" y="1081"/>
                  </a:lnTo>
                  <a:lnTo>
                    <a:pt x="1564" y="1076"/>
                  </a:lnTo>
                  <a:lnTo>
                    <a:pt x="1586" y="1074"/>
                  </a:lnTo>
                  <a:lnTo>
                    <a:pt x="1610" y="1076"/>
                  </a:lnTo>
                  <a:lnTo>
                    <a:pt x="1633" y="1081"/>
                  </a:lnTo>
                  <a:lnTo>
                    <a:pt x="2009" y="292"/>
                  </a:lnTo>
                  <a:lnTo>
                    <a:pt x="1991" y="272"/>
                  </a:lnTo>
                  <a:lnTo>
                    <a:pt x="1976" y="249"/>
                  </a:lnTo>
                  <a:lnTo>
                    <a:pt x="1965" y="224"/>
                  </a:lnTo>
                  <a:lnTo>
                    <a:pt x="1958" y="197"/>
                  </a:lnTo>
                  <a:lnTo>
                    <a:pt x="1955" y="169"/>
                  </a:lnTo>
                  <a:lnTo>
                    <a:pt x="1958" y="134"/>
                  </a:lnTo>
                  <a:lnTo>
                    <a:pt x="1968" y="103"/>
                  </a:lnTo>
                  <a:lnTo>
                    <a:pt x="1984" y="75"/>
                  </a:lnTo>
                  <a:lnTo>
                    <a:pt x="2005" y="50"/>
                  </a:lnTo>
                  <a:lnTo>
                    <a:pt x="2028" y="29"/>
                  </a:lnTo>
                  <a:lnTo>
                    <a:pt x="2057" y="13"/>
                  </a:lnTo>
                  <a:lnTo>
                    <a:pt x="2089" y="4"/>
                  </a:lnTo>
                  <a:lnTo>
                    <a:pt x="21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kern="1200" dirty="0">
                <a:solidFill>
                  <a:prstClr val="black"/>
                </a:solidFill>
                <a:latin typeface="Arial" panose="020B0604020202020204" pitchFamily="34" charset="0"/>
                <a:ea typeface="+mn-ea"/>
                <a:cs typeface="Arial" panose="020B0604020202020204" pitchFamily="34" charset="0"/>
              </a:endParaRPr>
            </a:p>
          </p:txBody>
        </p:sp>
        <p:sp>
          <p:nvSpPr>
            <p:cNvPr id="12" name="Freeform 9"/>
            <p:cNvSpPr>
              <a:spLocks noEditPoints="1"/>
            </p:cNvSpPr>
            <p:nvPr userDrawn="1"/>
          </p:nvSpPr>
          <p:spPr bwMode="auto">
            <a:xfrm>
              <a:off x="1729" y="840"/>
              <a:ext cx="337" cy="371"/>
            </a:xfrm>
            <a:custGeom>
              <a:avLst/>
              <a:gdLst>
                <a:gd name="T0" fmla="*/ 463 w 1685"/>
                <a:gd name="T1" fmla="*/ 167 h 1853"/>
                <a:gd name="T2" fmla="*/ 334 w 1685"/>
                <a:gd name="T3" fmla="*/ 227 h 1853"/>
                <a:gd name="T4" fmla="*/ 231 w 1685"/>
                <a:gd name="T5" fmla="*/ 329 h 1853"/>
                <a:gd name="T6" fmla="*/ 170 w 1685"/>
                <a:gd name="T7" fmla="*/ 455 h 1853"/>
                <a:gd name="T8" fmla="*/ 153 w 1685"/>
                <a:gd name="T9" fmla="*/ 592 h 1853"/>
                <a:gd name="T10" fmla="*/ 181 w 1685"/>
                <a:gd name="T11" fmla="*/ 729 h 1853"/>
                <a:gd name="T12" fmla="*/ 255 w 1685"/>
                <a:gd name="T13" fmla="*/ 853 h 1853"/>
                <a:gd name="T14" fmla="*/ 366 w 1685"/>
                <a:gd name="T15" fmla="*/ 943 h 1853"/>
                <a:gd name="T16" fmla="*/ 497 w 1685"/>
                <a:gd name="T17" fmla="*/ 990 h 1853"/>
                <a:gd name="T18" fmla="*/ 634 w 1685"/>
                <a:gd name="T19" fmla="*/ 992 h 1853"/>
                <a:gd name="T20" fmla="*/ 767 w 1685"/>
                <a:gd name="T21" fmla="*/ 949 h 1853"/>
                <a:gd name="T22" fmla="*/ 882 w 1685"/>
                <a:gd name="T23" fmla="*/ 860 h 1853"/>
                <a:gd name="T24" fmla="*/ 957 w 1685"/>
                <a:gd name="T25" fmla="*/ 740 h 1853"/>
                <a:gd name="T26" fmla="*/ 990 w 1685"/>
                <a:gd name="T27" fmla="*/ 605 h 1853"/>
                <a:gd name="T28" fmla="*/ 976 w 1685"/>
                <a:gd name="T29" fmla="*/ 466 h 1853"/>
                <a:gd name="T30" fmla="*/ 917 w 1685"/>
                <a:gd name="T31" fmla="*/ 337 h 1853"/>
                <a:gd name="T32" fmla="*/ 816 w 1685"/>
                <a:gd name="T33" fmla="*/ 232 h 1853"/>
                <a:gd name="T34" fmla="*/ 691 w 1685"/>
                <a:gd name="T35" fmla="*/ 170 h 1853"/>
                <a:gd name="T36" fmla="*/ 554 w 1685"/>
                <a:gd name="T37" fmla="*/ 154 h 1853"/>
                <a:gd name="T38" fmla="*/ 665 w 1685"/>
                <a:gd name="T39" fmla="*/ 8 h 1853"/>
                <a:gd name="T40" fmla="*/ 822 w 1685"/>
                <a:gd name="T41" fmla="*/ 59 h 1853"/>
                <a:gd name="T42" fmla="*/ 962 w 1685"/>
                <a:gd name="T43" fmla="*/ 155 h 1853"/>
                <a:gd name="T44" fmla="*/ 1067 w 1685"/>
                <a:gd name="T45" fmla="*/ 290 h 1853"/>
                <a:gd name="T46" fmla="*/ 1128 w 1685"/>
                <a:gd name="T47" fmla="*/ 444 h 1853"/>
                <a:gd name="T48" fmla="*/ 1141 w 1685"/>
                <a:gd name="T49" fmla="*/ 606 h 1853"/>
                <a:gd name="T50" fmla="*/ 1109 w 1685"/>
                <a:gd name="T51" fmla="*/ 765 h 1853"/>
                <a:gd name="T52" fmla="*/ 1034 w 1685"/>
                <a:gd name="T53" fmla="*/ 910 h 1853"/>
                <a:gd name="T54" fmla="*/ 1679 w 1685"/>
                <a:gd name="T55" fmla="*/ 1743 h 1853"/>
                <a:gd name="T56" fmla="*/ 1682 w 1685"/>
                <a:gd name="T57" fmla="*/ 1800 h 1853"/>
                <a:gd name="T58" fmla="*/ 1643 w 1685"/>
                <a:gd name="T59" fmla="*/ 1845 h 1853"/>
                <a:gd name="T60" fmla="*/ 1587 w 1685"/>
                <a:gd name="T61" fmla="*/ 1848 h 1853"/>
                <a:gd name="T62" fmla="*/ 885 w 1685"/>
                <a:gd name="T63" fmla="*/ 1054 h 1853"/>
                <a:gd name="T64" fmla="*/ 735 w 1685"/>
                <a:gd name="T65" fmla="*/ 1125 h 1853"/>
                <a:gd name="T66" fmla="*/ 576 w 1685"/>
                <a:gd name="T67" fmla="*/ 1149 h 1853"/>
                <a:gd name="T68" fmla="*/ 417 w 1685"/>
                <a:gd name="T69" fmla="*/ 1129 h 1853"/>
                <a:gd name="T70" fmla="*/ 268 w 1685"/>
                <a:gd name="T71" fmla="*/ 1062 h 1853"/>
                <a:gd name="T72" fmla="*/ 140 w 1685"/>
                <a:gd name="T73" fmla="*/ 952 h 1853"/>
                <a:gd name="T74" fmla="*/ 48 w 1685"/>
                <a:gd name="T75" fmla="*/ 807 h 1853"/>
                <a:gd name="T76" fmla="*/ 5 w 1685"/>
                <a:gd name="T77" fmla="*/ 646 h 1853"/>
                <a:gd name="T78" fmla="*/ 8 w 1685"/>
                <a:gd name="T79" fmla="*/ 481 h 1853"/>
                <a:gd name="T80" fmla="*/ 58 w 1685"/>
                <a:gd name="T81" fmla="*/ 322 h 1853"/>
                <a:gd name="T82" fmla="*/ 154 w 1685"/>
                <a:gd name="T83" fmla="*/ 182 h 1853"/>
                <a:gd name="T84" fmla="*/ 290 w 1685"/>
                <a:gd name="T85" fmla="*/ 74 h 1853"/>
                <a:gd name="T86" fmla="*/ 447 w 1685"/>
                <a:gd name="T87" fmla="*/ 14 h 1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85" h="1853">
                  <a:moveTo>
                    <a:pt x="554" y="154"/>
                  </a:moveTo>
                  <a:lnTo>
                    <a:pt x="508" y="157"/>
                  </a:lnTo>
                  <a:lnTo>
                    <a:pt x="463" y="167"/>
                  </a:lnTo>
                  <a:lnTo>
                    <a:pt x="418" y="181"/>
                  </a:lnTo>
                  <a:lnTo>
                    <a:pt x="375" y="202"/>
                  </a:lnTo>
                  <a:lnTo>
                    <a:pt x="334" y="227"/>
                  </a:lnTo>
                  <a:lnTo>
                    <a:pt x="296" y="257"/>
                  </a:lnTo>
                  <a:lnTo>
                    <a:pt x="260" y="291"/>
                  </a:lnTo>
                  <a:lnTo>
                    <a:pt x="231" y="329"/>
                  </a:lnTo>
                  <a:lnTo>
                    <a:pt x="205" y="369"/>
                  </a:lnTo>
                  <a:lnTo>
                    <a:pt x="184" y="411"/>
                  </a:lnTo>
                  <a:lnTo>
                    <a:pt x="170" y="455"/>
                  </a:lnTo>
                  <a:lnTo>
                    <a:pt x="158" y="500"/>
                  </a:lnTo>
                  <a:lnTo>
                    <a:pt x="153" y="546"/>
                  </a:lnTo>
                  <a:lnTo>
                    <a:pt x="153" y="592"/>
                  </a:lnTo>
                  <a:lnTo>
                    <a:pt x="157" y="639"/>
                  </a:lnTo>
                  <a:lnTo>
                    <a:pt x="166" y="685"/>
                  </a:lnTo>
                  <a:lnTo>
                    <a:pt x="181" y="729"/>
                  </a:lnTo>
                  <a:lnTo>
                    <a:pt x="200" y="773"/>
                  </a:lnTo>
                  <a:lnTo>
                    <a:pt x="225" y="814"/>
                  </a:lnTo>
                  <a:lnTo>
                    <a:pt x="255" y="853"/>
                  </a:lnTo>
                  <a:lnTo>
                    <a:pt x="289" y="888"/>
                  </a:lnTo>
                  <a:lnTo>
                    <a:pt x="326" y="918"/>
                  </a:lnTo>
                  <a:lnTo>
                    <a:pt x="366" y="943"/>
                  </a:lnTo>
                  <a:lnTo>
                    <a:pt x="408" y="964"/>
                  </a:lnTo>
                  <a:lnTo>
                    <a:pt x="451" y="980"/>
                  </a:lnTo>
                  <a:lnTo>
                    <a:pt x="497" y="990"/>
                  </a:lnTo>
                  <a:lnTo>
                    <a:pt x="542" y="996"/>
                  </a:lnTo>
                  <a:lnTo>
                    <a:pt x="589" y="997"/>
                  </a:lnTo>
                  <a:lnTo>
                    <a:pt x="634" y="992"/>
                  </a:lnTo>
                  <a:lnTo>
                    <a:pt x="680" y="983"/>
                  </a:lnTo>
                  <a:lnTo>
                    <a:pt x="724" y="968"/>
                  </a:lnTo>
                  <a:lnTo>
                    <a:pt x="767" y="949"/>
                  </a:lnTo>
                  <a:lnTo>
                    <a:pt x="808" y="924"/>
                  </a:lnTo>
                  <a:lnTo>
                    <a:pt x="847" y="894"/>
                  </a:lnTo>
                  <a:lnTo>
                    <a:pt x="882" y="860"/>
                  </a:lnTo>
                  <a:lnTo>
                    <a:pt x="912" y="822"/>
                  </a:lnTo>
                  <a:lnTo>
                    <a:pt x="937" y="782"/>
                  </a:lnTo>
                  <a:lnTo>
                    <a:pt x="957" y="740"/>
                  </a:lnTo>
                  <a:lnTo>
                    <a:pt x="973" y="695"/>
                  </a:lnTo>
                  <a:lnTo>
                    <a:pt x="984" y="650"/>
                  </a:lnTo>
                  <a:lnTo>
                    <a:pt x="990" y="605"/>
                  </a:lnTo>
                  <a:lnTo>
                    <a:pt x="990" y="558"/>
                  </a:lnTo>
                  <a:lnTo>
                    <a:pt x="985" y="512"/>
                  </a:lnTo>
                  <a:lnTo>
                    <a:pt x="976" y="466"/>
                  </a:lnTo>
                  <a:lnTo>
                    <a:pt x="962" y="422"/>
                  </a:lnTo>
                  <a:lnTo>
                    <a:pt x="942" y="378"/>
                  </a:lnTo>
                  <a:lnTo>
                    <a:pt x="917" y="337"/>
                  </a:lnTo>
                  <a:lnTo>
                    <a:pt x="888" y="298"/>
                  </a:lnTo>
                  <a:lnTo>
                    <a:pt x="854" y="262"/>
                  </a:lnTo>
                  <a:lnTo>
                    <a:pt x="816" y="232"/>
                  </a:lnTo>
                  <a:lnTo>
                    <a:pt x="776" y="206"/>
                  </a:lnTo>
                  <a:lnTo>
                    <a:pt x="734" y="186"/>
                  </a:lnTo>
                  <a:lnTo>
                    <a:pt x="691" y="170"/>
                  </a:lnTo>
                  <a:lnTo>
                    <a:pt x="646" y="159"/>
                  </a:lnTo>
                  <a:lnTo>
                    <a:pt x="600" y="154"/>
                  </a:lnTo>
                  <a:lnTo>
                    <a:pt x="554" y="154"/>
                  </a:lnTo>
                  <a:close/>
                  <a:moveTo>
                    <a:pt x="556" y="0"/>
                  </a:moveTo>
                  <a:lnTo>
                    <a:pt x="610" y="2"/>
                  </a:lnTo>
                  <a:lnTo>
                    <a:pt x="665" y="8"/>
                  </a:lnTo>
                  <a:lnTo>
                    <a:pt x="718" y="20"/>
                  </a:lnTo>
                  <a:lnTo>
                    <a:pt x="771" y="37"/>
                  </a:lnTo>
                  <a:lnTo>
                    <a:pt x="822" y="59"/>
                  </a:lnTo>
                  <a:lnTo>
                    <a:pt x="871" y="85"/>
                  </a:lnTo>
                  <a:lnTo>
                    <a:pt x="917" y="118"/>
                  </a:lnTo>
                  <a:lnTo>
                    <a:pt x="962" y="155"/>
                  </a:lnTo>
                  <a:lnTo>
                    <a:pt x="1001" y="197"/>
                  </a:lnTo>
                  <a:lnTo>
                    <a:pt x="1038" y="243"/>
                  </a:lnTo>
                  <a:lnTo>
                    <a:pt x="1067" y="290"/>
                  </a:lnTo>
                  <a:lnTo>
                    <a:pt x="1092" y="340"/>
                  </a:lnTo>
                  <a:lnTo>
                    <a:pt x="1113" y="392"/>
                  </a:lnTo>
                  <a:lnTo>
                    <a:pt x="1128" y="444"/>
                  </a:lnTo>
                  <a:lnTo>
                    <a:pt x="1137" y="497"/>
                  </a:lnTo>
                  <a:lnTo>
                    <a:pt x="1141" y="551"/>
                  </a:lnTo>
                  <a:lnTo>
                    <a:pt x="1141" y="606"/>
                  </a:lnTo>
                  <a:lnTo>
                    <a:pt x="1135" y="660"/>
                  </a:lnTo>
                  <a:lnTo>
                    <a:pt x="1125" y="712"/>
                  </a:lnTo>
                  <a:lnTo>
                    <a:pt x="1109" y="765"/>
                  </a:lnTo>
                  <a:lnTo>
                    <a:pt x="1090" y="815"/>
                  </a:lnTo>
                  <a:lnTo>
                    <a:pt x="1065" y="864"/>
                  </a:lnTo>
                  <a:lnTo>
                    <a:pt x="1034" y="910"/>
                  </a:lnTo>
                  <a:lnTo>
                    <a:pt x="1000" y="955"/>
                  </a:lnTo>
                  <a:lnTo>
                    <a:pt x="1667" y="1726"/>
                  </a:lnTo>
                  <a:lnTo>
                    <a:pt x="1679" y="1743"/>
                  </a:lnTo>
                  <a:lnTo>
                    <a:pt x="1684" y="1763"/>
                  </a:lnTo>
                  <a:lnTo>
                    <a:pt x="1685" y="1782"/>
                  </a:lnTo>
                  <a:lnTo>
                    <a:pt x="1682" y="1800"/>
                  </a:lnTo>
                  <a:lnTo>
                    <a:pt x="1674" y="1819"/>
                  </a:lnTo>
                  <a:lnTo>
                    <a:pt x="1660" y="1833"/>
                  </a:lnTo>
                  <a:lnTo>
                    <a:pt x="1643" y="1845"/>
                  </a:lnTo>
                  <a:lnTo>
                    <a:pt x="1624" y="1852"/>
                  </a:lnTo>
                  <a:lnTo>
                    <a:pt x="1605" y="1853"/>
                  </a:lnTo>
                  <a:lnTo>
                    <a:pt x="1587" y="1848"/>
                  </a:lnTo>
                  <a:lnTo>
                    <a:pt x="1568" y="1840"/>
                  </a:lnTo>
                  <a:lnTo>
                    <a:pt x="1554" y="1827"/>
                  </a:lnTo>
                  <a:lnTo>
                    <a:pt x="885" y="1054"/>
                  </a:lnTo>
                  <a:lnTo>
                    <a:pt x="838" y="1083"/>
                  </a:lnTo>
                  <a:lnTo>
                    <a:pt x="788" y="1107"/>
                  </a:lnTo>
                  <a:lnTo>
                    <a:pt x="735" y="1125"/>
                  </a:lnTo>
                  <a:lnTo>
                    <a:pt x="683" y="1139"/>
                  </a:lnTo>
                  <a:lnTo>
                    <a:pt x="630" y="1147"/>
                  </a:lnTo>
                  <a:lnTo>
                    <a:pt x="576" y="1149"/>
                  </a:lnTo>
                  <a:lnTo>
                    <a:pt x="523" y="1148"/>
                  </a:lnTo>
                  <a:lnTo>
                    <a:pt x="470" y="1140"/>
                  </a:lnTo>
                  <a:lnTo>
                    <a:pt x="417" y="1129"/>
                  </a:lnTo>
                  <a:lnTo>
                    <a:pt x="366" y="1111"/>
                  </a:lnTo>
                  <a:lnTo>
                    <a:pt x="316" y="1090"/>
                  </a:lnTo>
                  <a:lnTo>
                    <a:pt x="268" y="1062"/>
                  </a:lnTo>
                  <a:lnTo>
                    <a:pt x="223" y="1031"/>
                  </a:lnTo>
                  <a:lnTo>
                    <a:pt x="180" y="995"/>
                  </a:lnTo>
                  <a:lnTo>
                    <a:pt x="140" y="952"/>
                  </a:lnTo>
                  <a:lnTo>
                    <a:pt x="105" y="907"/>
                  </a:lnTo>
                  <a:lnTo>
                    <a:pt x="74" y="857"/>
                  </a:lnTo>
                  <a:lnTo>
                    <a:pt x="48" y="807"/>
                  </a:lnTo>
                  <a:lnTo>
                    <a:pt x="29" y="754"/>
                  </a:lnTo>
                  <a:lnTo>
                    <a:pt x="14" y="701"/>
                  </a:lnTo>
                  <a:lnTo>
                    <a:pt x="5" y="646"/>
                  </a:lnTo>
                  <a:lnTo>
                    <a:pt x="0" y="591"/>
                  </a:lnTo>
                  <a:lnTo>
                    <a:pt x="1" y="536"/>
                  </a:lnTo>
                  <a:lnTo>
                    <a:pt x="8" y="481"/>
                  </a:lnTo>
                  <a:lnTo>
                    <a:pt x="20" y="427"/>
                  </a:lnTo>
                  <a:lnTo>
                    <a:pt x="37" y="373"/>
                  </a:lnTo>
                  <a:lnTo>
                    <a:pt x="58" y="322"/>
                  </a:lnTo>
                  <a:lnTo>
                    <a:pt x="85" y="273"/>
                  </a:lnTo>
                  <a:lnTo>
                    <a:pt x="117" y="226"/>
                  </a:lnTo>
                  <a:lnTo>
                    <a:pt x="154" y="182"/>
                  </a:lnTo>
                  <a:lnTo>
                    <a:pt x="196" y="141"/>
                  </a:lnTo>
                  <a:lnTo>
                    <a:pt x="242" y="105"/>
                  </a:lnTo>
                  <a:lnTo>
                    <a:pt x="290" y="74"/>
                  </a:lnTo>
                  <a:lnTo>
                    <a:pt x="341" y="48"/>
                  </a:lnTo>
                  <a:lnTo>
                    <a:pt x="393" y="29"/>
                  </a:lnTo>
                  <a:lnTo>
                    <a:pt x="447" y="14"/>
                  </a:lnTo>
                  <a:lnTo>
                    <a:pt x="500" y="5"/>
                  </a:lnTo>
                  <a:lnTo>
                    <a:pt x="5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kern="1200" dirty="0">
                <a:solidFill>
                  <a:prstClr val="black"/>
                </a:solidFill>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2993466097"/>
      </p:ext>
    </p:extLst>
  </p:cSld>
  <p:clrMapOvr>
    <a:masterClrMapping/>
  </p:clrMapOvr>
  <p:extLst>
    <p:ext uri="{DCECCB84-F9BA-43D5-87BE-67443E8EF086}">
      <p15:sldGuideLst xmlns:p15="http://schemas.microsoft.com/office/powerpoint/2012/main">
        <p15:guide id="1" orient="horz" pos="2160">
          <p15:clr>
            <a:srgbClr val="FBAE40"/>
          </p15:clr>
        </p15:guide>
        <p15:guide id="2" pos="3774">
          <p15:clr>
            <a:srgbClr val="FBAE40"/>
          </p15:clr>
        </p15:guide>
        <p15:guide id="3" orient="horz" pos="2712">
          <p15:clr>
            <a:srgbClr val="FBAE40"/>
          </p15:clr>
        </p15:guide>
        <p15:guide id="4" orient="horz" pos="-2">
          <p15:clr>
            <a:srgbClr val="FBAE40"/>
          </p15:clr>
        </p15:guide>
        <p15:guide id="5" pos="7675">
          <p15:clr>
            <a:srgbClr val="FBAE40"/>
          </p15:clr>
        </p15:guide>
        <p15:guide id="6" pos="74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ntant slide 1">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705025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833C5-71AC-48E2-821A-35B48D24FCB2}"/>
              </a:ext>
            </a:extLst>
          </p:cNvPr>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2288C948-D230-4AAD-9040-40D237A30F6C}"/>
              </a:ext>
            </a:extLst>
          </p:cNvPr>
          <p:cNvSpPr txBox="1">
            <a:spLocks/>
          </p:cNvSpPr>
          <p:nvPr userDrawn="1"/>
        </p:nvSpPr>
        <p:spPr>
          <a:xfrm>
            <a:off x="84300" y="6527800"/>
            <a:ext cx="228600" cy="177800"/>
          </a:xfrm>
          <a:prstGeom prst="rect">
            <a:avLst/>
          </a:prstGeom>
          <a:solidFill>
            <a:srgbClr val="BFBFBF"/>
          </a:solid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prstClr val="black"/>
                </a:solidFill>
                <a:latin typeface="Arial" panose="020B0604020202020204" pitchFamily="34" charset="0"/>
                <a:cs typeface="Arial" panose="020B0604020202020204" pitchFamily="34" charset="0"/>
              </a:rPr>
              <a:pPr/>
              <a:t>‹#›</a:t>
            </a:fld>
            <a:endParaRPr lang="en-US" b="1"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9090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neda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833C5-71AC-48E2-821A-35B48D24FCB2}"/>
              </a:ext>
            </a:extLst>
          </p:cNvPr>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US" dirty="0"/>
              <a:t>Agenda</a:t>
            </a:r>
          </a:p>
        </p:txBody>
      </p:sp>
      <p:sp>
        <p:nvSpPr>
          <p:cNvPr id="6" name="Slide Number Placeholder 5">
            <a:extLst>
              <a:ext uri="{FF2B5EF4-FFF2-40B4-BE49-F238E27FC236}">
                <a16:creationId xmlns:a16="http://schemas.microsoft.com/office/drawing/2014/main" id="{2288C948-D230-4AAD-9040-40D237A30F6C}"/>
              </a:ext>
            </a:extLst>
          </p:cNvPr>
          <p:cNvSpPr txBox="1">
            <a:spLocks/>
          </p:cNvSpPr>
          <p:nvPr userDrawn="1"/>
        </p:nvSpPr>
        <p:spPr>
          <a:xfrm>
            <a:off x="84300" y="6527800"/>
            <a:ext cx="228600" cy="177800"/>
          </a:xfrm>
          <a:prstGeom prst="rect">
            <a:avLst/>
          </a:prstGeom>
          <a:solidFill>
            <a:srgbClr val="BFBFBF"/>
          </a:solid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prstClr val="black"/>
                </a:solidFill>
                <a:latin typeface="Arial" panose="020B0604020202020204" pitchFamily="34" charset="0"/>
                <a:cs typeface="Arial" panose="020B0604020202020204" pitchFamily="34" charset="0"/>
              </a:rPr>
              <a:pPr/>
              <a:t>‹#›</a:t>
            </a:fld>
            <a:endParaRPr lang="en-US" b="1" dirty="0">
              <a:solidFill>
                <a:prstClr val="black"/>
              </a:solidFill>
              <a:latin typeface="Arial" panose="020B0604020202020204" pitchFamily="34" charset="0"/>
              <a:cs typeface="Arial" panose="020B0604020202020204" pitchFamily="34" charset="0"/>
            </a:endParaRPr>
          </a:p>
        </p:txBody>
      </p:sp>
      <p:sp>
        <p:nvSpPr>
          <p:cNvPr id="5" name="Pentagon 4"/>
          <p:cNvSpPr/>
          <p:nvPr/>
        </p:nvSpPr>
        <p:spPr>
          <a:xfrm>
            <a:off x="1801667" y="1262121"/>
            <a:ext cx="6687030" cy="688985"/>
          </a:xfrm>
          <a:prstGeom prst="homePlate">
            <a:avLst>
              <a:gd name="adj" fmla="val 30833"/>
            </a:avLst>
          </a:prstGeom>
          <a:solidFill>
            <a:schemeClr val="accent1">
              <a:lumMod val="20000"/>
              <a:lumOff val="80000"/>
            </a:schemeClr>
          </a:solidFill>
          <a:ln>
            <a:noFill/>
          </a:ln>
          <a:effectLst>
            <a:outerShdw blurRad="50800" dist="38100" dir="5400000" algn="t" rotWithShape="0">
              <a:schemeClr val="accent2">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7" name="Pentagon 6"/>
          <p:cNvSpPr/>
          <p:nvPr/>
        </p:nvSpPr>
        <p:spPr>
          <a:xfrm>
            <a:off x="1798889" y="2172152"/>
            <a:ext cx="6274248" cy="688985"/>
          </a:xfrm>
          <a:prstGeom prst="homePlate">
            <a:avLst>
              <a:gd name="adj" fmla="val 30833"/>
            </a:avLst>
          </a:prstGeom>
          <a:solidFill>
            <a:schemeClr val="accent1">
              <a:lumMod val="20000"/>
              <a:lumOff val="80000"/>
            </a:schemeClr>
          </a:solidFill>
          <a:ln>
            <a:noFill/>
          </a:ln>
          <a:effectLst>
            <a:outerShdw blurRad="50800" dist="38100" dir="5400000" algn="t" rotWithShape="0">
              <a:schemeClr val="accent2">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8" name="Pentagon 7"/>
          <p:cNvSpPr/>
          <p:nvPr/>
        </p:nvSpPr>
        <p:spPr>
          <a:xfrm>
            <a:off x="1798888" y="3085055"/>
            <a:ext cx="7696047" cy="697597"/>
          </a:xfrm>
          <a:prstGeom prst="homePlate">
            <a:avLst>
              <a:gd name="adj" fmla="val 30833"/>
            </a:avLst>
          </a:prstGeom>
          <a:solidFill>
            <a:schemeClr val="accent1">
              <a:lumMod val="20000"/>
              <a:lumOff val="80000"/>
            </a:schemeClr>
          </a:solidFill>
          <a:ln>
            <a:noFill/>
          </a:ln>
          <a:effectLst>
            <a:outerShdw blurRad="50800" dist="38100" dir="5400000" algn="t" rotWithShape="0">
              <a:schemeClr val="accent2">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9" name="Pentagon 8"/>
          <p:cNvSpPr/>
          <p:nvPr/>
        </p:nvSpPr>
        <p:spPr>
          <a:xfrm flipV="1">
            <a:off x="1796570" y="4906893"/>
            <a:ext cx="6687030" cy="688985"/>
          </a:xfrm>
          <a:prstGeom prst="homePlate">
            <a:avLst>
              <a:gd name="adj" fmla="val 30833"/>
            </a:avLst>
          </a:prstGeom>
          <a:solidFill>
            <a:schemeClr val="accent1">
              <a:lumMod val="20000"/>
              <a:lumOff val="80000"/>
            </a:schemeClr>
          </a:solidFill>
          <a:ln>
            <a:noFill/>
          </a:ln>
          <a:effectLst>
            <a:outerShdw blurRad="50800" dist="38100" dir="5400000" algn="t" rotWithShape="0">
              <a:schemeClr val="accent2">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10" name="Pentagon 9"/>
          <p:cNvSpPr/>
          <p:nvPr/>
        </p:nvSpPr>
        <p:spPr>
          <a:xfrm flipV="1">
            <a:off x="1802683" y="3996862"/>
            <a:ext cx="6274248" cy="688985"/>
          </a:xfrm>
          <a:prstGeom prst="homePlate">
            <a:avLst>
              <a:gd name="adj" fmla="val 30833"/>
            </a:avLst>
          </a:prstGeom>
          <a:solidFill>
            <a:schemeClr val="accent1">
              <a:lumMod val="20000"/>
              <a:lumOff val="80000"/>
            </a:schemeClr>
          </a:solidFill>
          <a:ln>
            <a:noFill/>
          </a:ln>
          <a:effectLst>
            <a:outerShdw blurRad="50800" dist="38100" dir="5400000" algn="t" rotWithShape="0">
              <a:schemeClr val="accent2">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11" name="Round Same Side Corner Rectangle 12"/>
          <p:cNvSpPr/>
          <p:nvPr/>
        </p:nvSpPr>
        <p:spPr>
          <a:xfrm rot="16200000">
            <a:off x="674435" y="899619"/>
            <a:ext cx="777977" cy="917343"/>
          </a:xfrm>
          <a:custGeom>
            <a:avLst/>
            <a:gdLst>
              <a:gd name="connsiteX0" fmla="*/ 64837 w 777977"/>
              <a:gd name="connsiteY0" fmla="*/ 0 h 917343"/>
              <a:gd name="connsiteX1" fmla="*/ 713140 w 777977"/>
              <a:gd name="connsiteY1" fmla="*/ 0 h 917343"/>
              <a:gd name="connsiteX2" fmla="*/ 777977 w 777977"/>
              <a:gd name="connsiteY2" fmla="*/ 64837 h 917343"/>
              <a:gd name="connsiteX3" fmla="*/ 777977 w 777977"/>
              <a:gd name="connsiteY3" fmla="*/ 917343 h 917343"/>
              <a:gd name="connsiteX4" fmla="*/ 777977 w 777977"/>
              <a:gd name="connsiteY4" fmla="*/ 917343 h 917343"/>
              <a:gd name="connsiteX5" fmla="*/ 0 w 777977"/>
              <a:gd name="connsiteY5" fmla="*/ 917343 h 917343"/>
              <a:gd name="connsiteX6" fmla="*/ 0 w 777977"/>
              <a:gd name="connsiteY6" fmla="*/ 917343 h 917343"/>
              <a:gd name="connsiteX7" fmla="*/ 0 w 777977"/>
              <a:gd name="connsiteY7" fmla="*/ 64837 h 917343"/>
              <a:gd name="connsiteX8" fmla="*/ 64837 w 777977"/>
              <a:gd name="connsiteY8" fmla="*/ 0 h 917343"/>
              <a:gd name="connsiteX0" fmla="*/ 64837 w 777977"/>
              <a:gd name="connsiteY0" fmla="*/ 0 h 917343"/>
              <a:gd name="connsiteX1" fmla="*/ 713140 w 777977"/>
              <a:gd name="connsiteY1" fmla="*/ 0 h 917343"/>
              <a:gd name="connsiteX2" fmla="*/ 777977 w 777977"/>
              <a:gd name="connsiteY2" fmla="*/ 64837 h 917343"/>
              <a:gd name="connsiteX3" fmla="*/ 777977 w 777977"/>
              <a:gd name="connsiteY3" fmla="*/ 917343 h 917343"/>
              <a:gd name="connsiteX4" fmla="*/ 777977 w 777977"/>
              <a:gd name="connsiteY4" fmla="*/ 909723 h 917343"/>
              <a:gd name="connsiteX5" fmla="*/ 0 w 777977"/>
              <a:gd name="connsiteY5" fmla="*/ 917343 h 917343"/>
              <a:gd name="connsiteX6" fmla="*/ 0 w 777977"/>
              <a:gd name="connsiteY6" fmla="*/ 917343 h 917343"/>
              <a:gd name="connsiteX7" fmla="*/ 0 w 777977"/>
              <a:gd name="connsiteY7" fmla="*/ 64837 h 917343"/>
              <a:gd name="connsiteX8" fmla="*/ 64837 w 777977"/>
              <a:gd name="connsiteY8" fmla="*/ 0 h 91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7977" h="917343">
                <a:moveTo>
                  <a:pt x="64837" y="0"/>
                </a:moveTo>
                <a:lnTo>
                  <a:pt x="713140" y="0"/>
                </a:lnTo>
                <a:cubicBezTo>
                  <a:pt x="748948" y="0"/>
                  <a:pt x="777977" y="29029"/>
                  <a:pt x="777977" y="64837"/>
                </a:cubicBezTo>
                <a:lnTo>
                  <a:pt x="777977" y="917343"/>
                </a:lnTo>
                <a:lnTo>
                  <a:pt x="777977" y="909723"/>
                </a:lnTo>
                <a:lnTo>
                  <a:pt x="0" y="917343"/>
                </a:lnTo>
                <a:lnTo>
                  <a:pt x="0" y="917343"/>
                </a:lnTo>
                <a:lnTo>
                  <a:pt x="0" y="64837"/>
                </a:lnTo>
                <a:cubicBezTo>
                  <a:pt x="0" y="29029"/>
                  <a:pt x="29029" y="0"/>
                  <a:pt x="64837"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2400" b="1" kern="1200" dirty="0">
                <a:solidFill>
                  <a:prstClr val="white"/>
                </a:solidFill>
                <a:latin typeface="Arial" panose="020B0604020202020204" pitchFamily="34" charset="0"/>
                <a:cs typeface="Arial" panose="020B0604020202020204" pitchFamily="34" charset="0"/>
              </a:rPr>
              <a:t>01</a:t>
            </a:r>
          </a:p>
        </p:txBody>
      </p:sp>
      <p:sp>
        <p:nvSpPr>
          <p:cNvPr id="12" name="Freeform 11"/>
          <p:cNvSpPr/>
          <p:nvPr/>
        </p:nvSpPr>
        <p:spPr>
          <a:xfrm>
            <a:off x="1508971" y="966431"/>
            <a:ext cx="292696" cy="984673"/>
          </a:xfrm>
          <a:custGeom>
            <a:avLst/>
            <a:gdLst>
              <a:gd name="connsiteX0" fmla="*/ 0 w 250825"/>
              <a:gd name="connsiteY0" fmla="*/ 0 h 819150"/>
              <a:gd name="connsiteX1" fmla="*/ 250825 w 250825"/>
              <a:gd name="connsiteY1" fmla="*/ 257175 h 819150"/>
              <a:gd name="connsiteX2" fmla="*/ 250825 w 250825"/>
              <a:gd name="connsiteY2" fmla="*/ 819150 h 819150"/>
              <a:gd name="connsiteX3" fmla="*/ 15875 w 250825"/>
              <a:gd name="connsiteY3" fmla="*/ 647700 h 819150"/>
              <a:gd name="connsiteX4" fmla="*/ 0 w 250825"/>
              <a:gd name="connsiteY4" fmla="*/ 0 h 819150"/>
              <a:gd name="connsiteX0" fmla="*/ 0 w 250825"/>
              <a:gd name="connsiteY0" fmla="*/ 0 h 819150"/>
              <a:gd name="connsiteX1" fmla="*/ 250825 w 250825"/>
              <a:gd name="connsiteY1" fmla="*/ 257175 h 819150"/>
              <a:gd name="connsiteX2" fmla="*/ 250825 w 250825"/>
              <a:gd name="connsiteY2" fmla="*/ 819150 h 819150"/>
              <a:gd name="connsiteX3" fmla="*/ 8731 w 250825"/>
              <a:gd name="connsiteY3" fmla="*/ 654865 h 819150"/>
              <a:gd name="connsiteX4" fmla="*/ 0 w 250825"/>
              <a:gd name="connsiteY4" fmla="*/ 0 h 819150"/>
              <a:gd name="connsiteX0" fmla="*/ 0 w 250825"/>
              <a:gd name="connsiteY0" fmla="*/ 0 h 819150"/>
              <a:gd name="connsiteX1" fmla="*/ 250825 w 250825"/>
              <a:gd name="connsiteY1" fmla="*/ 238070 h 819150"/>
              <a:gd name="connsiteX2" fmla="*/ 250825 w 250825"/>
              <a:gd name="connsiteY2" fmla="*/ 819150 h 819150"/>
              <a:gd name="connsiteX3" fmla="*/ 8731 w 250825"/>
              <a:gd name="connsiteY3" fmla="*/ 654865 h 819150"/>
              <a:gd name="connsiteX4" fmla="*/ 0 w 250825"/>
              <a:gd name="connsiteY4" fmla="*/ 0 h 819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25" h="819150">
                <a:moveTo>
                  <a:pt x="0" y="0"/>
                </a:moveTo>
                <a:lnTo>
                  <a:pt x="250825" y="238070"/>
                </a:lnTo>
                <a:lnTo>
                  <a:pt x="250825" y="819150"/>
                </a:lnTo>
                <a:lnTo>
                  <a:pt x="8731" y="654865"/>
                </a:lnTo>
                <a:cubicBezTo>
                  <a:pt x="6614" y="444257"/>
                  <a:pt x="11642" y="226483"/>
                  <a:pt x="0" y="0"/>
                </a:cubicBezTo>
                <a:close/>
              </a:path>
            </a:pathLst>
          </a:cu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13" name="Round Same Side Corner Rectangle 12"/>
          <p:cNvSpPr/>
          <p:nvPr/>
        </p:nvSpPr>
        <p:spPr>
          <a:xfrm rot="16200000">
            <a:off x="672506" y="1932154"/>
            <a:ext cx="777977" cy="913485"/>
          </a:xfrm>
          <a:prstGeom prst="round2SameRect">
            <a:avLst>
              <a:gd name="adj1" fmla="val 8334"/>
              <a:gd name="adj2"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2400" b="1" kern="1200" dirty="0">
                <a:solidFill>
                  <a:prstClr val="white"/>
                </a:solidFill>
                <a:latin typeface="Arial" panose="020B0604020202020204" pitchFamily="34" charset="0"/>
                <a:cs typeface="Arial" panose="020B0604020202020204" pitchFamily="34" charset="0"/>
              </a:rPr>
              <a:t>02</a:t>
            </a:r>
          </a:p>
        </p:txBody>
      </p:sp>
      <p:sp>
        <p:nvSpPr>
          <p:cNvPr id="14" name="Freeform 13"/>
          <p:cNvSpPr/>
          <p:nvPr/>
        </p:nvSpPr>
        <p:spPr>
          <a:xfrm>
            <a:off x="1518235" y="1994166"/>
            <a:ext cx="283596" cy="869841"/>
          </a:xfrm>
          <a:custGeom>
            <a:avLst/>
            <a:gdLst>
              <a:gd name="connsiteX0" fmla="*/ 0 w 245268"/>
              <a:gd name="connsiteY0" fmla="*/ 0 h 719137"/>
              <a:gd name="connsiteX1" fmla="*/ 245268 w 245268"/>
              <a:gd name="connsiteY1" fmla="*/ 145256 h 719137"/>
              <a:gd name="connsiteX2" fmla="*/ 238125 w 245268"/>
              <a:gd name="connsiteY2" fmla="*/ 719137 h 719137"/>
              <a:gd name="connsiteX3" fmla="*/ 0 w 245268"/>
              <a:gd name="connsiteY3" fmla="*/ 647700 h 719137"/>
              <a:gd name="connsiteX4" fmla="*/ 0 w 245268"/>
              <a:gd name="connsiteY4" fmla="*/ 0 h 719137"/>
              <a:gd name="connsiteX0" fmla="*/ 0 w 247839"/>
              <a:gd name="connsiteY0" fmla="*/ 0 h 723899"/>
              <a:gd name="connsiteX1" fmla="*/ 245268 w 247839"/>
              <a:gd name="connsiteY1" fmla="*/ 145256 h 723899"/>
              <a:gd name="connsiteX2" fmla="*/ 247839 w 247839"/>
              <a:gd name="connsiteY2" fmla="*/ 723899 h 723899"/>
              <a:gd name="connsiteX3" fmla="*/ 0 w 247839"/>
              <a:gd name="connsiteY3" fmla="*/ 647700 h 723899"/>
              <a:gd name="connsiteX4" fmla="*/ 0 w 247839"/>
              <a:gd name="connsiteY4" fmla="*/ 0 h 723899"/>
              <a:gd name="connsiteX0" fmla="*/ 0 w 247839"/>
              <a:gd name="connsiteY0" fmla="*/ 0 h 721518"/>
              <a:gd name="connsiteX1" fmla="*/ 245268 w 247839"/>
              <a:gd name="connsiteY1" fmla="*/ 145256 h 721518"/>
              <a:gd name="connsiteX2" fmla="*/ 247839 w 247839"/>
              <a:gd name="connsiteY2" fmla="*/ 721518 h 721518"/>
              <a:gd name="connsiteX3" fmla="*/ 0 w 247839"/>
              <a:gd name="connsiteY3" fmla="*/ 647700 h 721518"/>
              <a:gd name="connsiteX4" fmla="*/ 0 w 247839"/>
              <a:gd name="connsiteY4" fmla="*/ 0 h 721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839" h="721518">
                <a:moveTo>
                  <a:pt x="0" y="0"/>
                </a:moveTo>
                <a:lnTo>
                  <a:pt x="245268" y="145256"/>
                </a:lnTo>
                <a:lnTo>
                  <a:pt x="247839" y="721518"/>
                </a:lnTo>
                <a:lnTo>
                  <a:pt x="0" y="647700"/>
                </a:lnTo>
                <a:lnTo>
                  <a:pt x="0" y="0"/>
                </a:lnTo>
                <a:close/>
              </a:path>
            </a:pathLst>
          </a:cu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15" name="Round Same Side Corner Rectangle 14"/>
          <p:cNvSpPr/>
          <p:nvPr/>
        </p:nvSpPr>
        <p:spPr>
          <a:xfrm rot="16200000">
            <a:off x="667408" y="2962759"/>
            <a:ext cx="777977" cy="913485"/>
          </a:xfrm>
          <a:prstGeom prst="round2SameRect">
            <a:avLst>
              <a:gd name="adj1" fmla="val 8334"/>
              <a:gd name="adj2"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2400" b="1" kern="1200" dirty="0">
                <a:solidFill>
                  <a:prstClr val="white"/>
                </a:solidFill>
                <a:latin typeface="Arial" panose="020B0604020202020204" pitchFamily="34" charset="0"/>
                <a:cs typeface="Arial" panose="020B0604020202020204" pitchFamily="34" charset="0"/>
              </a:rPr>
              <a:t>03</a:t>
            </a:r>
          </a:p>
        </p:txBody>
      </p:sp>
      <p:sp>
        <p:nvSpPr>
          <p:cNvPr id="16" name="Freeform 15"/>
          <p:cNvSpPr/>
          <p:nvPr/>
        </p:nvSpPr>
        <p:spPr>
          <a:xfrm>
            <a:off x="1512677" y="3027640"/>
            <a:ext cx="289188" cy="780848"/>
          </a:xfrm>
          <a:custGeom>
            <a:avLst/>
            <a:gdLst>
              <a:gd name="connsiteX0" fmla="*/ 0 w 245268"/>
              <a:gd name="connsiteY0" fmla="*/ 0 h 719137"/>
              <a:gd name="connsiteX1" fmla="*/ 245268 w 245268"/>
              <a:gd name="connsiteY1" fmla="*/ 145256 h 719137"/>
              <a:gd name="connsiteX2" fmla="*/ 238125 w 245268"/>
              <a:gd name="connsiteY2" fmla="*/ 719137 h 719137"/>
              <a:gd name="connsiteX3" fmla="*/ 0 w 245268"/>
              <a:gd name="connsiteY3" fmla="*/ 647700 h 719137"/>
              <a:gd name="connsiteX4" fmla="*/ 0 w 245268"/>
              <a:gd name="connsiteY4" fmla="*/ 0 h 719137"/>
              <a:gd name="connsiteX0" fmla="*/ 0 w 247673"/>
              <a:gd name="connsiteY0" fmla="*/ 0 h 719137"/>
              <a:gd name="connsiteX1" fmla="*/ 247673 w 247673"/>
              <a:gd name="connsiteY1" fmla="*/ 47625 h 719137"/>
              <a:gd name="connsiteX2" fmla="*/ 238125 w 247673"/>
              <a:gd name="connsiteY2" fmla="*/ 719137 h 719137"/>
              <a:gd name="connsiteX3" fmla="*/ 0 w 247673"/>
              <a:gd name="connsiteY3" fmla="*/ 647700 h 719137"/>
              <a:gd name="connsiteX4" fmla="*/ 0 w 247673"/>
              <a:gd name="connsiteY4" fmla="*/ 0 h 719137"/>
              <a:gd name="connsiteX0" fmla="*/ 0 w 247673"/>
              <a:gd name="connsiteY0" fmla="*/ 0 h 647700"/>
              <a:gd name="connsiteX1" fmla="*/ 247673 w 247673"/>
              <a:gd name="connsiteY1" fmla="*/ 47625 h 647700"/>
              <a:gd name="connsiteX2" fmla="*/ 245338 w 247673"/>
              <a:gd name="connsiteY2" fmla="*/ 588168 h 647700"/>
              <a:gd name="connsiteX3" fmla="*/ 0 w 247673"/>
              <a:gd name="connsiteY3" fmla="*/ 647700 h 647700"/>
              <a:gd name="connsiteX4" fmla="*/ 0 w 247673"/>
              <a:gd name="connsiteY4" fmla="*/ 0 h 647700"/>
              <a:gd name="connsiteX0" fmla="*/ 0 w 252617"/>
              <a:gd name="connsiteY0" fmla="*/ 0 h 647700"/>
              <a:gd name="connsiteX1" fmla="*/ 247673 w 252617"/>
              <a:gd name="connsiteY1" fmla="*/ 47625 h 647700"/>
              <a:gd name="connsiteX2" fmla="*/ 252552 w 252617"/>
              <a:gd name="connsiteY2" fmla="*/ 623887 h 647700"/>
              <a:gd name="connsiteX3" fmla="*/ 0 w 252617"/>
              <a:gd name="connsiteY3" fmla="*/ 647700 h 647700"/>
              <a:gd name="connsiteX4" fmla="*/ 0 w 252617"/>
              <a:gd name="connsiteY4" fmla="*/ 0 h 647700"/>
              <a:gd name="connsiteX0" fmla="*/ 0 w 250248"/>
              <a:gd name="connsiteY0" fmla="*/ 0 h 647700"/>
              <a:gd name="connsiteX1" fmla="*/ 247673 w 250248"/>
              <a:gd name="connsiteY1" fmla="*/ 47625 h 647700"/>
              <a:gd name="connsiteX2" fmla="*/ 250148 w 250248"/>
              <a:gd name="connsiteY2" fmla="*/ 626268 h 647700"/>
              <a:gd name="connsiteX3" fmla="*/ 0 w 250248"/>
              <a:gd name="connsiteY3" fmla="*/ 647700 h 647700"/>
              <a:gd name="connsiteX4" fmla="*/ 0 w 250248"/>
              <a:gd name="connsiteY4" fmla="*/ 0 h 64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248" h="647700">
                <a:moveTo>
                  <a:pt x="0" y="0"/>
                </a:moveTo>
                <a:lnTo>
                  <a:pt x="247673" y="47625"/>
                </a:lnTo>
                <a:cubicBezTo>
                  <a:pt x="246895" y="227806"/>
                  <a:pt x="250926" y="446087"/>
                  <a:pt x="250148" y="626268"/>
                </a:cubicBezTo>
                <a:lnTo>
                  <a:pt x="0" y="647700"/>
                </a:lnTo>
                <a:lnTo>
                  <a:pt x="0" y="0"/>
                </a:lnTo>
                <a:close/>
              </a:path>
            </a:pathLst>
          </a:cu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17" name="Round Same Side Corner Rectangle 16"/>
          <p:cNvSpPr/>
          <p:nvPr/>
        </p:nvSpPr>
        <p:spPr>
          <a:xfrm rot="5400000" flipV="1">
            <a:off x="673235" y="5042498"/>
            <a:ext cx="780848" cy="913485"/>
          </a:xfrm>
          <a:prstGeom prst="round2SameRect">
            <a:avLst>
              <a:gd name="adj1" fmla="val 8334"/>
              <a:gd name="adj2"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2400" b="1" kern="1200" dirty="0">
                <a:solidFill>
                  <a:prstClr val="white"/>
                </a:solidFill>
                <a:latin typeface="Arial" panose="020B0604020202020204" pitchFamily="34" charset="0"/>
                <a:cs typeface="Arial" panose="020B0604020202020204" pitchFamily="34" charset="0"/>
              </a:rPr>
              <a:t>05</a:t>
            </a:r>
          </a:p>
        </p:txBody>
      </p:sp>
      <p:sp>
        <p:nvSpPr>
          <p:cNvPr id="18" name="Freeform 17"/>
          <p:cNvSpPr/>
          <p:nvPr/>
        </p:nvSpPr>
        <p:spPr>
          <a:xfrm flipV="1">
            <a:off x="1514839" y="4906896"/>
            <a:ext cx="296338" cy="984673"/>
          </a:xfrm>
          <a:custGeom>
            <a:avLst/>
            <a:gdLst>
              <a:gd name="connsiteX0" fmla="*/ 0 w 250825"/>
              <a:gd name="connsiteY0" fmla="*/ 0 h 819150"/>
              <a:gd name="connsiteX1" fmla="*/ 250825 w 250825"/>
              <a:gd name="connsiteY1" fmla="*/ 257175 h 819150"/>
              <a:gd name="connsiteX2" fmla="*/ 250825 w 250825"/>
              <a:gd name="connsiteY2" fmla="*/ 819150 h 819150"/>
              <a:gd name="connsiteX3" fmla="*/ 15875 w 250825"/>
              <a:gd name="connsiteY3" fmla="*/ 647700 h 819150"/>
              <a:gd name="connsiteX4" fmla="*/ 0 w 250825"/>
              <a:gd name="connsiteY4" fmla="*/ 0 h 819150"/>
              <a:gd name="connsiteX0" fmla="*/ 0 w 250825"/>
              <a:gd name="connsiteY0" fmla="*/ 0 h 819150"/>
              <a:gd name="connsiteX1" fmla="*/ 250825 w 250825"/>
              <a:gd name="connsiteY1" fmla="*/ 257175 h 819150"/>
              <a:gd name="connsiteX2" fmla="*/ 250825 w 250825"/>
              <a:gd name="connsiteY2" fmla="*/ 819150 h 819150"/>
              <a:gd name="connsiteX3" fmla="*/ 8731 w 250825"/>
              <a:gd name="connsiteY3" fmla="*/ 654865 h 819150"/>
              <a:gd name="connsiteX4" fmla="*/ 0 w 250825"/>
              <a:gd name="connsiteY4" fmla="*/ 0 h 819150"/>
              <a:gd name="connsiteX0" fmla="*/ 0 w 250825"/>
              <a:gd name="connsiteY0" fmla="*/ 0 h 819150"/>
              <a:gd name="connsiteX1" fmla="*/ 250825 w 250825"/>
              <a:gd name="connsiteY1" fmla="*/ 238070 h 819150"/>
              <a:gd name="connsiteX2" fmla="*/ 250825 w 250825"/>
              <a:gd name="connsiteY2" fmla="*/ 819150 h 819150"/>
              <a:gd name="connsiteX3" fmla="*/ 8731 w 250825"/>
              <a:gd name="connsiteY3" fmla="*/ 654865 h 819150"/>
              <a:gd name="connsiteX4" fmla="*/ 0 w 250825"/>
              <a:gd name="connsiteY4" fmla="*/ 0 h 819150"/>
              <a:gd name="connsiteX0" fmla="*/ 0 w 252457"/>
              <a:gd name="connsiteY0" fmla="*/ 0 h 819150"/>
              <a:gd name="connsiteX1" fmla="*/ 252457 w 252457"/>
              <a:gd name="connsiteY1" fmla="*/ 244409 h 819150"/>
              <a:gd name="connsiteX2" fmla="*/ 250825 w 252457"/>
              <a:gd name="connsiteY2" fmla="*/ 819150 h 819150"/>
              <a:gd name="connsiteX3" fmla="*/ 8731 w 252457"/>
              <a:gd name="connsiteY3" fmla="*/ 654865 h 819150"/>
              <a:gd name="connsiteX4" fmla="*/ 0 w 252457"/>
              <a:gd name="connsiteY4" fmla="*/ 0 h 819150"/>
              <a:gd name="connsiteX0" fmla="*/ 0 w 252457"/>
              <a:gd name="connsiteY0" fmla="*/ 0 h 819150"/>
              <a:gd name="connsiteX1" fmla="*/ 252457 w 252457"/>
              <a:gd name="connsiteY1" fmla="*/ 244409 h 819150"/>
              <a:gd name="connsiteX2" fmla="*/ 250825 w 252457"/>
              <a:gd name="connsiteY2" fmla="*/ 819150 h 819150"/>
              <a:gd name="connsiteX3" fmla="*/ 2201 w 252457"/>
              <a:gd name="connsiteY3" fmla="*/ 659619 h 819150"/>
              <a:gd name="connsiteX4" fmla="*/ 0 w 252457"/>
              <a:gd name="connsiteY4" fmla="*/ 0 h 819150"/>
              <a:gd name="connsiteX0" fmla="*/ 0 w 252457"/>
              <a:gd name="connsiteY0" fmla="*/ 0 h 819150"/>
              <a:gd name="connsiteX1" fmla="*/ 252457 w 252457"/>
              <a:gd name="connsiteY1" fmla="*/ 244409 h 819150"/>
              <a:gd name="connsiteX2" fmla="*/ 250825 w 252457"/>
              <a:gd name="connsiteY2" fmla="*/ 819150 h 819150"/>
              <a:gd name="connsiteX3" fmla="*/ 2201 w 252457"/>
              <a:gd name="connsiteY3" fmla="*/ 659619 h 819150"/>
              <a:gd name="connsiteX4" fmla="*/ 0 w 252457"/>
              <a:gd name="connsiteY4" fmla="*/ 0 h 819150"/>
              <a:gd name="connsiteX0" fmla="*/ 1489 w 253946"/>
              <a:gd name="connsiteY0" fmla="*/ 0 h 819150"/>
              <a:gd name="connsiteX1" fmla="*/ 253946 w 253946"/>
              <a:gd name="connsiteY1" fmla="*/ 244409 h 819150"/>
              <a:gd name="connsiteX2" fmla="*/ 252314 w 253946"/>
              <a:gd name="connsiteY2" fmla="*/ 819150 h 819150"/>
              <a:gd name="connsiteX3" fmla="*/ 425 w 253946"/>
              <a:gd name="connsiteY3" fmla="*/ 650110 h 819150"/>
              <a:gd name="connsiteX4" fmla="*/ 1489 w 253946"/>
              <a:gd name="connsiteY4" fmla="*/ 0 h 819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46" h="819150">
                <a:moveTo>
                  <a:pt x="1489" y="0"/>
                </a:moveTo>
                <a:lnTo>
                  <a:pt x="253946" y="244409"/>
                </a:lnTo>
                <a:lnTo>
                  <a:pt x="252314" y="819150"/>
                </a:lnTo>
                <a:lnTo>
                  <a:pt x="425" y="650110"/>
                </a:lnTo>
                <a:cubicBezTo>
                  <a:pt x="-1692" y="439502"/>
                  <a:pt x="4968" y="68006"/>
                  <a:pt x="1489" y="0"/>
                </a:cubicBezTo>
                <a:close/>
              </a:path>
            </a:pathLst>
          </a:cu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19" name="Round Same Side Corner Rectangle 18"/>
          <p:cNvSpPr/>
          <p:nvPr/>
        </p:nvSpPr>
        <p:spPr>
          <a:xfrm rot="5400000" flipV="1">
            <a:off x="676300" y="4012361"/>
            <a:ext cx="777977" cy="913485"/>
          </a:xfrm>
          <a:prstGeom prst="round2SameRect">
            <a:avLst>
              <a:gd name="adj1" fmla="val 8334"/>
              <a:gd name="adj2"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2400" b="1" kern="1200" dirty="0">
                <a:solidFill>
                  <a:prstClr val="white"/>
                </a:solidFill>
                <a:latin typeface="Arial" panose="020B0604020202020204" pitchFamily="34" charset="0"/>
                <a:cs typeface="Arial" panose="020B0604020202020204" pitchFamily="34" charset="0"/>
              </a:rPr>
              <a:t>04</a:t>
            </a:r>
          </a:p>
        </p:txBody>
      </p:sp>
      <p:sp>
        <p:nvSpPr>
          <p:cNvPr id="20" name="Freeform 19"/>
          <p:cNvSpPr/>
          <p:nvPr/>
        </p:nvSpPr>
        <p:spPr>
          <a:xfrm flipV="1">
            <a:off x="1522030" y="3993993"/>
            <a:ext cx="283596" cy="869841"/>
          </a:xfrm>
          <a:custGeom>
            <a:avLst/>
            <a:gdLst>
              <a:gd name="connsiteX0" fmla="*/ 0 w 245268"/>
              <a:gd name="connsiteY0" fmla="*/ 0 h 719137"/>
              <a:gd name="connsiteX1" fmla="*/ 245268 w 245268"/>
              <a:gd name="connsiteY1" fmla="*/ 145256 h 719137"/>
              <a:gd name="connsiteX2" fmla="*/ 238125 w 245268"/>
              <a:gd name="connsiteY2" fmla="*/ 719137 h 719137"/>
              <a:gd name="connsiteX3" fmla="*/ 0 w 245268"/>
              <a:gd name="connsiteY3" fmla="*/ 647700 h 719137"/>
              <a:gd name="connsiteX4" fmla="*/ 0 w 245268"/>
              <a:gd name="connsiteY4" fmla="*/ 0 h 719137"/>
              <a:gd name="connsiteX0" fmla="*/ 0 w 247839"/>
              <a:gd name="connsiteY0" fmla="*/ 0 h 723899"/>
              <a:gd name="connsiteX1" fmla="*/ 245268 w 247839"/>
              <a:gd name="connsiteY1" fmla="*/ 145256 h 723899"/>
              <a:gd name="connsiteX2" fmla="*/ 247839 w 247839"/>
              <a:gd name="connsiteY2" fmla="*/ 723899 h 723899"/>
              <a:gd name="connsiteX3" fmla="*/ 0 w 247839"/>
              <a:gd name="connsiteY3" fmla="*/ 647700 h 723899"/>
              <a:gd name="connsiteX4" fmla="*/ 0 w 247839"/>
              <a:gd name="connsiteY4" fmla="*/ 0 h 723899"/>
              <a:gd name="connsiteX0" fmla="*/ 0 w 247839"/>
              <a:gd name="connsiteY0" fmla="*/ 0 h 721518"/>
              <a:gd name="connsiteX1" fmla="*/ 245268 w 247839"/>
              <a:gd name="connsiteY1" fmla="*/ 145256 h 721518"/>
              <a:gd name="connsiteX2" fmla="*/ 247839 w 247839"/>
              <a:gd name="connsiteY2" fmla="*/ 721518 h 721518"/>
              <a:gd name="connsiteX3" fmla="*/ 0 w 247839"/>
              <a:gd name="connsiteY3" fmla="*/ 647700 h 721518"/>
              <a:gd name="connsiteX4" fmla="*/ 0 w 247839"/>
              <a:gd name="connsiteY4" fmla="*/ 0 h 721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839" h="721518">
                <a:moveTo>
                  <a:pt x="0" y="0"/>
                </a:moveTo>
                <a:lnTo>
                  <a:pt x="245268" y="145256"/>
                </a:lnTo>
                <a:lnTo>
                  <a:pt x="247839" y="721518"/>
                </a:lnTo>
                <a:lnTo>
                  <a:pt x="0" y="647700"/>
                </a:lnTo>
                <a:lnTo>
                  <a:pt x="0" y="0"/>
                </a:lnTo>
                <a:close/>
              </a:path>
            </a:pathLst>
          </a:cu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21" name="Oval 20"/>
          <p:cNvSpPr/>
          <p:nvPr/>
        </p:nvSpPr>
        <p:spPr>
          <a:xfrm>
            <a:off x="7718189" y="1347553"/>
            <a:ext cx="518124" cy="518120"/>
          </a:xfrm>
          <a:prstGeom prst="ellipse">
            <a:avLst/>
          </a:prstGeom>
          <a:solidFill>
            <a:schemeClr val="bg1">
              <a:lumMod val="95000"/>
            </a:schemeClr>
          </a:solidFill>
          <a:ln>
            <a:noFill/>
          </a:ln>
          <a:effectLst>
            <a:innerShdw blurRad="381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22" name="Oval 21"/>
          <p:cNvSpPr/>
          <p:nvPr/>
        </p:nvSpPr>
        <p:spPr>
          <a:xfrm>
            <a:off x="7327029" y="2257584"/>
            <a:ext cx="518124" cy="518120"/>
          </a:xfrm>
          <a:prstGeom prst="ellipse">
            <a:avLst/>
          </a:prstGeom>
          <a:solidFill>
            <a:schemeClr val="bg1">
              <a:lumMod val="95000"/>
            </a:schemeClr>
          </a:solidFill>
          <a:ln>
            <a:noFill/>
          </a:ln>
          <a:effectLst>
            <a:innerShdw blurRad="381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23" name="Oval 22"/>
          <p:cNvSpPr/>
          <p:nvPr/>
        </p:nvSpPr>
        <p:spPr>
          <a:xfrm>
            <a:off x="8729109" y="3174793"/>
            <a:ext cx="518124" cy="518120"/>
          </a:xfrm>
          <a:prstGeom prst="ellipse">
            <a:avLst/>
          </a:prstGeom>
          <a:solidFill>
            <a:schemeClr val="bg1">
              <a:lumMod val="95000"/>
            </a:schemeClr>
          </a:solidFill>
          <a:ln>
            <a:noFill/>
          </a:ln>
          <a:effectLst>
            <a:innerShdw blurRad="381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24" name="Oval 23"/>
          <p:cNvSpPr/>
          <p:nvPr/>
        </p:nvSpPr>
        <p:spPr>
          <a:xfrm>
            <a:off x="7327029" y="4082295"/>
            <a:ext cx="518124" cy="518120"/>
          </a:xfrm>
          <a:prstGeom prst="ellipse">
            <a:avLst/>
          </a:prstGeom>
          <a:solidFill>
            <a:schemeClr val="bg1">
              <a:lumMod val="95000"/>
            </a:schemeClr>
          </a:solidFill>
          <a:ln>
            <a:noFill/>
          </a:ln>
          <a:effectLst>
            <a:innerShdw blurRad="381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25" name="Oval 24"/>
          <p:cNvSpPr/>
          <p:nvPr/>
        </p:nvSpPr>
        <p:spPr>
          <a:xfrm>
            <a:off x="7718189" y="4992326"/>
            <a:ext cx="518124" cy="518120"/>
          </a:xfrm>
          <a:prstGeom prst="ellipse">
            <a:avLst/>
          </a:prstGeom>
          <a:solidFill>
            <a:schemeClr val="bg1">
              <a:lumMod val="95000"/>
            </a:schemeClr>
          </a:solidFill>
          <a:ln>
            <a:noFill/>
          </a:ln>
          <a:effectLst>
            <a:innerShdw blurRad="381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26" name="Content Placeholder 10"/>
          <p:cNvSpPr>
            <a:spLocks noGrp="1"/>
          </p:cNvSpPr>
          <p:nvPr>
            <p:ph sz="quarter" idx="11" hasCustomPrompt="1"/>
          </p:nvPr>
        </p:nvSpPr>
        <p:spPr>
          <a:xfrm>
            <a:off x="1886481" y="1294289"/>
            <a:ext cx="4110084" cy="624648"/>
          </a:xfrm>
        </p:spPr>
        <p:txBody>
          <a:bodyPr anchor="ctr">
            <a:noAutofit/>
          </a:bodyPr>
          <a:lstStyle>
            <a:lvl1pPr marL="0" indent="0" algn="l">
              <a:buNone/>
              <a:defRPr sz="2400">
                <a:solidFill>
                  <a:schemeClr val="tx1"/>
                </a:solidFill>
                <a:latin typeface="Arial" panose="020B0604020202020204" pitchFamily="34" charset="0"/>
                <a:cs typeface="Arial" panose="020B0604020202020204" pitchFamily="34" charset="0"/>
              </a:defRPr>
            </a:lvl1pPr>
            <a:lvl5pPr>
              <a:defRPr/>
            </a:lvl5pPr>
          </a:lstStyle>
          <a:p>
            <a:pPr lvl="0"/>
            <a:r>
              <a:rPr lang="en-US" dirty="0"/>
              <a:t>Click add text</a:t>
            </a:r>
          </a:p>
        </p:txBody>
      </p:sp>
      <p:sp>
        <p:nvSpPr>
          <p:cNvPr id="27" name="Content Placeholder 10"/>
          <p:cNvSpPr>
            <a:spLocks noGrp="1"/>
          </p:cNvSpPr>
          <p:nvPr>
            <p:ph sz="quarter" idx="12" hasCustomPrompt="1"/>
          </p:nvPr>
        </p:nvSpPr>
        <p:spPr>
          <a:xfrm>
            <a:off x="1886481" y="2204320"/>
            <a:ext cx="4110084" cy="624648"/>
          </a:xfrm>
        </p:spPr>
        <p:txBody>
          <a:bodyPr anchor="ctr">
            <a:noAutofit/>
          </a:bodyPr>
          <a:lstStyle>
            <a:lvl1pPr marL="0" indent="0" algn="l">
              <a:buNone/>
              <a:defRPr sz="2400">
                <a:solidFill>
                  <a:schemeClr val="tx1"/>
                </a:solidFill>
                <a:latin typeface="Arial" panose="020B0604020202020204" pitchFamily="34" charset="0"/>
                <a:cs typeface="Arial" panose="020B0604020202020204" pitchFamily="34" charset="0"/>
              </a:defRPr>
            </a:lvl1pPr>
            <a:lvl5pPr>
              <a:defRPr/>
            </a:lvl5pPr>
          </a:lstStyle>
          <a:p>
            <a:pPr lvl="0"/>
            <a:r>
              <a:rPr lang="en-US" dirty="0"/>
              <a:t>Click add text</a:t>
            </a:r>
          </a:p>
        </p:txBody>
      </p:sp>
      <p:sp>
        <p:nvSpPr>
          <p:cNvPr id="28" name="Content Placeholder 10"/>
          <p:cNvSpPr>
            <a:spLocks noGrp="1"/>
          </p:cNvSpPr>
          <p:nvPr>
            <p:ph sz="quarter" idx="13" hasCustomPrompt="1"/>
          </p:nvPr>
        </p:nvSpPr>
        <p:spPr>
          <a:xfrm>
            <a:off x="1886481" y="3121529"/>
            <a:ext cx="4110084" cy="624648"/>
          </a:xfrm>
        </p:spPr>
        <p:txBody>
          <a:bodyPr anchor="ctr">
            <a:noAutofit/>
          </a:bodyPr>
          <a:lstStyle>
            <a:lvl1pPr marL="0" indent="0" algn="l">
              <a:buNone/>
              <a:defRPr sz="2400">
                <a:solidFill>
                  <a:schemeClr val="tx1"/>
                </a:solidFill>
                <a:latin typeface="Arial" panose="020B0604020202020204" pitchFamily="34" charset="0"/>
                <a:cs typeface="Arial" panose="020B0604020202020204" pitchFamily="34" charset="0"/>
              </a:defRPr>
            </a:lvl1pPr>
            <a:lvl5pPr>
              <a:defRPr/>
            </a:lvl5pPr>
          </a:lstStyle>
          <a:p>
            <a:pPr lvl="0"/>
            <a:r>
              <a:rPr lang="en-US" dirty="0"/>
              <a:t>Click add text</a:t>
            </a:r>
          </a:p>
        </p:txBody>
      </p:sp>
      <p:sp>
        <p:nvSpPr>
          <p:cNvPr id="29" name="Content Placeholder 10"/>
          <p:cNvSpPr>
            <a:spLocks noGrp="1"/>
          </p:cNvSpPr>
          <p:nvPr>
            <p:ph sz="quarter" idx="14" hasCustomPrompt="1"/>
          </p:nvPr>
        </p:nvSpPr>
        <p:spPr>
          <a:xfrm>
            <a:off x="1886481" y="4029031"/>
            <a:ext cx="4110084" cy="624648"/>
          </a:xfrm>
        </p:spPr>
        <p:txBody>
          <a:bodyPr anchor="ctr">
            <a:noAutofit/>
          </a:bodyPr>
          <a:lstStyle>
            <a:lvl1pPr marL="0" indent="0" algn="l">
              <a:buNone/>
              <a:defRPr sz="2400">
                <a:solidFill>
                  <a:schemeClr val="tx1"/>
                </a:solidFill>
                <a:latin typeface="Arial" panose="020B0604020202020204" pitchFamily="34" charset="0"/>
                <a:cs typeface="Arial" panose="020B0604020202020204" pitchFamily="34" charset="0"/>
              </a:defRPr>
            </a:lvl1pPr>
            <a:lvl5pPr>
              <a:defRPr/>
            </a:lvl5pPr>
          </a:lstStyle>
          <a:p>
            <a:pPr lvl="0"/>
            <a:r>
              <a:rPr lang="en-US" dirty="0"/>
              <a:t>Click add text</a:t>
            </a:r>
          </a:p>
        </p:txBody>
      </p:sp>
      <p:sp>
        <p:nvSpPr>
          <p:cNvPr id="30" name="Content Placeholder 10"/>
          <p:cNvSpPr>
            <a:spLocks noGrp="1"/>
          </p:cNvSpPr>
          <p:nvPr>
            <p:ph sz="quarter" idx="15" hasCustomPrompt="1"/>
          </p:nvPr>
        </p:nvSpPr>
        <p:spPr>
          <a:xfrm>
            <a:off x="1886481" y="4939062"/>
            <a:ext cx="4110084" cy="624648"/>
          </a:xfrm>
        </p:spPr>
        <p:txBody>
          <a:bodyPr anchor="ctr">
            <a:noAutofit/>
          </a:bodyPr>
          <a:lstStyle>
            <a:lvl1pPr marL="0" indent="0" algn="l">
              <a:buNone/>
              <a:defRPr sz="2400">
                <a:solidFill>
                  <a:schemeClr val="tx1"/>
                </a:solidFill>
                <a:latin typeface="Arial" panose="020B0604020202020204" pitchFamily="34" charset="0"/>
                <a:cs typeface="Arial" panose="020B0604020202020204" pitchFamily="34" charset="0"/>
              </a:defRPr>
            </a:lvl1pPr>
            <a:lvl5pPr>
              <a:defRPr/>
            </a:lvl5pPr>
          </a:lstStyle>
          <a:p>
            <a:pPr lvl="0"/>
            <a:r>
              <a:rPr lang="en-US" dirty="0"/>
              <a:t>Click add text</a:t>
            </a:r>
          </a:p>
        </p:txBody>
      </p:sp>
    </p:spTree>
    <p:extLst>
      <p:ext uri="{BB962C8B-B14F-4D97-AF65-F5344CB8AC3E}">
        <p14:creationId xmlns:p14="http://schemas.microsoft.com/office/powerpoint/2010/main" val="4004065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E04F1E14-4077-49CE-BE30-F1B862333BB7}"/>
              </a:ext>
            </a:extLst>
          </p:cNvPr>
          <p:cNvSpPr txBox="1">
            <a:spLocks/>
          </p:cNvSpPr>
          <p:nvPr userDrawn="1"/>
        </p:nvSpPr>
        <p:spPr>
          <a:xfrm>
            <a:off x="84302" y="6527800"/>
            <a:ext cx="228600" cy="177800"/>
          </a:xfrm>
          <a:prstGeom prst="rect">
            <a:avLst/>
          </a:prstGeom>
          <a:solidFill>
            <a:srgbClr val="BFBFBF"/>
          </a:solid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prstClr val="black"/>
                </a:solidFill>
                <a:latin typeface="Arial" panose="020B0604020202020204" pitchFamily="34" charset="0"/>
                <a:cs typeface="Arial" panose="020B0604020202020204" pitchFamily="34" charset="0"/>
              </a:rPr>
              <a:pPr/>
              <a:t>‹#›</a:t>
            </a:fld>
            <a:endParaRPr lang="en-US" b="1"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02171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slideLayout" Target="../slideLayouts/slideLayout18.xml"/><Relationship Id="rId7" Type="http://schemas.openxmlformats.org/officeDocument/2006/relationships/oleObject" Target="../embeddings/oleObject1.bin"/><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ags" Target="../tags/tag1.xml"/><Relationship Id="rId5" Type="http://schemas.openxmlformats.org/officeDocument/2006/relationships/vmlDrawing" Target="../drawings/vmlDrawing1.vml"/><Relationship Id="rId10" Type="http://schemas.openxmlformats.org/officeDocument/2006/relationships/image" Target="../media/image8.emf"/><Relationship Id="rId4" Type="http://schemas.openxmlformats.org/officeDocument/2006/relationships/theme" Target="../theme/theme2.xml"/><Relationship Id="rId9" Type="http://schemas.openxmlformats.org/officeDocument/2006/relationships/image" Target="../media/image7.tif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4CC82F69-6481-4FDB-B80F-F69D48C67F0C}"/>
              </a:ext>
            </a:extLst>
          </p:cNvPr>
          <p:cNvSpPr/>
          <p:nvPr userDrawn="1"/>
        </p:nvSpPr>
        <p:spPr>
          <a:xfrm>
            <a:off x="0" y="0"/>
            <a:ext cx="12192000" cy="526198"/>
          </a:xfrm>
          <a:prstGeom prst="roundRect">
            <a:avLst>
              <a:gd name="adj" fmla="val 0"/>
            </a:avLst>
          </a:prstGeom>
          <a:gradFill>
            <a:gsLst>
              <a:gs pos="0">
                <a:srgbClr val="052049"/>
              </a:gs>
              <a:gs pos="90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2" name="Title Placeholder 1">
            <a:extLst>
              <a:ext uri="{FF2B5EF4-FFF2-40B4-BE49-F238E27FC236}">
                <a16:creationId xmlns:a16="http://schemas.microsoft.com/office/drawing/2014/main" id="{84944053-C2CE-4A8F-8254-E00EEBFA86F0}"/>
              </a:ext>
            </a:extLst>
          </p:cNvPr>
          <p:cNvSpPr>
            <a:spLocks noGrp="1"/>
          </p:cNvSpPr>
          <p:nvPr>
            <p:ph type="title"/>
          </p:nvPr>
        </p:nvSpPr>
        <p:spPr>
          <a:xfrm>
            <a:off x="599655" y="58925"/>
            <a:ext cx="10940304" cy="408349"/>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DBF476DF-F9BA-4DC2-9DF5-0B38E68B3170}"/>
              </a:ext>
            </a:extLst>
          </p:cNvPr>
          <p:cNvSpPr>
            <a:spLocks noGrp="1"/>
          </p:cNvSpPr>
          <p:nvPr>
            <p:ph type="body" idx="1"/>
          </p:nvPr>
        </p:nvSpPr>
        <p:spPr>
          <a:xfrm>
            <a:off x="219076" y="1123951"/>
            <a:ext cx="11744324" cy="48958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Rounded Corners 10">
            <a:extLst>
              <a:ext uri="{FF2B5EF4-FFF2-40B4-BE49-F238E27FC236}">
                <a16:creationId xmlns:a16="http://schemas.microsoft.com/office/drawing/2014/main" id="{D8011362-B18C-424D-A9DF-C8A495F0FC03}"/>
              </a:ext>
            </a:extLst>
          </p:cNvPr>
          <p:cNvSpPr/>
          <p:nvPr userDrawn="1"/>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kern="1200" dirty="0">
              <a:solidFill>
                <a:prstClr val="black"/>
              </a:solidFill>
              <a:latin typeface="Arial" panose="020B0604020202020204" pitchFamily="34" charset="0"/>
            </a:endParaRPr>
          </a:p>
        </p:txBody>
      </p:sp>
      <p:sp>
        <p:nvSpPr>
          <p:cNvPr id="13" name="Slide Number Placeholder 5">
            <a:extLst>
              <a:ext uri="{FF2B5EF4-FFF2-40B4-BE49-F238E27FC236}">
                <a16:creationId xmlns:a16="http://schemas.microsoft.com/office/drawing/2014/main" id="{C4D7D9BC-1ED0-404A-9BA4-C76BC0FBAE02}"/>
              </a:ext>
            </a:extLst>
          </p:cNvPr>
          <p:cNvSpPr>
            <a:spLocks noGrp="1"/>
          </p:cNvSpPr>
          <p:nvPr>
            <p:ph type="sldNum" sz="quarter" idx="4"/>
          </p:nvPr>
        </p:nvSpPr>
        <p:spPr>
          <a:xfrm>
            <a:off x="121650" y="6527800"/>
            <a:ext cx="228600" cy="177800"/>
          </a:xfrm>
          <a:prstGeom prst="rect">
            <a:avLst/>
          </a:prstGeom>
          <a:solidFill>
            <a:srgbClr val="BFBFBF"/>
          </a:solidFill>
        </p:spPr>
        <p:txBody>
          <a:bodyPr wrap="none" lIns="0" tIns="0" rIns="0" bIns="0" anchor="ctr" anchorCtr="0"/>
          <a:lstStyle>
            <a:lvl1pPr algn="ctr">
              <a:defRPr sz="800" b="1">
                <a:solidFill>
                  <a:schemeClr val="tx1"/>
                </a:solidFill>
                <a:latin typeface="Arial" panose="020B0604020202020204" pitchFamily="34" charset="0"/>
                <a:cs typeface="Arial" panose="020B0604020202020204" pitchFamily="34" charset="0"/>
              </a:defRPr>
            </a:lvl1pPr>
          </a:lstStyle>
          <a:p>
            <a:fld id="{BA6739A3-A001-4132-AECF-E1735C6210C2}" type="slidenum">
              <a:rPr lang="en-US" kern="1200" smtClean="0">
                <a:solidFill>
                  <a:prstClr val="black"/>
                </a:solidFill>
                <a:ea typeface="+mn-ea"/>
              </a:rPr>
              <a:pPr/>
              <a:t>‹#›</a:t>
            </a:fld>
            <a:endParaRPr lang="en-US" kern="1200" dirty="0">
              <a:solidFill>
                <a:prstClr val="black"/>
              </a:solidFill>
              <a:ea typeface="+mn-ea"/>
            </a:endParaRPr>
          </a:p>
        </p:txBody>
      </p:sp>
      <p:pic>
        <p:nvPicPr>
          <p:cNvPr id="14" name="Picture 13">
            <a:extLst>
              <a:ext uri="{FF2B5EF4-FFF2-40B4-BE49-F238E27FC236}">
                <a16:creationId xmlns:a16="http://schemas.microsoft.com/office/drawing/2014/main" id="{ED0CB488-30EA-4015-9174-1E0A80F1A15A}"/>
              </a:ext>
            </a:extLst>
          </p:cNvPr>
          <p:cNvPicPr>
            <a:picLocks noChangeAspect="1"/>
          </p:cNvPicPr>
          <p:nvPr userDrawn="1"/>
        </p:nvPicPr>
        <p:blipFill>
          <a:blip r:embed="rId17"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Tree>
    <p:extLst>
      <p:ext uri="{BB962C8B-B14F-4D97-AF65-F5344CB8AC3E}">
        <p14:creationId xmlns:p14="http://schemas.microsoft.com/office/powerpoint/2010/main" val="712296465"/>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60" r:id="rId14"/>
    <p:sldLayoutId id="2147483680" r:id="rId15"/>
  </p:sldLayoutIdLst>
  <p:hf hdr="0"/>
  <p:txStyles>
    <p:titleStyle>
      <a:lvl1pPr algn="ctr" defTabSz="914400" rtl="0" eaLnBrk="1" latinLnBrk="0" hangingPunct="1">
        <a:lnSpc>
          <a:spcPct val="90000"/>
        </a:lnSpc>
        <a:spcBef>
          <a:spcPct val="0"/>
        </a:spcBef>
        <a:buNone/>
        <a:defRPr sz="2800"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7536">
          <p15:clr>
            <a:srgbClr val="F26B43"/>
          </p15:clr>
        </p15:guide>
        <p15:guide id="3" pos="12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6"/>
            </p:custDataLst>
          </p:nvPr>
        </p:nvGraphicFramePr>
        <p:xfrm>
          <a:off x="2121" y="2121"/>
          <a:ext cx="2116" cy="2116"/>
        </p:xfrm>
        <a:graphic>
          <a:graphicData uri="http://schemas.openxmlformats.org/presentationml/2006/ole">
            <mc:AlternateContent xmlns:mc="http://schemas.openxmlformats.org/markup-compatibility/2006">
              <mc:Choice xmlns:v="urn:schemas-microsoft-com:vml" Requires="v">
                <p:oleObj spid="_x0000_s1027" name="think-cell Slide" r:id="rId7" imgW="216" imgH="216" progId="TCLayout.ActiveDocument.1">
                  <p:embed/>
                </p:oleObj>
              </mc:Choice>
              <mc:Fallback>
                <p:oleObj name="think-cell Slide" r:id="rId7" imgW="216" imgH="216" progId="TCLayout.ActiveDocument.1">
                  <p:embed/>
                  <p:pic>
                    <p:nvPicPr>
                      <p:cNvPr id="0" name=""/>
                      <p:cNvPicPr/>
                      <p:nvPr/>
                    </p:nvPicPr>
                    <p:blipFill>
                      <a:blip r:embed="rId8"/>
                      <a:stretch>
                        <a:fillRect/>
                      </a:stretch>
                    </p:blipFill>
                    <p:spPr>
                      <a:xfrm>
                        <a:off x="2121" y="2121"/>
                        <a:ext cx="2116" cy="2116"/>
                      </a:xfrm>
                      <a:prstGeom prst="rect">
                        <a:avLst/>
                      </a:prstGeom>
                    </p:spPr>
                  </p:pic>
                </p:oleObj>
              </mc:Fallback>
            </mc:AlternateContent>
          </a:graphicData>
        </a:graphic>
      </p:graphicFrame>
      <p:pic>
        <p:nvPicPr>
          <p:cNvPr id="8" name="Picture 7"/>
          <p:cNvPicPr preferRelativeResize="0">
            <a:picLocks/>
          </p:cNvPicPr>
          <p:nvPr userDrawn="1"/>
        </p:nvPicPr>
        <p:blipFill>
          <a:blip r:embed="rId9" cstate="print">
            <a:extLst>
              <a:ext uri="{28A0092B-C50C-407E-A947-70E740481C1C}">
                <a14:useLocalDpi xmlns:a14="http://schemas.microsoft.com/office/drawing/2010/main" val="0"/>
              </a:ext>
            </a:extLst>
          </a:blip>
          <a:stretch>
            <a:fillRect/>
          </a:stretch>
        </p:blipFill>
        <p:spPr>
          <a:xfrm>
            <a:off x="3" y="201169"/>
            <a:ext cx="12191999" cy="384048"/>
          </a:xfrm>
          <a:prstGeom prst="rect">
            <a:avLst/>
          </a:prstGeom>
        </p:spPr>
      </p:pic>
      <p:sp>
        <p:nvSpPr>
          <p:cNvPr id="9" name="Slide Number Placeholder 14"/>
          <p:cNvSpPr>
            <a:spLocks noGrp="1"/>
          </p:cNvSpPr>
          <p:nvPr>
            <p:ph type="sldNum" sz="quarter" idx="4"/>
          </p:nvPr>
        </p:nvSpPr>
        <p:spPr>
          <a:xfrm>
            <a:off x="11257940" y="6492876"/>
            <a:ext cx="934065" cy="365125"/>
          </a:xfrm>
          <a:prstGeom prst="rect">
            <a:avLst/>
          </a:prstGeom>
        </p:spPr>
        <p:txBody>
          <a:bodyPr lIns="91430" tIns="45715" rIns="91430" bIns="45715"/>
          <a:lstStyle>
            <a:lvl1pPr>
              <a:defRPr lang="en-US" sz="1467" smtClean="0"/>
            </a:lvl1pPr>
          </a:lstStyle>
          <a:p>
            <a:pPr fontAlgn="base">
              <a:spcBef>
                <a:spcPct val="0"/>
              </a:spcBef>
              <a:spcAft>
                <a:spcPct val="0"/>
              </a:spcAft>
            </a:pPr>
            <a:fld id="{017F978A-4048-4358-9343-69F8E58C9EF5}" type="slidenum">
              <a:rPr lang="en-IN">
                <a:solidFill>
                  <a:prstClr val="black"/>
                </a:solidFill>
                <a:latin typeface="Arial" pitchFamily="34" charset="0"/>
                <a:cs typeface="Arial" pitchFamily="34" charset="0"/>
              </a:rPr>
              <a:pPr fontAlgn="base">
                <a:spcBef>
                  <a:spcPct val="0"/>
                </a:spcBef>
                <a:spcAft>
                  <a:spcPct val="0"/>
                </a:spcAft>
              </a:pPr>
              <a:t>‹#›</a:t>
            </a:fld>
            <a:endParaRPr lang="en-IN" dirty="0">
              <a:solidFill>
                <a:prstClr val="black"/>
              </a:solidFill>
              <a:latin typeface="Arial" pitchFamily="34" charset="0"/>
              <a:cs typeface="Arial" pitchFamily="34" charset="0"/>
            </a:endParaRPr>
          </a:p>
        </p:txBody>
      </p:sp>
      <p:sp>
        <p:nvSpPr>
          <p:cNvPr id="10" name="Rectangle 9"/>
          <p:cNvSpPr/>
          <p:nvPr userDrawn="1"/>
        </p:nvSpPr>
        <p:spPr>
          <a:xfrm>
            <a:off x="10763251" y="20035"/>
            <a:ext cx="1219200" cy="841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7" tIns="60953" rIns="121907" bIns="60953" rtlCol="0" anchor="ctr"/>
          <a:lstStyle/>
          <a:p>
            <a:pPr algn="ctr" fontAlgn="base">
              <a:spcBef>
                <a:spcPct val="0"/>
              </a:spcBef>
              <a:spcAft>
                <a:spcPct val="0"/>
              </a:spcAft>
            </a:pPr>
            <a:endParaRPr lang="en-IN" sz="2400" dirty="0">
              <a:solidFill>
                <a:prstClr val="white"/>
              </a:solidFill>
            </a:endParaRPr>
          </a:p>
        </p:txBody>
      </p:sp>
      <p:pic>
        <p:nvPicPr>
          <p:cNvPr id="11" name="Picture 10"/>
          <p:cNvPicPr>
            <a:picLocks noChangeAspect="1"/>
          </p:cNvPicPr>
          <p:nvPr userDrawn="1"/>
        </p:nvPicPr>
        <p:blipFill>
          <a:blip r:embed="rId10"/>
          <a:stretch>
            <a:fillRect/>
          </a:stretch>
        </p:blipFill>
        <p:spPr>
          <a:xfrm>
            <a:off x="10791309" y="34550"/>
            <a:ext cx="1181623" cy="871657"/>
          </a:xfrm>
          <a:prstGeom prst="rect">
            <a:avLst/>
          </a:prstGeom>
        </p:spPr>
      </p:pic>
      <p:sp>
        <p:nvSpPr>
          <p:cNvPr id="12" name="Footer Placeholder 4">
            <a:extLst>
              <a:ext uri="{FF2B5EF4-FFF2-40B4-BE49-F238E27FC236}">
                <a16:creationId xmlns:a16="http://schemas.microsoft.com/office/drawing/2014/main" id="{2983E211-5213-4681-8E3B-8A9EC47660E0}"/>
              </a:ext>
            </a:extLst>
          </p:cNvPr>
          <p:cNvSpPr>
            <a:spLocks noGrp="1"/>
          </p:cNvSpPr>
          <p:nvPr>
            <p:ph type="ftr" sz="quarter" idx="3"/>
          </p:nvPr>
        </p:nvSpPr>
        <p:spPr>
          <a:xfrm>
            <a:off x="5" y="6573223"/>
            <a:ext cx="960092" cy="256535"/>
          </a:xfrm>
          <a:prstGeom prst="rect">
            <a:avLst/>
          </a:prstGeom>
        </p:spPr>
        <p:txBody>
          <a:bodyPr wrap="square" lIns="91430" tIns="45715" rIns="91430" bIns="45715">
            <a:spAutoFit/>
          </a:bodyPr>
          <a:lstStyle>
            <a:lvl1pPr>
              <a:defRPr sz="1067"/>
            </a:lvl1pPr>
          </a:lstStyle>
          <a:p>
            <a:pPr fontAlgn="base">
              <a:spcBef>
                <a:spcPct val="0"/>
              </a:spcBef>
              <a:spcAft>
                <a:spcPct val="0"/>
              </a:spcAft>
            </a:pPr>
            <a:r>
              <a:rPr lang="en-US" dirty="0">
                <a:solidFill>
                  <a:prstClr val="black"/>
                </a:solidFill>
                <a:latin typeface="Arial" pitchFamily="34" charset="0"/>
                <a:cs typeface="Arial" pitchFamily="34" charset="0"/>
              </a:rPr>
              <a:t>Confidential</a:t>
            </a:r>
          </a:p>
        </p:txBody>
      </p:sp>
    </p:spTree>
    <p:extLst>
      <p:ext uri="{BB962C8B-B14F-4D97-AF65-F5344CB8AC3E}">
        <p14:creationId xmlns:p14="http://schemas.microsoft.com/office/powerpoint/2010/main" val="2333653277"/>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Lst>
  <p:hf hdr="0" ftr="0" dt="0"/>
  <p:txStyles>
    <p:titleStyle>
      <a:lvl1pPr algn="l" defTabSz="914272"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69" indent="-228569" algn="l" defTabSz="91427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04" indent="-228569" algn="l" defTabSz="91427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41" indent="-228569" algn="l" defTabSz="91427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77" indent="-228569" algn="l" defTabSz="914272" rtl="0" eaLnBrk="1" latinLnBrk="0" hangingPunct="1">
        <a:lnSpc>
          <a:spcPct val="90000"/>
        </a:lnSpc>
        <a:spcBef>
          <a:spcPts val="500"/>
        </a:spcBef>
        <a:buFont typeface="Arial" panose="020B0604020202020204" pitchFamily="34" charset="0"/>
        <a:buChar char="•"/>
        <a:defRPr sz="1733" kern="1200">
          <a:solidFill>
            <a:schemeClr val="tx1"/>
          </a:solidFill>
          <a:latin typeface="+mn-lt"/>
          <a:ea typeface="+mn-ea"/>
          <a:cs typeface="+mn-cs"/>
        </a:defRPr>
      </a:lvl4pPr>
      <a:lvl5pPr marL="2057114" indent="-228569" algn="l" defTabSz="914272" rtl="0" eaLnBrk="1" latinLnBrk="0" hangingPunct="1">
        <a:lnSpc>
          <a:spcPct val="90000"/>
        </a:lnSpc>
        <a:spcBef>
          <a:spcPts val="500"/>
        </a:spcBef>
        <a:buFont typeface="Arial" panose="020B0604020202020204" pitchFamily="34" charset="0"/>
        <a:buChar char="•"/>
        <a:defRPr sz="1733" kern="1200">
          <a:solidFill>
            <a:schemeClr val="tx1"/>
          </a:solidFill>
          <a:latin typeface="+mn-lt"/>
          <a:ea typeface="+mn-ea"/>
          <a:cs typeface="+mn-cs"/>
        </a:defRPr>
      </a:lvl5pPr>
      <a:lvl6pPr marL="2514249" indent="-228569" algn="l" defTabSz="914272" rtl="0" eaLnBrk="1" latinLnBrk="0" hangingPunct="1">
        <a:lnSpc>
          <a:spcPct val="90000"/>
        </a:lnSpc>
        <a:spcBef>
          <a:spcPts val="500"/>
        </a:spcBef>
        <a:buFont typeface="Arial" panose="020B0604020202020204" pitchFamily="34" charset="0"/>
        <a:buChar char="•"/>
        <a:defRPr sz="1733" kern="1200">
          <a:solidFill>
            <a:schemeClr val="tx1"/>
          </a:solidFill>
          <a:latin typeface="+mn-lt"/>
          <a:ea typeface="+mn-ea"/>
          <a:cs typeface="+mn-cs"/>
        </a:defRPr>
      </a:lvl6pPr>
      <a:lvl7pPr marL="2971386" indent="-228569" algn="l" defTabSz="914272" rtl="0" eaLnBrk="1" latinLnBrk="0" hangingPunct="1">
        <a:lnSpc>
          <a:spcPct val="90000"/>
        </a:lnSpc>
        <a:spcBef>
          <a:spcPts val="500"/>
        </a:spcBef>
        <a:buFont typeface="Arial" panose="020B0604020202020204" pitchFamily="34" charset="0"/>
        <a:buChar char="•"/>
        <a:defRPr sz="1733" kern="1200">
          <a:solidFill>
            <a:schemeClr val="tx1"/>
          </a:solidFill>
          <a:latin typeface="+mn-lt"/>
          <a:ea typeface="+mn-ea"/>
          <a:cs typeface="+mn-cs"/>
        </a:defRPr>
      </a:lvl7pPr>
      <a:lvl8pPr marL="3428522" indent="-228569" algn="l" defTabSz="914272" rtl="0" eaLnBrk="1" latinLnBrk="0" hangingPunct="1">
        <a:lnSpc>
          <a:spcPct val="90000"/>
        </a:lnSpc>
        <a:spcBef>
          <a:spcPts val="500"/>
        </a:spcBef>
        <a:buFont typeface="Arial" panose="020B0604020202020204" pitchFamily="34" charset="0"/>
        <a:buChar char="•"/>
        <a:defRPr sz="1733" kern="1200">
          <a:solidFill>
            <a:schemeClr val="tx1"/>
          </a:solidFill>
          <a:latin typeface="+mn-lt"/>
          <a:ea typeface="+mn-ea"/>
          <a:cs typeface="+mn-cs"/>
        </a:defRPr>
      </a:lvl8pPr>
      <a:lvl9pPr marL="3885658" indent="-228569" algn="l" defTabSz="914272" rtl="0" eaLnBrk="1" latinLnBrk="0" hangingPunct="1">
        <a:lnSpc>
          <a:spcPct val="90000"/>
        </a:lnSpc>
        <a:spcBef>
          <a:spcPts val="500"/>
        </a:spcBef>
        <a:buFont typeface="Arial" panose="020B0604020202020204" pitchFamily="34" charset="0"/>
        <a:buChar char="•"/>
        <a:defRPr sz="1733" kern="1200">
          <a:solidFill>
            <a:schemeClr val="tx1"/>
          </a:solidFill>
          <a:latin typeface="+mn-lt"/>
          <a:ea typeface="+mn-ea"/>
          <a:cs typeface="+mn-cs"/>
        </a:defRPr>
      </a:lvl9pPr>
    </p:bodyStyle>
    <p:otherStyle>
      <a:defPPr>
        <a:defRPr lang="en-US"/>
      </a:defPPr>
      <a:lvl1pPr marL="0" algn="l" defTabSz="914272" rtl="0" eaLnBrk="1" latinLnBrk="0" hangingPunct="1">
        <a:defRPr sz="1733" kern="1200">
          <a:solidFill>
            <a:schemeClr val="tx1"/>
          </a:solidFill>
          <a:latin typeface="+mn-lt"/>
          <a:ea typeface="+mn-ea"/>
          <a:cs typeface="+mn-cs"/>
        </a:defRPr>
      </a:lvl1pPr>
      <a:lvl2pPr marL="457137" algn="l" defTabSz="914272" rtl="0" eaLnBrk="1" latinLnBrk="0" hangingPunct="1">
        <a:defRPr sz="1733" kern="1200">
          <a:solidFill>
            <a:schemeClr val="tx1"/>
          </a:solidFill>
          <a:latin typeface="+mn-lt"/>
          <a:ea typeface="+mn-ea"/>
          <a:cs typeface="+mn-cs"/>
        </a:defRPr>
      </a:lvl2pPr>
      <a:lvl3pPr marL="914272" algn="l" defTabSz="914272" rtl="0" eaLnBrk="1" latinLnBrk="0" hangingPunct="1">
        <a:defRPr sz="1733" kern="1200">
          <a:solidFill>
            <a:schemeClr val="tx1"/>
          </a:solidFill>
          <a:latin typeface="+mn-lt"/>
          <a:ea typeface="+mn-ea"/>
          <a:cs typeface="+mn-cs"/>
        </a:defRPr>
      </a:lvl3pPr>
      <a:lvl4pPr marL="1371408" algn="l" defTabSz="914272" rtl="0" eaLnBrk="1" latinLnBrk="0" hangingPunct="1">
        <a:defRPr sz="1733" kern="1200">
          <a:solidFill>
            <a:schemeClr val="tx1"/>
          </a:solidFill>
          <a:latin typeface="+mn-lt"/>
          <a:ea typeface="+mn-ea"/>
          <a:cs typeface="+mn-cs"/>
        </a:defRPr>
      </a:lvl4pPr>
      <a:lvl5pPr marL="1828545" algn="l" defTabSz="914272" rtl="0" eaLnBrk="1" latinLnBrk="0" hangingPunct="1">
        <a:defRPr sz="1733" kern="1200">
          <a:solidFill>
            <a:schemeClr val="tx1"/>
          </a:solidFill>
          <a:latin typeface="+mn-lt"/>
          <a:ea typeface="+mn-ea"/>
          <a:cs typeface="+mn-cs"/>
        </a:defRPr>
      </a:lvl5pPr>
      <a:lvl6pPr marL="2285682" algn="l" defTabSz="914272" rtl="0" eaLnBrk="1" latinLnBrk="0" hangingPunct="1">
        <a:defRPr sz="1733" kern="1200">
          <a:solidFill>
            <a:schemeClr val="tx1"/>
          </a:solidFill>
          <a:latin typeface="+mn-lt"/>
          <a:ea typeface="+mn-ea"/>
          <a:cs typeface="+mn-cs"/>
        </a:defRPr>
      </a:lvl6pPr>
      <a:lvl7pPr marL="2742817" algn="l" defTabSz="914272" rtl="0" eaLnBrk="1" latinLnBrk="0" hangingPunct="1">
        <a:defRPr sz="1733" kern="1200">
          <a:solidFill>
            <a:schemeClr val="tx1"/>
          </a:solidFill>
          <a:latin typeface="+mn-lt"/>
          <a:ea typeface="+mn-ea"/>
          <a:cs typeface="+mn-cs"/>
        </a:defRPr>
      </a:lvl7pPr>
      <a:lvl8pPr marL="3199955" algn="l" defTabSz="914272" rtl="0" eaLnBrk="1" latinLnBrk="0" hangingPunct="1">
        <a:defRPr sz="1733" kern="1200">
          <a:solidFill>
            <a:schemeClr val="tx1"/>
          </a:solidFill>
          <a:latin typeface="+mn-lt"/>
          <a:ea typeface="+mn-ea"/>
          <a:cs typeface="+mn-cs"/>
        </a:defRPr>
      </a:lvl8pPr>
      <a:lvl9pPr marL="3657090" algn="l" defTabSz="914272" rtl="0" eaLnBrk="1" latinLnBrk="0" hangingPunct="1">
        <a:defRPr sz="173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50.png"/><Relationship Id="rId7"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microsoft.com/office/2007/relationships/hdphoto" Target="../media/hdphoto5.wdp"/><Relationship Id="rId5" Type="http://schemas.openxmlformats.org/officeDocument/2006/relationships/image" Target="../media/image52.png"/><Relationship Id="rId10" Type="http://schemas.openxmlformats.org/officeDocument/2006/relationships/image" Target="../media/image55.png"/><Relationship Id="rId4" Type="http://schemas.openxmlformats.org/officeDocument/2006/relationships/image" Target="../media/image51.jpeg"/><Relationship Id="rId9" Type="http://schemas.openxmlformats.org/officeDocument/2006/relationships/image" Target="../media/image54.png"/></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0.png"/><Relationship Id="rId7" Type="http://schemas.microsoft.com/office/2007/relationships/hdphoto" Target="../media/hdphoto6.wdp"/><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53.png"/><Relationship Id="rId5" Type="http://schemas.microsoft.com/office/2007/relationships/hdphoto" Target="../media/hdphoto5.wdp"/><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slide" Target="slide13.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sv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jpe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notesSlide" Target="../notesSlides/notesSlide13.xml"/><Relationship Id="rId16" Type="http://schemas.openxmlformats.org/officeDocument/2006/relationships/image" Target="../media/image91.png"/><Relationship Id="rId1" Type="http://schemas.openxmlformats.org/officeDocument/2006/relationships/slideLayout" Target="../slideLayouts/slideLayout1.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5" Type="http://schemas.openxmlformats.org/officeDocument/2006/relationships/image" Target="../media/image90.jpe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image" Target="../media/image89.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tiff"/><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tiff"/><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png"/><Relationship Id="rId26" Type="http://schemas.openxmlformats.org/officeDocument/2006/relationships/image" Target="../media/image40.png"/><Relationship Id="rId3" Type="http://schemas.openxmlformats.org/officeDocument/2006/relationships/image" Target="../media/image17.png"/><Relationship Id="rId21" Type="http://schemas.openxmlformats.org/officeDocument/2006/relationships/image" Target="../media/image35.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5" Type="http://schemas.openxmlformats.org/officeDocument/2006/relationships/image" Target="../media/image39.png"/><Relationship Id="rId2" Type="http://schemas.openxmlformats.org/officeDocument/2006/relationships/image" Target="../media/image16.png"/><Relationship Id="rId16" Type="http://schemas.openxmlformats.org/officeDocument/2006/relationships/image" Target="../media/image30.png"/><Relationship Id="rId20" Type="http://schemas.openxmlformats.org/officeDocument/2006/relationships/image" Target="../media/image34.jpeg"/><Relationship Id="rId1" Type="http://schemas.openxmlformats.org/officeDocument/2006/relationships/slideLayout" Target="../slideLayouts/slideLayout7.xml"/><Relationship Id="rId6" Type="http://schemas.openxmlformats.org/officeDocument/2006/relationships/image" Target="../media/image20.gif"/><Relationship Id="rId11" Type="http://schemas.openxmlformats.org/officeDocument/2006/relationships/image" Target="../media/image25.png"/><Relationship Id="rId24" Type="http://schemas.openxmlformats.org/officeDocument/2006/relationships/image" Target="../media/image38.png"/><Relationship Id="rId5" Type="http://schemas.openxmlformats.org/officeDocument/2006/relationships/image" Target="../media/image19.png"/><Relationship Id="rId15" Type="http://schemas.openxmlformats.org/officeDocument/2006/relationships/image" Target="../media/image29.png"/><Relationship Id="rId23" Type="http://schemas.openxmlformats.org/officeDocument/2006/relationships/image" Target="../media/image37.png"/><Relationship Id="rId10" Type="http://schemas.openxmlformats.org/officeDocument/2006/relationships/image" Target="../media/image24.png"/><Relationship Id="rId19" Type="http://schemas.openxmlformats.org/officeDocument/2006/relationships/image" Target="../media/image33.png"/><Relationship Id="rId4" Type="http://schemas.openxmlformats.org/officeDocument/2006/relationships/image" Target="../media/image18.png"/><Relationship Id="rId9" Type="http://schemas.openxmlformats.org/officeDocument/2006/relationships/image" Target="../media/image23.jpeg"/><Relationship Id="rId14" Type="http://schemas.openxmlformats.org/officeDocument/2006/relationships/image" Target="../media/image28.png"/><Relationship Id="rId22" Type="http://schemas.openxmlformats.org/officeDocument/2006/relationships/image" Target="../media/image36.png"/><Relationship Id="rId27" Type="http://schemas.openxmlformats.org/officeDocument/2006/relationships/image" Target="../media/image41.png"/></Relationships>
</file>

<file path=ppt/slides/_rels/slide6.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12.tiff"/><Relationship Id="rId1" Type="http://schemas.openxmlformats.org/officeDocument/2006/relationships/slideLayout" Target="../slideLayouts/slideLayout7.xml"/><Relationship Id="rId4" Type="http://schemas.openxmlformats.org/officeDocument/2006/relationships/image" Target="../media/image14.tiff"/></Relationships>
</file>

<file path=ppt/slides/_rels/slide7.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image" Target="../media/image5.png"/><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44.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1210" y="747416"/>
            <a:ext cx="8953722" cy="1145350"/>
          </a:xfrm>
        </p:spPr>
        <p:txBody>
          <a:bodyPr/>
          <a:lstStyle/>
          <a:p>
            <a:r>
              <a:rPr lang="en-US" dirty="0"/>
              <a:t>LatentView Analytics</a:t>
            </a:r>
          </a:p>
        </p:txBody>
      </p:sp>
      <p:sp>
        <p:nvSpPr>
          <p:cNvPr id="9" name="TextBox 8"/>
          <p:cNvSpPr txBox="1"/>
          <p:nvPr/>
        </p:nvSpPr>
        <p:spPr>
          <a:xfrm>
            <a:off x="601210" y="1692711"/>
            <a:ext cx="8953722" cy="400110"/>
          </a:xfrm>
          <a:prstGeom prst="rect">
            <a:avLst/>
          </a:prstGeom>
          <a:noFill/>
        </p:spPr>
        <p:txBody>
          <a:bodyPr wrap="square" rtlCol="0">
            <a:spAutoFit/>
          </a:bodyPr>
          <a:lstStyle/>
          <a:p>
            <a:r>
              <a:rPr lang="en-IN" sz="2000" dirty="0">
                <a:solidFill>
                  <a:schemeClr val="bg1"/>
                </a:solidFill>
                <a:latin typeface="Arial" panose="020B0604020202020204" pitchFamily="34" charset="0"/>
                <a:cs typeface="Arial" panose="020B0604020202020204" pitchFamily="34" charset="0"/>
              </a:rPr>
              <a:t>Approach and Proposal</a:t>
            </a:r>
            <a:endParaRPr lang="en-US" sz="2000" dirty="0">
              <a:solidFill>
                <a:schemeClr val="bg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55B8BA85-A4BF-4AE7-A08F-1C29EE63F730}"/>
              </a:ext>
            </a:extLst>
          </p:cNvPr>
          <p:cNvSpPr>
            <a:spLocks noGrp="1"/>
          </p:cNvSpPr>
          <p:nvPr>
            <p:ph sz="quarter" idx="13"/>
          </p:nvPr>
        </p:nvSpPr>
        <p:spPr/>
        <p:txBody>
          <a:bodyPr/>
          <a:lstStyle/>
          <a:p>
            <a:r>
              <a:rPr lang="en-IN" dirty="0"/>
              <a:t>Jan 2021</a:t>
            </a:r>
          </a:p>
        </p:txBody>
      </p:sp>
      <p:pic>
        <p:nvPicPr>
          <p:cNvPr id="1026" name="Picture 2" descr="Bridgestone Logo transparent PNG - StickPNG">
            <a:extLst>
              <a:ext uri="{FF2B5EF4-FFF2-40B4-BE49-F238E27FC236}">
                <a16:creationId xmlns:a16="http://schemas.microsoft.com/office/drawing/2014/main" id="{4CD48955-035F-4BC7-B8C7-02AC9BB6BF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0" y="5495045"/>
            <a:ext cx="5105400" cy="662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23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2654301" y="2362200"/>
            <a:ext cx="6616308" cy="914400"/>
          </a:xfrm>
        </p:spPr>
        <p:txBody>
          <a:bodyPr/>
          <a:lstStyle/>
          <a:p>
            <a:r>
              <a:rPr lang="en-US" dirty="0"/>
              <a:t>Business objectives</a:t>
            </a:r>
          </a:p>
        </p:txBody>
      </p:sp>
    </p:spTree>
    <p:extLst>
      <p:ext uri="{BB962C8B-B14F-4D97-AF65-F5344CB8AC3E}">
        <p14:creationId xmlns:p14="http://schemas.microsoft.com/office/powerpoint/2010/main" val="828207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308" name="Shape 308"/>
          <p:cNvSpPr txBox="1">
            <a:spLocks noGrp="1"/>
          </p:cNvSpPr>
          <p:nvPr>
            <p:ph type="title"/>
          </p:nvPr>
        </p:nvSpPr>
        <p:spPr>
          <a:xfrm>
            <a:off x="599655" y="58925"/>
            <a:ext cx="10940304" cy="408349"/>
          </a:xfrm>
          <a:prstGeom prst="rect">
            <a:avLst/>
          </a:prstGeom>
          <a:noFill/>
          <a:ln>
            <a:noFill/>
          </a:ln>
        </p:spPr>
        <p:txBody>
          <a:bodyPr wrap="square" lIns="91425" tIns="45700" rIns="91425" bIns="45700" anchor="ctr" anchorCtr="0">
            <a:noAutofit/>
          </a:bodyPr>
          <a:lstStyle/>
          <a:p>
            <a:pPr lvl="0" indent="-177800">
              <a:spcBef>
                <a:spcPts val="0"/>
              </a:spcBef>
              <a:buClr>
                <a:schemeClr val="lt1"/>
              </a:buClr>
              <a:buSzPct val="100000"/>
            </a:pPr>
            <a:r>
              <a:rPr lang="en-US" dirty="0">
                <a:solidFill>
                  <a:schemeClr val="lt1"/>
                </a:solidFill>
                <a:ea typeface="Arial"/>
                <a:sym typeface="Arial"/>
              </a:rPr>
              <a:t>Business objectives</a:t>
            </a:r>
          </a:p>
        </p:txBody>
      </p:sp>
      <p:sp>
        <p:nvSpPr>
          <p:cNvPr id="7" name="TextBox 6">
            <a:extLst>
              <a:ext uri="{FF2B5EF4-FFF2-40B4-BE49-F238E27FC236}">
                <a16:creationId xmlns:a16="http://schemas.microsoft.com/office/drawing/2014/main" id="{D15190E2-5F53-4ED3-AEBC-85E1AB8EC9F6}"/>
              </a:ext>
            </a:extLst>
          </p:cNvPr>
          <p:cNvSpPr txBox="1"/>
          <p:nvPr/>
        </p:nvSpPr>
        <p:spPr>
          <a:xfrm>
            <a:off x="765672" y="2531942"/>
            <a:ext cx="3193915" cy="1200329"/>
          </a:xfrm>
          <a:prstGeom prst="rect">
            <a:avLst/>
          </a:prstGeom>
          <a:noFill/>
        </p:spPr>
        <p:txBody>
          <a:bodyPr wrap="square" rtlCol="0">
            <a:spAutoFit/>
          </a:bodyPr>
          <a:lstStyle/>
          <a:p>
            <a:pPr algn="ctr"/>
            <a:r>
              <a:rPr lang="en-US" sz="1200" b="1" i="1" dirty="0">
                <a:solidFill>
                  <a:srgbClr val="1957A3"/>
                </a:solidFill>
                <a:latin typeface="Arial" panose="020B0604020202020204" pitchFamily="34" charset="0"/>
                <a:cs typeface="Arial" panose="020B0604020202020204" pitchFamily="34" charset="0"/>
              </a:rPr>
              <a:t>Current business state</a:t>
            </a:r>
            <a:r>
              <a:rPr lang="en-US" sz="1200" i="1" dirty="0">
                <a:solidFill>
                  <a:srgbClr val="1957A3"/>
                </a:solidFill>
                <a:latin typeface="Arial" panose="020B0604020202020204" pitchFamily="34" charset="0"/>
                <a:cs typeface="Arial" panose="020B0604020202020204" pitchFamily="34" charset="0"/>
              </a:rPr>
              <a:t>: </a:t>
            </a:r>
          </a:p>
          <a:p>
            <a:pPr marL="171450" indent="-171450">
              <a:buFont typeface="Arial" panose="020B0604020202020204" pitchFamily="34" charset="0"/>
              <a:buChar char="•"/>
            </a:pPr>
            <a:r>
              <a:rPr lang="en-US" sz="1200" i="1" dirty="0">
                <a:latin typeface="Arial" panose="020B0604020202020204" pitchFamily="34" charset="0"/>
                <a:cs typeface="Arial" panose="020B0604020202020204" pitchFamily="34" charset="0"/>
              </a:rPr>
              <a:t>There is a diagnostic tool in place, which provides a summary of stockouts and its magnitude for a particular store/location.</a:t>
            </a:r>
          </a:p>
          <a:p>
            <a:pPr marL="171450" indent="-171450">
              <a:buFont typeface="Arial" panose="020B0604020202020204" pitchFamily="34" charset="0"/>
              <a:buChar char="•"/>
            </a:pPr>
            <a:r>
              <a:rPr lang="en-US" sz="1200" i="1" dirty="0">
                <a:latin typeface="Arial" panose="020B0604020202020204" pitchFamily="34" charset="0"/>
                <a:cs typeface="Arial" panose="020B0604020202020204" pitchFamily="34" charset="0"/>
              </a:rPr>
              <a:t>It lacks prediction layer to predict potential stockouts in future.</a:t>
            </a:r>
          </a:p>
        </p:txBody>
      </p:sp>
      <p:sp>
        <p:nvSpPr>
          <p:cNvPr id="8" name="TextBox 7">
            <a:extLst>
              <a:ext uri="{FF2B5EF4-FFF2-40B4-BE49-F238E27FC236}">
                <a16:creationId xmlns:a16="http://schemas.microsoft.com/office/drawing/2014/main" id="{075D2E97-580B-4100-BADD-7C064A3097E5}"/>
              </a:ext>
            </a:extLst>
          </p:cNvPr>
          <p:cNvSpPr txBox="1"/>
          <p:nvPr/>
        </p:nvSpPr>
        <p:spPr>
          <a:xfrm>
            <a:off x="765672" y="4115744"/>
            <a:ext cx="3193915" cy="2308324"/>
          </a:xfrm>
          <a:prstGeom prst="rect">
            <a:avLst/>
          </a:prstGeom>
          <a:noFill/>
        </p:spPr>
        <p:txBody>
          <a:bodyPr wrap="square" rtlCol="0">
            <a:spAutoFit/>
          </a:bodyPr>
          <a:lstStyle/>
          <a:p>
            <a:pPr algn="ctr"/>
            <a:r>
              <a:rPr lang="en-US" sz="1200" b="1" dirty="0">
                <a:solidFill>
                  <a:srgbClr val="1957A3"/>
                </a:solidFill>
                <a:latin typeface="Arial" panose="020B0604020202020204" pitchFamily="34" charset="0"/>
                <a:cs typeface="Arial" panose="020B0604020202020204" pitchFamily="34" charset="0"/>
              </a:rPr>
              <a:t>Desired Objective</a:t>
            </a:r>
            <a:r>
              <a:rPr lang="en-US" sz="1200" dirty="0">
                <a:solidFill>
                  <a:srgbClr val="1957A3"/>
                </a:solidFill>
                <a:latin typeface="Arial" panose="020B0604020202020204" pitchFamily="34" charset="0"/>
                <a:cs typeface="Arial" panose="020B0604020202020204" pitchFamily="34" charset="0"/>
              </a:rPr>
              <a:t>: </a:t>
            </a: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Build analytics capabilities to predict sales and flag a stockout on a given store on a given days in advance based on the historical sales, inventory and supply chain metrics available. </a:t>
            </a: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The solution should be able to accurately forecast the sales at the desired granularity (based on the available data) and identify the key indicators and factors that are causing these stockouts to devise a mitigation strategy</a:t>
            </a:r>
          </a:p>
        </p:txBody>
      </p:sp>
      <p:sp>
        <p:nvSpPr>
          <p:cNvPr id="9" name="TextBox 8">
            <a:extLst>
              <a:ext uri="{FF2B5EF4-FFF2-40B4-BE49-F238E27FC236}">
                <a16:creationId xmlns:a16="http://schemas.microsoft.com/office/drawing/2014/main" id="{2CE7E3AF-82F4-4FF4-A495-D0E905364849}"/>
              </a:ext>
            </a:extLst>
          </p:cNvPr>
          <p:cNvSpPr txBox="1"/>
          <p:nvPr/>
        </p:nvSpPr>
        <p:spPr>
          <a:xfrm>
            <a:off x="4372019" y="4115744"/>
            <a:ext cx="3193915" cy="1015663"/>
          </a:xfrm>
          <a:prstGeom prst="rect">
            <a:avLst/>
          </a:prstGeom>
          <a:noFill/>
        </p:spPr>
        <p:txBody>
          <a:bodyPr wrap="square" rtlCol="0">
            <a:spAutoFit/>
          </a:bodyPr>
          <a:lstStyle>
            <a:defPPr>
              <a:defRPr lang="en-US"/>
            </a:defPPr>
            <a:lvl1pPr algn="ctr">
              <a:defRPr sz="1200" b="1">
                <a:solidFill>
                  <a:srgbClr val="1957A3"/>
                </a:solidFill>
                <a:latin typeface="Arial" panose="020B0604020202020204" pitchFamily="34" charset="0"/>
                <a:cs typeface="Arial" panose="020B0604020202020204" pitchFamily="34" charset="0"/>
              </a:defRPr>
            </a:lvl1pPr>
          </a:lstStyle>
          <a:p>
            <a:r>
              <a:rPr lang="en-US" dirty="0"/>
              <a:t>Desired Objective: </a:t>
            </a:r>
          </a:p>
          <a:p>
            <a:pPr marL="171450" indent="-171450" algn="l">
              <a:buFont typeface="Arial" panose="020B0604020202020204" pitchFamily="34" charset="0"/>
              <a:buChar char="•"/>
            </a:pPr>
            <a:r>
              <a:rPr lang="en-US" b="0" dirty="0">
                <a:solidFill>
                  <a:schemeClr val="tx1"/>
                </a:solidFill>
              </a:rPr>
              <a:t>Build a route planning suggestion for Bridgestone's truck fleet to optimize the cost of transportations for the daily dispatch of orders.</a:t>
            </a:r>
          </a:p>
        </p:txBody>
      </p:sp>
      <p:sp>
        <p:nvSpPr>
          <p:cNvPr id="10" name="TextBox 9">
            <a:extLst>
              <a:ext uri="{FF2B5EF4-FFF2-40B4-BE49-F238E27FC236}">
                <a16:creationId xmlns:a16="http://schemas.microsoft.com/office/drawing/2014/main" id="{FC086720-C930-47A8-A579-EDB8346057C7}"/>
              </a:ext>
            </a:extLst>
          </p:cNvPr>
          <p:cNvSpPr txBox="1"/>
          <p:nvPr/>
        </p:nvSpPr>
        <p:spPr>
          <a:xfrm>
            <a:off x="4374678" y="2531942"/>
            <a:ext cx="3193915" cy="830997"/>
          </a:xfrm>
          <a:prstGeom prst="rect">
            <a:avLst/>
          </a:prstGeom>
          <a:noFill/>
        </p:spPr>
        <p:txBody>
          <a:bodyPr wrap="square" rtlCol="0">
            <a:spAutoFit/>
          </a:bodyPr>
          <a:lstStyle/>
          <a:p>
            <a:pPr algn="ctr"/>
            <a:r>
              <a:rPr lang="en-US" sz="1200" b="1" i="1" dirty="0">
                <a:solidFill>
                  <a:srgbClr val="1957A3"/>
                </a:solidFill>
                <a:latin typeface="Arial" panose="020B0604020202020204" pitchFamily="34" charset="0"/>
                <a:cs typeface="Arial" panose="020B0604020202020204" pitchFamily="34" charset="0"/>
              </a:rPr>
              <a:t>Current business state</a:t>
            </a:r>
            <a:r>
              <a:rPr lang="en-US" sz="1200" i="1" dirty="0">
                <a:solidFill>
                  <a:srgbClr val="1957A3"/>
                </a:solidFill>
                <a:latin typeface="Arial" panose="020B0604020202020204" pitchFamily="34" charset="0"/>
                <a:cs typeface="Arial" panose="020B0604020202020204" pitchFamily="34" charset="0"/>
              </a:rPr>
              <a:t>: </a:t>
            </a:r>
          </a:p>
          <a:p>
            <a:pPr marL="171450" indent="-171450">
              <a:buFont typeface="Arial" panose="020B0604020202020204" pitchFamily="34" charset="0"/>
              <a:buChar char="•"/>
            </a:pPr>
            <a:r>
              <a:rPr lang="en-US" sz="1200" i="1" dirty="0">
                <a:latin typeface="Arial" panose="020B0604020202020204" pitchFamily="34" charset="0"/>
                <a:cs typeface="Arial" panose="020B0604020202020204" pitchFamily="34" charset="0"/>
              </a:rPr>
              <a:t>Truck route planning is done manually. There is a lack of data driven approach to calculate the optimum route and schedule</a:t>
            </a:r>
          </a:p>
        </p:txBody>
      </p:sp>
      <p:sp>
        <p:nvSpPr>
          <p:cNvPr id="11" name="TextBox 10">
            <a:extLst>
              <a:ext uri="{FF2B5EF4-FFF2-40B4-BE49-F238E27FC236}">
                <a16:creationId xmlns:a16="http://schemas.microsoft.com/office/drawing/2014/main" id="{0E4BF1A2-83D4-4032-9FDF-958C394426E6}"/>
              </a:ext>
            </a:extLst>
          </p:cNvPr>
          <p:cNvSpPr txBox="1"/>
          <p:nvPr/>
        </p:nvSpPr>
        <p:spPr>
          <a:xfrm>
            <a:off x="7981025" y="2531942"/>
            <a:ext cx="3193915" cy="1569660"/>
          </a:xfrm>
          <a:prstGeom prst="rect">
            <a:avLst/>
          </a:prstGeom>
          <a:noFill/>
        </p:spPr>
        <p:txBody>
          <a:bodyPr wrap="square" rtlCol="0">
            <a:spAutoFit/>
          </a:bodyPr>
          <a:lstStyle/>
          <a:p>
            <a:pPr algn="ctr"/>
            <a:r>
              <a:rPr lang="en-US" sz="1200" b="1" i="1" dirty="0">
                <a:solidFill>
                  <a:srgbClr val="1957A3"/>
                </a:solidFill>
                <a:latin typeface="Arial" panose="020B0604020202020204" pitchFamily="34" charset="0"/>
                <a:cs typeface="Arial" panose="020B0604020202020204" pitchFamily="34" charset="0"/>
              </a:rPr>
              <a:t>Current business state: </a:t>
            </a:r>
          </a:p>
          <a:p>
            <a:pPr marL="171450" indent="-171450">
              <a:buFont typeface="Arial" panose="020B0604020202020204" pitchFamily="34" charset="0"/>
              <a:buChar char="•"/>
            </a:pPr>
            <a:r>
              <a:rPr lang="en-US" sz="1200" i="1" dirty="0">
                <a:latin typeface="Arial" panose="020B0604020202020204" pitchFamily="34" charset="0"/>
                <a:cs typeface="Arial" panose="020B0604020202020204" pitchFamily="34" charset="0"/>
              </a:rPr>
              <a:t>Currently the purchasing team is facing a challenge in determining the exact raw material consumption due to the variations from the planning side. </a:t>
            </a:r>
          </a:p>
          <a:p>
            <a:pPr marL="171450" indent="-171450">
              <a:buFont typeface="Arial" panose="020B0604020202020204" pitchFamily="34" charset="0"/>
              <a:buChar char="•"/>
            </a:pPr>
            <a:r>
              <a:rPr lang="en-US" sz="1200" i="1" dirty="0">
                <a:latin typeface="Arial" panose="020B0604020202020204" pitchFamily="34" charset="0"/>
                <a:cs typeface="Arial" panose="020B0604020202020204" pitchFamily="34" charset="0"/>
              </a:rPr>
              <a:t>This leads to difficulties in managing the optimum quantities of raw material inventory. </a:t>
            </a:r>
          </a:p>
        </p:txBody>
      </p:sp>
      <p:sp>
        <p:nvSpPr>
          <p:cNvPr id="12" name="TextBox 11">
            <a:extLst>
              <a:ext uri="{FF2B5EF4-FFF2-40B4-BE49-F238E27FC236}">
                <a16:creationId xmlns:a16="http://schemas.microsoft.com/office/drawing/2014/main" id="{026DB495-860E-4FEE-AF20-A524CC5BE299}"/>
              </a:ext>
            </a:extLst>
          </p:cNvPr>
          <p:cNvSpPr txBox="1"/>
          <p:nvPr/>
        </p:nvSpPr>
        <p:spPr>
          <a:xfrm>
            <a:off x="7981025" y="4115744"/>
            <a:ext cx="3193915" cy="1754326"/>
          </a:xfrm>
          <a:prstGeom prst="rect">
            <a:avLst/>
          </a:prstGeom>
          <a:noFill/>
        </p:spPr>
        <p:txBody>
          <a:bodyPr wrap="square" rtlCol="0">
            <a:spAutoFit/>
          </a:bodyPr>
          <a:lstStyle/>
          <a:p>
            <a:pPr algn="ctr"/>
            <a:r>
              <a:rPr lang="en-US" sz="1200" b="1" dirty="0">
                <a:solidFill>
                  <a:srgbClr val="1957A3"/>
                </a:solidFill>
                <a:latin typeface="Arial" panose="020B0604020202020204" pitchFamily="34" charset="0"/>
                <a:cs typeface="Arial" panose="020B0604020202020204" pitchFamily="34" charset="0"/>
              </a:rPr>
              <a:t>Desired Objective: </a:t>
            </a: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Build a comprehensive dashboard and simulator that showcases the exact movement and inventory of raw material. </a:t>
            </a: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A simulator should provide the what if analysis of the impact of production variations on the raw material consumption and a identify the leading factors for production variations.  </a:t>
            </a:r>
          </a:p>
        </p:txBody>
      </p:sp>
      <p:sp>
        <p:nvSpPr>
          <p:cNvPr id="3" name="Rectangle 2">
            <a:extLst>
              <a:ext uri="{FF2B5EF4-FFF2-40B4-BE49-F238E27FC236}">
                <a16:creationId xmlns:a16="http://schemas.microsoft.com/office/drawing/2014/main" id="{6306204D-37F1-43CF-A2E3-F50697EF99BF}"/>
              </a:ext>
            </a:extLst>
          </p:cNvPr>
          <p:cNvSpPr/>
          <p:nvPr/>
        </p:nvSpPr>
        <p:spPr>
          <a:xfrm>
            <a:off x="765672" y="2095131"/>
            <a:ext cx="3191256" cy="2929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Stock out index</a:t>
            </a:r>
          </a:p>
        </p:txBody>
      </p:sp>
      <p:sp>
        <p:nvSpPr>
          <p:cNvPr id="13" name="Rectangle 12">
            <a:extLst>
              <a:ext uri="{FF2B5EF4-FFF2-40B4-BE49-F238E27FC236}">
                <a16:creationId xmlns:a16="http://schemas.microsoft.com/office/drawing/2014/main" id="{8F5DB46C-9B05-4264-95DF-9EFBA4507D87}"/>
              </a:ext>
            </a:extLst>
          </p:cNvPr>
          <p:cNvSpPr/>
          <p:nvPr/>
        </p:nvSpPr>
        <p:spPr>
          <a:xfrm>
            <a:off x="4374678" y="2095130"/>
            <a:ext cx="3191256" cy="2929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Milk route planning</a:t>
            </a:r>
          </a:p>
        </p:txBody>
      </p:sp>
      <p:sp>
        <p:nvSpPr>
          <p:cNvPr id="14" name="Rectangle 13">
            <a:extLst>
              <a:ext uri="{FF2B5EF4-FFF2-40B4-BE49-F238E27FC236}">
                <a16:creationId xmlns:a16="http://schemas.microsoft.com/office/drawing/2014/main" id="{51BBD98F-A340-40FB-8A57-A2D2CFC0FF17}"/>
              </a:ext>
            </a:extLst>
          </p:cNvPr>
          <p:cNvSpPr/>
          <p:nvPr/>
        </p:nvSpPr>
        <p:spPr>
          <a:xfrm>
            <a:off x="7983684" y="2095129"/>
            <a:ext cx="3191256" cy="2929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Raw material inventory analysis</a:t>
            </a:r>
          </a:p>
        </p:txBody>
      </p:sp>
      <p:pic>
        <p:nvPicPr>
          <p:cNvPr id="1026" name="Picture 2" descr="Wide Tyre Icon 1931348">
            <a:extLst>
              <a:ext uri="{FF2B5EF4-FFF2-40B4-BE49-F238E27FC236}">
                <a16:creationId xmlns:a16="http://schemas.microsoft.com/office/drawing/2014/main" id="{5C69C370-2AEE-47DE-9959-EDFA4ACE9097}"/>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843606" y="1214210"/>
            <a:ext cx="726689" cy="7266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ross Icon 881651">
            <a:extLst>
              <a:ext uri="{FF2B5EF4-FFF2-40B4-BE49-F238E27FC236}">
                <a16:creationId xmlns:a16="http://schemas.microsoft.com/office/drawing/2014/main" id="{972B5306-B794-4779-AB00-DDAC7EEEDCA6}"/>
              </a:ext>
            </a:extLst>
          </p:cNvPr>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321191" y="1514615"/>
            <a:ext cx="498208" cy="49820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elivery home Icon 1650755">
            <a:extLst>
              <a:ext uri="{FF2B5EF4-FFF2-40B4-BE49-F238E27FC236}">
                <a16:creationId xmlns:a16="http://schemas.microsoft.com/office/drawing/2014/main" id="{92FC7B74-E8C8-4D16-83E9-2DB29250E51B}"/>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02031" y="1149729"/>
            <a:ext cx="933889" cy="93388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nventory Icon 2896154">
            <a:extLst>
              <a:ext uri="{FF2B5EF4-FFF2-40B4-BE49-F238E27FC236}">
                <a16:creationId xmlns:a16="http://schemas.microsoft.com/office/drawing/2014/main" id="{3E0090ED-1038-4340-9240-927658D892B8}"/>
              </a:ext>
            </a:extLst>
          </p:cNvPr>
          <p:cNvPicPr>
            <a:picLocks noChangeAspect="1" noChangeArrowheads="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218621" y="1294102"/>
            <a:ext cx="718721" cy="71872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13279A6D-E271-445E-ACDB-D9FB8FE16927}"/>
              </a:ext>
            </a:extLst>
          </p:cNvPr>
          <p:cNvSpPr txBox="1"/>
          <p:nvPr/>
        </p:nvSpPr>
        <p:spPr>
          <a:xfrm>
            <a:off x="411327" y="1911836"/>
            <a:ext cx="526962" cy="646331"/>
          </a:xfrm>
          <a:prstGeom prst="rect">
            <a:avLst/>
          </a:prstGeom>
          <a:noFill/>
        </p:spPr>
        <p:txBody>
          <a:bodyPr wrap="square">
            <a:spAutoFit/>
          </a:bodyPr>
          <a:lstStyle/>
          <a:p>
            <a:r>
              <a:rPr lang="en-US" sz="3600" b="1" dirty="0">
                <a:solidFill>
                  <a:srgbClr val="1957A3"/>
                </a:solidFill>
              </a:rPr>
              <a:t>1</a:t>
            </a:r>
          </a:p>
        </p:txBody>
      </p:sp>
      <p:sp>
        <p:nvSpPr>
          <p:cNvPr id="21" name="TextBox 20">
            <a:extLst>
              <a:ext uri="{FF2B5EF4-FFF2-40B4-BE49-F238E27FC236}">
                <a16:creationId xmlns:a16="http://schemas.microsoft.com/office/drawing/2014/main" id="{C41DEEB0-8967-4A20-A0DB-4EB8C07595D1}"/>
              </a:ext>
            </a:extLst>
          </p:cNvPr>
          <p:cNvSpPr txBox="1"/>
          <p:nvPr/>
        </p:nvSpPr>
        <p:spPr>
          <a:xfrm>
            <a:off x="4047525" y="1911836"/>
            <a:ext cx="526962" cy="646331"/>
          </a:xfrm>
          <a:prstGeom prst="rect">
            <a:avLst/>
          </a:prstGeom>
          <a:noFill/>
        </p:spPr>
        <p:txBody>
          <a:bodyPr wrap="square">
            <a:spAutoFit/>
          </a:bodyPr>
          <a:lstStyle/>
          <a:p>
            <a:r>
              <a:rPr lang="en-US" sz="3600" b="1" dirty="0">
                <a:solidFill>
                  <a:srgbClr val="1957A3"/>
                </a:solidFill>
              </a:rPr>
              <a:t>2</a:t>
            </a:r>
          </a:p>
        </p:txBody>
      </p:sp>
      <p:sp>
        <p:nvSpPr>
          <p:cNvPr id="22" name="TextBox 21">
            <a:extLst>
              <a:ext uri="{FF2B5EF4-FFF2-40B4-BE49-F238E27FC236}">
                <a16:creationId xmlns:a16="http://schemas.microsoft.com/office/drawing/2014/main" id="{C33C1E0E-35D7-4D43-8AEB-CE1DFFB1A5F4}"/>
              </a:ext>
            </a:extLst>
          </p:cNvPr>
          <p:cNvSpPr txBox="1"/>
          <p:nvPr/>
        </p:nvSpPr>
        <p:spPr>
          <a:xfrm>
            <a:off x="7629606" y="1911835"/>
            <a:ext cx="526962" cy="646331"/>
          </a:xfrm>
          <a:prstGeom prst="rect">
            <a:avLst/>
          </a:prstGeom>
          <a:noFill/>
        </p:spPr>
        <p:txBody>
          <a:bodyPr wrap="square">
            <a:spAutoFit/>
          </a:bodyPr>
          <a:lstStyle/>
          <a:p>
            <a:r>
              <a:rPr lang="en-US" sz="3600" b="1" dirty="0">
                <a:solidFill>
                  <a:srgbClr val="1957A3"/>
                </a:solidFill>
              </a:rPr>
              <a:t>3</a:t>
            </a:r>
          </a:p>
        </p:txBody>
      </p:sp>
    </p:spTree>
    <p:extLst>
      <p:ext uri="{BB962C8B-B14F-4D97-AF65-F5344CB8AC3E}">
        <p14:creationId xmlns:p14="http://schemas.microsoft.com/office/powerpoint/2010/main" val="3213046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2654301" y="2362200"/>
            <a:ext cx="6616308" cy="914400"/>
          </a:xfrm>
        </p:spPr>
        <p:txBody>
          <a:bodyPr/>
          <a:lstStyle/>
          <a:p>
            <a:r>
              <a:rPr lang="en-US" dirty="0"/>
              <a:t>Technical architecture and solution approach </a:t>
            </a:r>
          </a:p>
        </p:txBody>
      </p:sp>
    </p:spTree>
    <p:extLst>
      <p:ext uri="{BB962C8B-B14F-4D97-AF65-F5344CB8AC3E}">
        <p14:creationId xmlns:p14="http://schemas.microsoft.com/office/powerpoint/2010/main" val="4204174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308" name="Shape 308"/>
          <p:cNvSpPr txBox="1">
            <a:spLocks noGrp="1"/>
          </p:cNvSpPr>
          <p:nvPr>
            <p:ph type="title"/>
          </p:nvPr>
        </p:nvSpPr>
        <p:spPr>
          <a:xfrm>
            <a:off x="599655" y="58925"/>
            <a:ext cx="10940304" cy="408349"/>
          </a:xfrm>
          <a:prstGeom prst="rect">
            <a:avLst/>
          </a:prstGeom>
          <a:noFill/>
          <a:ln>
            <a:noFill/>
          </a:ln>
        </p:spPr>
        <p:txBody>
          <a:bodyPr wrap="square" lIns="91425" tIns="45700" rIns="91425" bIns="45700" anchor="ctr" anchorCtr="0">
            <a:noAutofit/>
          </a:bodyPr>
          <a:lstStyle/>
          <a:p>
            <a:pPr lvl="0" indent="-177800">
              <a:spcBef>
                <a:spcPts val="0"/>
              </a:spcBef>
              <a:buClr>
                <a:schemeClr val="lt1"/>
              </a:buClr>
              <a:buSzPct val="100000"/>
            </a:pPr>
            <a:r>
              <a:rPr lang="en-US" dirty="0">
                <a:solidFill>
                  <a:schemeClr val="lt1"/>
                </a:solidFill>
                <a:ea typeface="Arial"/>
                <a:sym typeface="Arial"/>
              </a:rPr>
              <a:t>Solution Approach : Stock out index</a:t>
            </a:r>
          </a:p>
        </p:txBody>
      </p:sp>
      <p:sp>
        <p:nvSpPr>
          <p:cNvPr id="17" name="Rectangle 16">
            <a:extLst>
              <a:ext uri="{FF2B5EF4-FFF2-40B4-BE49-F238E27FC236}">
                <a16:creationId xmlns:a16="http://schemas.microsoft.com/office/drawing/2014/main" id="{768910D1-5328-4FF1-9E39-4E7A17515F2B}"/>
              </a:ext>
            </a:extLst>
          </p:cNvPr>
          <p:cNvSpPr/>
          <p:nvPr/>
        </p:nvSpPr>
        <p:spPr>
          <a:xfrm>
            <a:off x="6768834" y="2910165"/>
            <a:ext cx="2588370" cy="2349558"/>
          </a:xfrm>
          <a:prstGeom prst="rect">
            <a:avLst/>
          </a:prstGeom>
          <a:solidFill>
            <a:schemeClr val="bg1"/>
          </a:solidFill>
          <a:ln w="28575">
            <a:solidFill>
              <a:schemeClr val="accent1">
                <a:lumMod val="50000"/>
              </a:schemeClr>
            </a:solidFill>
          </a:ln>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rgbClr val="000000"/>
              </a:solidFill>
              <a:latin typeface="Arial" panose="020B0604020202020204" pitchFamily="34" charset="0"/>
              <a:ea typeface="Segoe UI" panose="020B0502040204020203" pitchFamily="34" charset="0"/>
              <a:cs typeface="Arial" panose="020B0604020202020204" pitchFamily="34" charset="0"/>
            </a:endParaRPr>
          </a:p>
          <a:p>
            <a:pPr algn="ctr"/>
            <a:endParaRPr lang="en-US" sz="1200" dirty="0">
              <a:solidFill>
                <a:srgbClr val="000000"/>
              </a:solidFill>
              <a:latin typeface="Arial" panose="020B0604020202020204" pitchFamily="34" charset="0"/>
              <a:ea typeface="Segoe UI" panose="020B0502040204020203" pitchFamily="34" charset="0"/>
              <a:cs typeface="Arial" panose="020B0604020202020204" pitchFamily="34" charset="0"/>
            </a:endParaRPr>
          </a:p>
          <a:p>
            <a:pPr algn="ctr"/>
            <a:endParaRPr lang="en-US" sz="1600" b="1" dirty="0">
              <a:solidFill>
                <a:srgbClr val="000000"/>
              </a:solidFill>
              <a:latin typeface="Arial" panose="020B0604020202020204" pitchFamily="34" charset="0"/>
              <a:cs typeface="Arial" panose="020B0604020202020204" pitchFamily="34" charset="0"/>
            </a:endParaRPr>
          </a:p>
          <a:p>
            <a:pPr algn="ctr"/>
            <a:endParaRPr lang="en-US" sz="1600" b="1" dirty="0">
              <a:solidFill>
                <a:srgbClr val="000000"/>
              </a:solidFill>
              <a:latin typeface="Arial" panose="020B0604020202020204" pitchFamily="34" charset="0"/>
              <a:cs typeface="Arial" panose="020B0604020202020204" pitchFamily="34" charset="0"/>
            </a:endParaRPr>
          </a:p>
          <a:p>
            <a:pPr algn="ctr"/>
            <a:endParaRPr lang="en-US" sz="1600" b="1" dirty="0">
              <a:solidFill>
                <a:srgbClr val="000000"/>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DC6E7C4B-52AA-45EE-BD02-C8AAE152B0F2}"/>
              </a:ext>
            </a:extLst>
          </p:cNvPr>
          <p:cNvSpPr/>
          <p:nvPr/>
        </p:nvSpPr>
        <p:spPr>
          <a:xfrm>
            <a:off x="477881" y="2289697"/>
            <a:ext cx="2938242" cy="3923139"/>
          </a:xfrm>
          <a:prstGeom prst="rect">
            <a:avLst/>
          </a:prstGeom>
          <a:solidFill>
            <a:schemeClr val="bg1"/>
          </a:solidFill>
          <a:ln w="28575">
            <a:solidFill>
              <a:schemeClr val="accent1">
                <a:lumMod val="50000"/>
              </a:schemeClr>
            </a:solidFill>
          </a:ln>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rgbClr val="000000"/>
              </a:solidFill>
              <a:latin typeface="Arial" panose="020B0604020202020204" pitchFamily="34" charset="0"/>
              <a:ea typeface="Segoe UI" panose="020B0502040204020203" pitchFamily="34" charset="0"/>
              <a:cs typeface="Arial" panose="020B0604020202020204" pitchFamily="34" charset="0"/>
            </a:endParaRPr>
          </a:p>
          <a:p>
            <a:pPr algn="ctr"/>
            <a:endParaRPr lang="en-US" sz="1200" dirty="0">
              <a:solidFill>
                <a:srgbClr val="000000"/>
              </a:solidFill>
              <a:latin typeface="Arial" panose="020B0604020202020204" pitchFamily="34" charset="0"/>
              <a:ea typeface="Segoe UI" panose="020B0502040204020203" pitchFamily="34" charset="0"/>
              <a:cs typeface="Arial" panose="020B0604020202020204" pitchFamily="34" charset="0"/>
            </a:endParaRPr>
          </a:p>
          <a:p>
            <a:pPr algn="ctr"/>
            <a:endParaRPr lang="en-US" sz="1600" b="1" dirty="0">
              <a:solidFill>
                <a:srgbClr val="000000"/>
              </a:solidFill>
              <a:latin typeface="Arial" panose="020B0604020202020204" pitchFamily="34" charset="0"/>
              <a:cs typeface="Arial" panose="020B0604020202020204" pitchFamily="34" charset="0"/>
            </a:endParaRPr>
          </a:p>
          <a:p>
            <a:pPr algn="ctr"/>
            <a:endParaRPr lang="en-US" sz="1600" b="1" dirty="0">
              <a:solidFill>
                <a:srgbClr val="000000"/>
              </a:solidFill>
              <a:latin typeface="Arial" panose="020B0604020202020204" pitchFamily="34" charset="0"/>
              <a:cs typeface="Arial" panose="020B0604020202020204" pitchFamily="34" charset="0"/>
            </a:endParaRPr>
          </a:p>
          <a:p>
            <a:pPr algn="ctr"/>
            <a:endParaRPr lang="en-US" sz="1600" b="1" dirty="0">
              <a:solidFill>
                <a:srgbClr val="0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CFA50C0-7499-49DF-B58E-600374416EF6}"/>
              </a:ext>
            </a:extLst>
          </p:cNvPr>
          <p:cNvSpPr/>
          <p:nvPr/>
        </p:nvSpPr>
        <p:spPr>
          <a:xfrm>
            <a:off x="9778129" y="4582769"/>
            <a:ext cx="2096393" cy="586203"/>
          </a:xfrm>
          <a:prstGeom prst="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rgbClr val="FFFFFF"/>
                </a:solidFill>
                <a:latin typeface="Arial" panose="020B0604020202020204" pitchFamily="34" charset="0"/>
                <a:cs typeface="Arial" panose="020B0604020202020204" pitchFamily="34" charset="0"/>
              </a:rPr>
              <a:t>Recommendations :</a:t>
            </a:r>
          </a:p>
          <a:p>
            <a:pPr algn="ctr"/>
            <a:r>
              <a:rPr lang="en-US" sz="1200" b="1" dirty="0">
                <a:solidFill>
                  <a:srgbClr val="FFFFFF"/>
                </a:solidFill>
                <a:latin typeface="Arial" panose="020B0604020202020204" pitchFamily="34" charset="0"/>
                <a:cs typeface="Arial" panose="020B0604020202020204" pitchFamily="34" charset="0"/>
              </a:rPr>
              <a:t>Cluster level</a:t>
            </a:r>
          </a:p>
          <a:p>
            <a:pPr algn="ctr"/>
            <a:r>
              <a:rPr lang="en-US" sz="1200" b="1" dirty="0">
                <a:solidFill>
                  <a:srgbClr val="FFFFFF"/>
                </a:solidFill>
                <a:latin typeface="Arial" panose="020B0604020202020204" pitchFamily="34" charset="0"/>
                <a:cs typeface="Arial" panose="020B0604020202020204" pitchFamily="34" charset="0"/>
              </a:rPr>
              <a:t>Store level</a:t>
            </a:r>
            <a:endParaRPr lang="en-US" sz="1050" b="1" dirty="0">
              <a:solidFill>
                <a:srgbClr val="FFFFFF"/>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3D207B25-D62E-468A-B616-3066611C3794}"/>
              </a:ext>
            </a:extLst>
          </p:cNvPr>
          <p:cNvSpPr txBox="1"/>
          <p:nvPr/>
        </p:nvSpPr>
        <p:spPr>
          <a:xfrm>
            <a:off x="3606389" y="1678748"/>
            <a:ext cx="2674469" cy="307777"/>
          </a:xfrm>
          <a:prstGeom prst="rect">
            <a:avLst/>
          </a:prstGeom>
          <a:noFill/>
        </p:spPr>
        <p:txBody>
          <a:bodyPr wrap="square" rtlCol="0">
            <a:spAutoFit/>
          </a:bodyPr>
          <a:lstStyle/>
          <a:p>
            <a:r>
              <a:rPr lang="en-US" sz="1400" b="1" dirty="0">
                <a:solidFill>
                  <a:srgbClr val="000000"/>
                </a:solidFill>
                <a:latin typeface="Arial" panose="020B0604020202020204" pitchFamily="34" charset="0"/>
                <a:cs typeface="Arial" panose="020B0604020202020204" pitchFamily="34" charset="0"/>
              </a:rPr>
              <a:t>2. Predictive Analytics </a:t>
            </a:r>
          </a:p>
        </p:txBody>
      </p:sp>
      <p:sp>
        <p:nvSpPr>
          <p:cNvPr id="21" name="Rectangle 20">
            <a:extLst>
              <a:ext uri="{FF2B5EF4-FFF2-40B4-BE49-F238E27FC236}">
                <a16:creationId xmlns:a16="http://schemas.microsoft.com/office/drawing/2014/main" id="{B43F1395-692B-4509-AD98-31B0296900D0}"/>
              </a:ext>
            </a:extLst>
          </p:cNvPr>
          <p:cNvSpPr/>
          <p:nvPr/>
        </p:nvSpPr>
        <p:spPr>
          <a:xfrm>
            <a:off x="403247" y="1673429"/>
            <a:ext cx="3220088" cy="307777"/>
          </a:xfrm>
          <a:prstGeom prst="rect">
            <a:avLst/>
          </a:prstGeom>
        </p:spPr>
        <p:txBody>
          <a:bodyPr wrap="square">
            <a:spAutoFit/>
          </a:bodyPr>
          <a:lstStyle/>
          <a:p>
            <a:r>
              <a:rPr lang="en-US" sz="1400" b="1" dirty="0">
                <a:solidFill>
                  <a:srgbClr val="000000"/>
                </a:solidFill>
                <a:latin typeface="Arial" panose="020B0604020202020204" pitchFamily="34" charset="0"/>
                <a:ea typeface="Segoe UI" panose="020B0502040204020203" pitchFamily="34" charset="0"/>
                <a:cs typeface="Arial" panose="020B0604020202020204" pitchFamily="34" charset="0"/>
              </a:rPr>
              <a:t>1. Data</a:t>
            </a:r>
          </a:p>
        </p:txBody>
      </p:sp>
      <p:sp>
        <p:nvSpPr>
          <p:cNvPr id="22" name="TextBox 21">
            <a:extLst>
              <a:ext uri="{FF2B5EF4-FFF2-40B4-BE49-F238E27FC236}">
                <a16:creationId xmlns:a16="http://schemas.microsoft.com/office/drawing/2014/main" id="{7D8C3453-9D8C-4C87-A95A-223D18EE8D0F}"/>
              </a:ext>
            </a:extLst>
          </p:cNvPr>
          <p:cNvSpPr txBox="1"/>
          <p:nvPr/>
        </p:nvSpPr>
        <p:spPr>
          <a:xfrm>
            <a:off x="9671338" y="1678194"/>
            <a:ext cx="1622746" cy="307777"/>
          </a:xfrm>
          <a:prstGeom prst="rect">
            <a:avLst/>
          </a:prstGeom>
          <a:noFill/>
        </p:spPr>
        <p:txBody>
          <a:bodyPr wrap="square" rtlCol="0">
            <a:spAutoFit/>
          </a:bodyPr>
          <a:lstStyle/>
          <a:p>
            <a:r>
              <a:rPr lang="en-US" sz="1400" b="1" dirty="0">
                <a:solidFill>
                  <a:srgbClr val="000000"/>
                </a:solidFill>
                <a:latin typeface="Arial" panose="020B0604020202020204" pitchFamily="34" charset="0"/>
                <a:cs typeface="Arial" panose="020B0604020202020204" pitchFamily="34" charset="0"/>
              </a:rPr>
              <a:t>3. Output </a:t>
            </a:r>
          </a:p>
        </p:txBody>
      </p:sp>
      <p:sp>
        <p:nvSpPr>
          <p:cNvPr id="23" name="Rectangle 22">
            <a:extLst>
              <a:ext uri="{FF2B5EF4-FFF2-40B4-BE49-F238E27FC236}">
                <a16:creationId xmlns:a16="http://schemas.microsoft.com/office/drawing/2014/main" id="{52236D2B-B3B6-43FC-B7D5-A9D74EDC9410}"/>
              </a:ext>
            </a:extLst>
          </p:cNvPr>
          <p:cNvSpPr/>
          <p:nvPr/>
        </p:nvSpPr>
        <p:spPr>
          <a:xfrm>
            <a:off x="597852" y="3165861"/>
            <a:ext cx="2611499" cy="3046988"/>
          </a:xfrm>
          <a:prstGeom prst="rect">
            <a:avLst/>
          </a:prstGeom>
        </p:spPr>
        <p:txBody>
          <a:bodyPr wrap="square">
            <a:spAutoFit/>
          </a:bodyPr>
          <a:lstStyle/>
          <a:p>
            <a:pPr marL="171450" indent="-171450">
              <a:buFont typeface="Arial" panose="020B0604020202020204" pitchFamily="34" charset="0"/>
              <a:buChar char="•"/>
            </a:pPr>
            <a:r>
              <a:rPr lang="en-US" sz="1200" b="1" dirty="0">
                <a:solidFill>
                  <a:srgbClr val="000000"/>
                </a:solidFill>
                <a:latin typeface="Arial" panose="020B0604020202020204" pitchFamily="34" charset="0"/>
                <a:ea typeface="Segoe UI" panose="020B0502040204020203" pitchFamily="34" charset="0"/>
                <a:cs typeface="Arial" panose="020B0604020202020204" pitchFamily="34" charset="0"/>
              </a:rPr>
              <a:t>Master size x Store level daily sales data </a:t>
            </a:r>
            <a:r>
              <a:rPr lang="en-US" sz="1200" dirty="0">
                <a:solidFill>
                  <a:srgbClr val="000000"/>
                </a:solidFill>
                <a:latin typeface="Arial" panose="020B0604020202020204" pitchFamily="34" charset="0"/>
                <a:ea typeface="Segoe UI" panose="020B0502040204020203" pitchFamily="34" charset="0"/>
                <a:cs typeface="Arial" panose="020B0604020202020204" pitchFamily="34" charset="0"/>
              </a:rPr>
              <a:t>to be aggregated and cleaned as per requirement </a:t>
            </a:r>
          </a:p>
          <a:p>
            <a:pPr marL="171450" indent="-171450">
              <a:buFont typeface="Arial" panose="020B0604020202020204" pitchFamily="34" charset="0"/>
              <a:buChar char="•"/>
            </a:pPr>
            <a:r>
              <a:rPr lang="en-US" sz="1200" dirty="0">
                <a:solidFill>
                  <a:srgbClr val="000000"/>
                </a:solidFill>
                <a:latin typeface="Arial" panose="020B0604020202020204" pitchFamily="34" charset="0"/>
                <a:ea typeface="Segoe UI" panose="020B0502040204020203" pitchFamily="34" charset="0"/>
                <a:cs typeface="Arial" panose="020B0604020202020204" pitchFamily="34" charset="0"/>
              </a:rPr>
              <a:t>Additional data to be aggregated around store inventory if available like: inventory level, safety stock, in transit stock, lead times. etc. </a:t>
            </a:r>
          </a:p>
          <a:p>
            <a:pPr marL="171450" indent="-171450">
              <a:buFont typeface="Arial" panose="020B0604020202020204" pitchFamily="34" charset="0"/>
              <a:buChar char="•"/>
            </a:pPr>
            <a:r>
              <a:rPr lang="en-US" sz="1200" dirty="0">
                <a:solidFill>
                  <a:srgbClr val="000000"/>
                </a:solidFill>
                <a:latin typeface="Arial" panose="020B0604020202020204" pitchFamily="34" charset="0"/>
                <a:ea typeface="Segoe UI" panose="020B0502040204020203" pitchFamily="34" charset="0"/>
                <a:cs typeface="Arial" panose="020B0604020202020204" pitchFamily="34" charset="0"/>
              </a:rPr>
              <a:t> Seasonal Profiles will be calculated at various levels</a:t>
            </a:r>
          </a:p>
          <a:p>
            <a:pPr marL="171450" indent="-171450">
              <a:buFont typeface="Arial" panose="020B0604020202020204" pitchFamily="34" charset="0"/>
              <a:buChar char="•"/>
            </a:pPr>
            <a:r>
              <a:rPr lang="en-US" sz="1200" dirty="0">
                <a:solidFill>
                  <a:srgbClr val="000000"/>
                </a:solidFill>
                <a:latin typeface="Arial" panose="020B0604020202020204" pitchFamily="34" charset="0"/>
                <a:ea typeface="Segoe UI" panose="020B0502040204020203" pitchFamily="34" charset="0"/>
                <a:cs typeface="Arial" panose="020B0604020202020204" pitchFamily="34" charset="0"/>
              </a:rPr>
              <a:t>Trend profile based on product type and usage will be key input into the forecast.</a:t>
            </a:r>
          </a:p>
          <a:p>
            <a:pPr marL="171450" indent="-171450">
              <a:buFont typeface="Arial" panose="020B0604020202020204" pitchFamily="34" charset="0"/>
              <a:buChar char="•"/>
            </a:pPr>
            <a:r>
              <a:rPr lang="en-US" sz="1200" dirty="0">
                <a:solidFill>
                  <a:srgbClr val="000000"/>
                </a:solidFill>
                <a:latin typeface="Arial" panose="020B0604020202020204" pitchFamily="34" charset="0"/>
                <a:cs typeface="Arial" panose="020B0604020202020204" pitchFamily="34" charset="0"/>
              </a:rPr>
              <a:t>Aggregated top down forecasts will be used as inputs for guidance for stockouts prediction</a:t>
            </a:r>
          </a:p>
        </p:txBody>
      </p:sp>
      <p:sp>
        <p:nvSpPr>
          <p:cNvPr id="24" name="Rectangle 23">
            <a:extLst>
              <a:ext uri="{FF2B5EF4-FFF2-40B4-BE49-F238E27FC236}">
                <a16:creationId xmlns:a16="http://schemas.microsoft.com/office/drawing/2014/main" id="{CDE53A7B-52B1-4DEC-A05A-FB0121FF965A}"/>
              </a:ext>
            </a:extLst>
          </p:cNvPr>
          <p:cNvSpPr/>
          <p:nvPr/>
        </p:nvSpPr>
        <p:spPr>
          <a:xfrm>
            <a:off x="477880" y="820667"/>
            <a:ext cx="11419865" cy="64633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latin typeface="Arial" panose="020B0604020202020204" pitchFamily="34" charset="0"/>
                <a:cs typeface="Arial" panose="020B0604020202020204" pitchFamily="34" charset="0"/>
              </a:rPr>
              <a:t>The following  solution is proposed based on availability of data, the output can be plugged into existing tool, or delivered as a new platform depending on the client’s requirement  </a:t>
            </a:r>
          </a:p>
        </p:txBody>
      </p:sp>
      <p:pic>
        <p:nvPicPr>
          <p:cNvPr id="26" name="Picture 2" descr="https://static.thenounproject.com/png/1941437-200.png">
            <a:extLst>
              <a:ext uri="{FF2B5EF4-FFF2-40B4-BE49-F238E27FC236}">
                <a16:creationId xmlns:a16="http://schemas.microsoft.com/office/drawing/2014/main" id="{20236D3C-93B6-4CDB-8C9C-28C14CE77A00}"/>
              </a:ext>
            </a:extLst>
          </p:cNvPr>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23500" y="2429075"/>
            <a:ext cx="609733" cy="609733"/>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C870B23C-6EC5-4A89-93C0-2041AD575F8B}"/>
              </a:ext>
            </a:extLst>
          </p:cNvPr>
          <p:cNvSpPr/>
          <p:nvPr/>
        </p:nvSpPr>
        <p:spPr>
          <a:xfrm>
            <a:off x="3729279" y="2887731"/>
            <a:ext cx="2666582" cy="2334947"/>
          </a:xfrm>
          <a:prstGeom prst="rect">
            <a:avLst/>
          </a:prstGeom>
          <a:solidFill>
            <a:schemeClr val="bg1"/>
          </a:solidFill>
          <a:ln w="28575">
            <a:solidFill>
              <a:schemeClr val="accent1">
                <a:lumMod val="50000"/>
              </a:schemeClr>
            </a:solidFill>
          </a:ln>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rgbClr val="000000"/>
              </a:solidFill>
              <a:latin typeface="Arial" panose="020B0604020202020204" pitchFamily="34" charset="0"/>
              <a:ea typeface="Segoe UI" panose="020B0502040204020203" pitchFamily="34" charset="0"/>
              <a:cs typeface="Arial" panose="020B0604020202020204" pitchFamily="34" charset="0"/>
            </a:endParaRPr>
          </a:p>
          <a:p>
            <a:pPr algn="ctr"/>
            <a:endParaRPr lang="en-US" sz="1200" dirty="0">
              <a:solidFill>
                <a:srgbClr val="000000"/>
              </a:solidFill>
              <a:latin typeface="Arial" panose="020B0604020202020204" pitchFamily="34" charset="0"/>
              <a:ea typeface="Segoe UI" panose="020B0502040204020203" pitchFamily="34" charset="0"/>
              <a:cs typeface="Arial" panose="020B0604020202020204" pitchFamily="34" charset="0"/>
            </a:endParaRPr>
          </a:p>
          <a:p>
            <a:pPr algn="ctr"/>
            <a:endParaRPr lang="en-US" sz="1600" b="1" dirty="0">
              <a:solidFill>
                <a:srgbClr val="000000"/>
              </a:solidFill>
              <a:latin typeface="Arial" panose="020B0604020202020204" pitchFamily="34" charset="0"/>
              <a:cs typeface="Arial" panose="020B0604020202020204" pitchFamily="34" charset="0"/>
            </a:endParaRPr>
          </a:p>
          <a:p>
            <a:pPr algn="ctr"/>
            <a:endParaRPr lang="en-US" sz="1600" b="1" dirty="0">
              <a:solidFill>
                <a:srgbClr val="000000"/>
              </a:solidFill>
              <a:latin typeface="Arial" panose="020B0604020202020204" pitchFamily="34" charset="0"/>
              <a:cs typeface="Arial" panose="020B0604020202020204" pitchFamily="34" charset="0"/>
            </a:endParaRPr>
          </a:p>
          <a:p>
            <a:pPr algn="ctr"/>
            <a:endParaRPr lang="en-US" sz="1600" b="1" dirty="0">
              <a:solidFill>
                <a:srgbClr val="000000"/>
              </a:solidFill>
              <a:latin typeface="Arial" panose="020B0604020202020204" pitchFamily="34" charset="0"/>
              <a:cs typeface="Arial" panose="020B0604020202020204" pitchFamily="34" charset="0"/>
            </a:endParaRPr>
          </a:p>
        </p:txBody>
      </p:sp>
      <p:grpSp>
        <p:nvGrpSpPr>
          <p:cNvPr id="28" name="Group 27">
            <a:extLst>
              <a:ext uri="{FF2B5EF4-FFF2-40B4-BE49-F238E27FC236}">
                <a16:creationId xmlns:a16="http://schemas.microsoft.com/office/drawing/2014/main" id="{8E3BCEB7-24F3-4F76-A67E-81D9DD670126}"/>
              </a:ext>
            </a:extLst>
          </p:cNvPr>
          <p:cNvGrpSpPr/>
          <p:nvPr/>
        </p:nvGrpSpPr>
        <p:grpSpPr>
          <a:xfrm>
            <a:off x="3791339" y="4626158"/>
            <a:ext cx="401481" cy="465950"/>
            <a:chOff x="5483414" y="4154213"/>
            <a:chExt cx="1373520" cy="723617"/>
          </a:xfrm>
        </p:grpSpPr>
        <p:sp>
          <p:nvSpPr>
            <p:cNvPr id="29" name="Curved Left Arrow 108">
              <a:extLst>
                <a:ext uri="{FF2B5EF4-FFF2-40B4-BE49-F238E27FC236}">
                  <a16:creationId xmlns:a16="http://schemas.microsoft.com/office/drawing/2014/main" id="{2EE9901D-2C4D-4320-AC35-B54406982F39}"/>
                </a:ext>
              </a:extLst>
            </p:cNvPr>
            <p:cNvSpPr/>
            <p:nvPr/>
          </p:nvSpPr>
          <p:spPr bwMode="auto">
            <a:xfrm>
              <a:off x="6464086" y="4237118"/>
              <a:ext cx="392848" cy="640712"/>
            </a:xfrm>
            <a:prstGeom prst="curvedLeftArrow">
              <a:avLst/>
            </a:prstGeom>
            <a:solidFill>
              <a:schemeClr val="accent1">
                <a:lumMod val="50000"/>
              </a:schemeClr>
            </a:solidFill>
            <a:ln w="25400" cap="flat" cmpd="sng" algn="ctr">
              <a:noFill/>
              <a:prstDash val="solid"/>
              <a:headEnd/>
              <a:tailEnd/>
            </a:ln>
            <a:effectLst/>
          </p:spPr>
          <p:txBody>
            <a:bodyPr rtlCol="0" anchor="ctr"/>
            <a:lstStyle/>
            <a:p>
              <a:pPr algn="ctr">
                <a:defRPr/>
              </a:pPr>
              <a:endParaRPr lang="en-US" kern="0" dirty="0">
                <a:solidFill>
                  <a:prstClr val="black"/>
                </a:solidFill>
                <a:latin typeface="Arial" panose="020B0604020202020204" pitchFamily="34" charset="0"/>
                <a:ea typeface="Segoe UI" panose="020B0502040204020203" pitchFamily="34" charset="0"/>
                <a:cs typeface="Arial" panose="020B0604020202020204" pitchFamily="34" charset="0"/>
              </a:endParaRPr>
            </a:p>
          </p:txBody>
        </p:sp>
        <p:sp>
          <p:nvSpPr>
            <p:cNvPr id="30" name="Curved Left Arrow 109">
              <a:extLst>
                <a:ext uri="{FF2B5EF4-FFF2-40B4-BE49-F238E27FC236}">
                  <a16:creationId xmlns:a16="http://schemas.microsoft.com/office/drawing/2014/main" id="{A0916220-8EA1-4D6E-AB9B-B8EA89C0B272}"/>
                </a:ext>
              </a:extLst>
            </p:cNvPr>
            <p:cNvSpPr/>
            <p:nvPr/>
          </p:nvSpPr>
          <p:spPr bwMode="auto">
            <a:xfrm flipH="1" flipV="1">
              <a:off x="5483414" y="4154213"/>
              <a:ext cx="392848" cy="640712"/>
            </a:xfrm>
            <a:prstGeom prst="curvedLeftArrow">
              <a:avLst/>
            </a:prstGeom>
            <a:solidFill>
              <a:schemeClr val="accent1">
                <a:lumMod val="50000"/>
              </a:schemeClr>
            </a:solidFill>
            <a:ln w="25400" cap="flat" cmpd="sng" algn="ctr">
              <a:noFill/>
              <a:prstDash val="solid"/>
              <a:headEnd/>
              <a:tailEnd/>
            </a:ln>
            <a:effectLst/>
          </p:spPr>
          <p:txBody>
            <a:bodyPr rtlCol="0" anchor="ctr"/>
            <a:lstStyle/>
            <a:p>
              <a:pPr algn="ctr">
                <a:defRPr/>
              </a:pPr>
              <a:endParaRPr lang="en-US" kern="0" dirty="0">
                <a:solidFill>
                  <a:prstClr val="black"/>
                </a:solidFill>
                <a:latin typeface="Arial" panose="020B0604020202020204" pitchFamily="34" charset="0"/>
                <a:ea typeface="Segoe UI" panose="020B0502040204020203" pitchFamily="34" charset="0"/>
                <a:cs typeface="Arial" panose="020B0604020202020204" pitchFamily="34" charset="0"/>
              </a:endParaRPr>
            </a:p>
          </p:txBody>
        </p:sp>
        <p:pic>
          <p:nvPicPr>
            <p:cNvPr id="31" name="Picture 30">
              <a:extLst>
                <a:ext uri="{FF2B5EF4-FFF2-40B4-BE49-F238E27FC236}">
                  <a16:creationId xmlns:a16="http://schemas.microsoft.com/office/drawing/2014/main" id="{66AEF560-E5D2-4506-B940-E08B7B6A2923}"/>
                </a:ext>
              </a:extLst>
            </p:cNvPr>
            <p:cNvPicPr>
              <a:picLocks/>
            </p:cNvPicPr>
            <p:nvPr/>
          </p:nvPicPr>
          <p:blipFill>
            <a:blip r:embed="rId4" cstate="print">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685269" y="4203701"/>
              <a:ext cx="932572" cy="607745"/>
            </a:xfrm>
            <a:prstGeom prst="rect">
              <a:avLst/>
            </a:prstGeom>
          </p:spPr>
        </p:pic>
      </p:grpSp>
      <p:sp>
        <p:nvSpPr>
          <p:cNvPr id="32" name="Rectangle 31">
            <a:extLst>
              <a:ext uri="{FF2B5EF4-FFF2-40B4-BE49-F238E27FC236}">
                <a16:creationId xmlns:a16="http://schemas.microsoft.com/office/drawing/2014/main" id="{1A31D6A9-73AA-4EEA-B2D2-ECEF36AE5DC1}"/>
              </a:ext>
            </a:extLst>
          </p:cNvPr>
          <p:cNvSpPr/>
          <p:nvPr/>
        </p:nvSpPr>
        <p:spPr>
          <a:xfrm>
            <a:off x="4169437" y="2921511"/>
            <a:ext cx="2387931" cy="615553"/>
          </a:xfrm>
          <a:prstGeom prst="rect">
            <a:avLst/>
          </a:prstGeom>
        </p:spPr>
        <p:txBody>
          <a:bodyPr wrap="square">
            <a:spAutoFit/>
          </a:bodyPr>
          <a:lstStyle/>
          <a:p>
            <a:pPr marL="171450" indent="-171450">
              <a:buFont typeface="Calibri" panose="020F0502020204030204" pitchFamily="34" charset="0"/>
              <a:buChar char="»"/>
              <a:defRPr/>
            </a:pPr>
            <a:r>
              <a:rPr lang="en-US" sz="1200" kern="0" dirty="0">
                <a:solidFill>
                  <a:prstClr val="black">
                    <a:lumMod val="65000"/>
                    <a:lumOff val="35000"/>
                  </a:prstClr>
                </a:solidFill>
                <a:latin typeface="Arial" panose="020B0604020202020204" pitchFamily="34" charset="0"/>
                <a:ea typeface="Segoe UI" panose="020B0502040204020203" pitchFamily="34" charset="0"/>
                <a:cs typeface="Arial" panose="020B0604020202020204" pitchFamily="34" charset="0"/>
              </a:rPr>
              <a:t>Fit </a:t>
            </a:r>
            <a:r>
              <a:rPr lang="en-US" sz="1100" kern="0" dirty="0">
                <a:solidFill>
                  <a:prstClr val="black">
                    <a:lumMod val="65000"/>
                    <a:lumOff val="35000"/>
                  </a:prstClr>
                </a:solidFill>
                <a:latin typeface="Arial" panose="020B0604020202020204" pitchFamily="34" charset="0"/>
                <a:ea typeface="Segoe UI" panose="020B0502040204020203" pitchFamily="34" charset="0"/>
                <a:cs typeface="Arial" panose="020B0604020202020204" pitchFamily="34" charset="0"/>
              </a:rPr>
              <a:t>the models to the in-sample data and collect statistics on the out-sample </a:t>
            </a:r>
          </a:p>
        </p:txBody>
      </p:sp>
      <p:sp>
        <p:nvSpPr>
          <p:cNvPr id="33" name="Rectangle 32">
            <a:extLst>
              <a:ext uri="{FF2B5EF4-FFF2-40B4-BE49-F238E27FC236}">
                <a16:creationId xmlns:a16="http://schemas.microsoft.com/office/drawing/2014/main" id="{A00BFDC8-15B6-4E22-9EC3-6A2115AA9AEC}"/>
              </a:ext>
            </a:extLst>
          </p:cNvPr>
          <p:cNvSpPr/>
          <p:nvPr/>
        </p:nvSpPr>
        <p:spPr>
          <a:xfrm>
            <a:off x="4167062" y="3484780"/>
            <a:ext cx="2006721" cy="600164"/>
          </a:xfrm>
          <a:prstGeom prst="rect">
            <a:avLst/>
          </a:prstGeom>
        </p:spPr>
        <p:txBody>
          <a:bodyPr wrap="square">
            <a:spAutoFit/>
          </a:bodyPr>
          <a:lstStyle/>
          <a:p>
            <a:pPr marL="171450" indent="-171450">
              <a:buFont typeface="Calibri" panose="020F0502020204030204" pitchFamily="34" charset="0"/>
              <a:buChar char="»"/>
            </a:pPr>
            <a:r>
              <a:rPr lang="en-US" sz="1100" kern="0" dirty="0">
                <a:solidFill>
                  <a:prstClr val="black">
                    <a:lumMod val="65000"/>
                    <a:lumOff val="35000"/>
                  </a:prstClr>
                </a:solidFill>
                <a:latin typeface="Arial" panose="020B0604020202020204" pitchFamily="34" charset="0"/>
                <a:ea typeface="Segoe UI" panose="020B0502040204020203" pitchFamily="34" charset="0"/>
                <a:cs typeface="Arial" panose="020B0604020202020204" pitchFamily="34" charset="0"/>
              </a:rPr>
              <a:t>Choose the model with the best accuracy to fit the whole range of data</a:t>
            </a:r>
          </a:p>
        </p:txBody>
      </p:sp>
      <p:sp>
        <p:nvSpPr>
          <p:cNvPr id="34" name="Rectangle 33">
            <a:extLst>
              <a:ext uri="{FF2B5EF4-FFF2-40B4-BE49-F238E27FC236}">
                <a16:creationId xmlns:a16="http://schemas.microsoft.com/office/drawing/2014/main" id="{34CEC1E0-4B4E-4A8D-A656-9093CC9A7653}"/>
              </a:ext>
            </a:extLst>
          </p:cNvPr>
          <p:cNvSpPr/>
          <p:nvPr/>
        </p:nvSpPr>
        <p:spPr>
          <a:xfrm>
            <a:off x="4154183" y="4050778"/>
            <a:ext cx="1874395" cy="600164"/>
          </a:xfrm>
          <a:prstGeom prst="rect">
            <a:avLst/>
          </a:prstGeom>
        </p:spPr>
        <p:txBody>
          <a:bodyPr wrap="square">
            <a:spAutoFit/>
          </a:bodyPr>
          <a:lstStyle/>
          <a:p>
            <a:pPr marL="171450" indent="-171450">
              <a:buFont typeface="Calibri" panose="020F0502020204030204" pitchFamily="34" charset="0"/>
              <a:buChar char="»"/>
            </a:pPr>
            <a:r>
              <a:rPr lang="en-US" sz="1100" kern="0" dirty="0">
                <a:solidFill>
                  <a:prstClr val="black">
                    <a:lumMod val="65000"/>
                    <a:lumOff val="35000"/>
                  </a:prstClr>
                </a:solidFill>
                <a:latin typeface="Arial" panose="020B0604020202020204" pitchFamily="34" charset="0"/>
                <a:ea typeface="Segoe UI" panose="020B0502040204020203" pitchFamily="34" charset="0"/>
                <a:cs typeface="Arial" panose="020B0604020202020204" pitchFamily="34" charset="0"/>
              </a:rPr>
              <a:t>Identify and flag poor performing models for manual corrections</a:t>
            </a:r>
          </a:p>
        </p:txBody>
      </p:sp>
      <p:pic>
        <p:nvPicPr>
          <p:cNvPr id="35" name="Picture 34">
            <a:extLst>
              <a:ext uri="{FF2B5EF4-FFF2-40B4-BE49-F238E27FC236}">
                <a16:creationId xmlns:a16="http://schemas.microsoft.com/office/drawing/2014/main" id="{9648BD5F-FB90-47A2-9920-C8E0D589C0C9}"/>
              </a:ext>
            </a:extLst>
          </p:cNvPr>
          <p:cNvPicPr>
            <a:picLocks noChangeAspect="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3786402" y="3619895"/>
            <a:ext cx="450262" cy="407941"/>
          </a:xfrm>
          <a:prstGeom prst="rect">
            <a:avLst/>
          </a:prstGeom>
        </p:spPr>
      </p:pic>
      <p:pic>
        <p:nvPicPr>
          <p:cNvPr id="36" name="Picture 35">
            <a:extLst>
              <a:ext uri="{FF2B5EF4-FFF2-40B4-BE49-F238E27FC236}">
                <a16:creationId xmlns:a16="http://schemas.microsoft.com/office/drawing/2014/main" id="{E76CE321-DCA7-4A9D-8F1D-3CE11F1E2999}"/>
              </a:ext>
            </a:extLst>
          </p:cNvPr>
          <p:cNvPicPr>
            <a:picLocks noChangeAspect="1"/>
          </p:cNvPicPr>
          <p:nvPr/>
        </p:nvPicPr>
        <p:blipFill>
          <a:blip r:embed="rId7" cstate="print">
            <a:duotone>
              <a:schemeClr val="accent1">
                <a:shade val="45000"/>
                <a:satMod val="135000"/>
              </a:scheme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3729038" y="2982385"/>
            <a:ext cx="507627" cy="459915"/>
          </a:xfrm>
          <a:prstGeom prst="rect">
            <a:avLst/>
          </a:prstGeom>
        </p:spPr>
      </p:pic>
      <p:pic>
        <p:nvPicPr>
          <p:cNvPr id="37" name="Picture 16" descr="https://cdn2.iconfinder.com/data/icons/windows-8-metro-style/512/empty_flag.png">
            <a:extLst>
              <a:ext uri="{FF2B5EF4-FFF2-40B4-BE49-F238E27FC236}">
                <a16:creationId xmlns:a16="http://schemas.microsoft.com/office/drawing/2014/main" id="{12CC0C07-2C66-40F2-9856-2EBABD25E20D}"/>
              </a:ext>
            </a:extLst>
          </p:cNvPr>
          <p:cNvPicPr>
            <a:picLocks noChangeAspect="1" noChangeArrowheads="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811053" y="4157271"/>
            <a:ext cx="343130" cy="310878"/>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BF0B2C23-D658-48DE-ADCE-CFDB208965CC}"/>
              </a:ext>
            </a:extLst>
          </p:cNvPr>
          <p:cNvSpPr/>
          <p:nvPr/>
        </p:nvSpPr>
        <p:spPr>
          <a:xfrm>
            <a:off x="4167062" y="4622514"/>
            <a:ext cx="1874395" cy="600164"/>
          </a:xfrm>
          <a:prstGeom prst="rect">
            <a:avLst/>
          </a:prstGeom>
        </p:spPr>
        <p:txBody>
          <a:bodyPr wrap="square">
            <a:spAutoFit/>
          </a:bodyPr>
          <a:lstStyle/>
          <a:p>
            <a:pPr marL="171450" indent="-171450">
              <a:buFont typeface="Calibri" panose="020F0502020204030204" pitchFamily="34" charset="0"/>
              <a:buChar char="»"/>
            </a:pPr>
            <a:r>
              <a:rPr lang="en-US" sz="1100" kern="0" dirty="0">
                <a:solidFill>
                  <a:prstClr val="black">
                    <a:lumMod val="65000"/>
                    <a:lumOff val="35000"/>
                  </a:prstClr>
                </a:solidFill>
                <a:latin typeface="Arial" panose="020B0604020202020204" pitchFamily="34" charset="0"/>
                <a:ea typeface="Segoe UI" panose="020B0502040204020203" pitchFamily="34" charset="0"/>
                <a:cs typeface="Arial" panose="020B0604020202020204" pitchFamily="34" charset="0"/>
              </a:rPr>
              <a:t>Repeat for all SKUs with less than 1 year of historic sales</a:t>
            </a:r>
          </a:p>
        </p:txBody>
      </p:sp>
      <p:sp>
        <p:nvSpPr>
          <p:cNvPr id="39" name="Rectangle 38">
            <a:extLst>
              <a:ext uri="{FF2B5EF4-FFF2-40B4-BE49-F238E27FC236}">
                <a16:creationId xmlns:a16="http://schemas.microsoft.com/office/drawing/2014/main" id="{4F9EA26F-82FC-42A0-9115-C88748774D0E}"/>
              </a:ext>
            </a:extLst>
          </p:cNvPr>
          <p:cNvSpPr/>
          <p:nvPr/>
        </p:nvSpPr>
        <p:spPr>
          <a:xfrm>
            <a:off x="3708513" y="2574107"/>
            <a:ext cx="1747782" cy="299013"/>
          </a:xfrm>
          <a:prstGeom prst="rect">
            <a:avLst/>
          </a:prstGeom>
          <a:solidFill>
            <a:schemeClr val="accent1">
              <a:lumMod val="75000"/>
            </a:schemeClr>
          </a:solidFill>
          <a:ln>
            <a:solidFill>
              <a:schemeClr val="tx1"/>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200" b="1" dirty="0">
                <a:solidFill>
                  <a:srgbClr val="FFFFFF"/>
                </a:solidFill>
                <a:latin typeface="Arial" panose="020B0604020202020204" pitchFamily="34" charset="0"/>
                <a:cs typeface="Arial" panose="020B0604020202020204" pitchFamily="34" charset="0"/>
              </a:rPr>
              <a:t>Demand Forecast</a:t>
            </a:r>
          </a:p>
        </p:txBody>
      </p:sp>
      <p:pic>
        <p:nvPicPr>
          <p:cNvPr id="44" name="Picture 43">
            <a:extLst>
              <a:ext uri="{FF2B5EF4-FFF2-40B4-BE49-F238E27FC236}">
                <a16:creationId xmlns:a16="http://schemas.microsoft.com/office/drawing/2014/main" id="{2BD7E79A-0CE2-4F77-80CF-A2D94034C4F9}"/>
              </a:ext>
            </a:extLst>
          </p:cNvPr>
          <p:cNvPicPr>
            <a:picLocks noChangeAspect="1"/>
          </p:cNvPicPr>
          <p:nvPr/>
        </p:nvPicPr>
        <p:blipFill>
          <a:blip r:embed="rId7" cstate="print">
            <a:duotone>
              <a:schemeClr val="accent1">
                <a:shade val="45000"/>
                <a:satMod val="135000"/>
              </a:scheme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6870369" y="3635625"/>
            <a:ext cx="507627" cy="459915"/>
          </a:xfrm>
          <a:prstGeom prst="rect">
            <a:avLst/>
          </a:prstGeom>
        </p:spPr>
      </p:pic>
      <p:pic>
        <p:nvPicPr>
          <p:cNvPr id="45" name="Picture 16" descr="https://cdn2.iconfinder.com/data/icons/windows-8-metro-style/512/empty_flag.png">
            <a:extLst>
              <a:ext uri="{FF2B5EF4-FFF2-40B4-BE49-F238E27FC236}">
                <a16:creationId xmlns:a16="http://schemas.microsoft.com/office/drawing/2014/main" id="{E9EC8921-D008-4A5E-BC2B-2035AD0C3474}"/>
              </a:ext>
            </a:extLst>
          </p:cNvPr>
          <p:cNvPicPr>
            <a:picLocks noChangeAspect="1" noChangeArrowheads="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57070" y="4468149"/>
            <a:ext cx="343130" cy="310878"/>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a:extLst>
              <a:ext uri="{FF2B5EF4-FFF2-40B4-BE49-F238E27FC236}">
                <a16:creationId xmlns:a16="http://schemas.microsoft.com/office/drawing/2014/main" id="{357FB16B-E935-448D-BF80-C430EC5E8D89}"/>
              </a:ext>
            </a:extLst>
          </p:cNvPr>
          <p:cNvSpPr/>
          <p:nvPr/>
        </p:nvSpPr>
        <p:spPr>
          <a:xfrm>
            <a:off x="6768834" y="2602100"/>
            <a:ext cx="1933799" cy="264573"/>
          </a:xfrm>
          <a:prstGeom prst="rect">
            <a:avLst/>
          </a:prstGeom>
          <a:solidFill>
            <a:schemeClr val="accent1">
              <a:lumMod val="75000"/>
            </a:schemeClr>
          </a:solidFill>
          <a:ln>
            <a:solidFill>
              <a:schemeClr val="tx1"/>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200" b="1" dirty="0">
                <a:solidFill>
                  <a:srgbClr val="FFFFFF"/>
                </a:solidFill>
                <a:latin typeface="Arial" panose="020B0604020202020204" pitchFamily="34" charset="0"/>
                <a:cs typeface="Arial" panose="020B0604020202020204" pitchFamily="34" charset="0"/>
              </a:rPr>
              <a:t>Stockout deep dive </a:t>
            </a:r>
          </a:p>
        </p:txBody>
      </p:sp>
      <p:pic>
        <p:nvPicPr>
          <p:cNvPr id="47" name="Picture 2" descr="https://static.thenounproject.com/png/468446-200.png">
            <a:extLst>
              <a:ext uri="{FF2B5EF4-FFF2-40B4-BE49-F238E27FC236}">
                <a16:creationId xmlns:a16="http://schemas.microsoft.com/office/drawing/2014/main" id="{18C7E1FD-D38D-4DE8-9B6A-9C679B2FB3FC}"/>
              </a:ext>
            </a:extLst>
          </p:cNvPr>
          <p:cNvPicPr>
            <a:picLocks noChangeAspect="1" noChangeArrowheads="1"/>
          </p:cNvPicPr>
          <p:nvPr/>
        </p:nvPicPr>
        <p:blipFill>
          <a:blip r:embed="rId10"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04298" y="3007894"/>
            <a:ext cx="437882" cy="437882"/>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92EF74B5-F841-445C-81C3-AC73DF1D1245}"/>
              </a:ext>
            </a:extLst>
          </p:cNvPr>
          <p:cNvSpPr/>
          <p:nvPr/>
        </p:nvSpPr>
        <p:spPr>
          <a:xfrm>
            <a:off x="7291294" y="3087248"/>
            <a:ext cx="2201374" cy="2292935"/>
          </a:xfrm>
          <a:prstGeom prst="rect">
            <a:avLst/>
          </a:prstGeom>
        </p:spPr>
        <p:txBody>
          <a:bodyPr wrap="square">
            <a:spAutoFit/>
          </a:bodyPr>
          <a:lstStyle/>
          <a:p>
            <a:pPr marL="171450" indent="-171450">
              <a:buFont typeface="Calibri" panose="020F0502020204030204" pitchFamily="34" charset="0"/>
              <a:buChar char="»"/>
              <a:defRPr/>
            </a:pPr>
            <a:r>
              <a:rPr lang="en-US" sz="1100" kern="0" dirty="0">
                <a:solidFill>
                  <a:prstClr val="black">
                    <a:lumMod val="65000"/>
                    <a:lumOff val="35000"/>
                  </a:prstClr>
                </a:solidFill>
                <a:latin typeface="Arial" panose="020B0604020202020204" pitchFamily="34" charset="0"/>
                <a:ea typeface="Segoe UI" panose="020B0502040204020203" pitchFamily="34" charset="0"/>
                <a:cs typeface="Arial" panose="020B0604020202020204" pitchFamily="34" charset="0"/>
              </a:rPr>
              <a:t>Variance analysis using waterfall </a:t>
            </a:r>
          </a:p>
          <a:p>
            <a:pPr marL="171450" indent="-171450">
              <a:buFont typeface="Calibri" panose="020F0502020204030204" pitchFamily="34" charset="0"/>
              <a:buChar char="»"/>
              <a:defRPr/>
            </a:pPr>
            <a:endParaRPr lang="en-US" sz="1100" kern="0" dirty="0">
              <a:solidFill>
                <a:prstClr val="black">
                  <a:lumMod val="65000"/>
                  <a:lumOff val="35000"/>
                </a:prstClr>
              </a:solidFill>
              <a:latin typeface="Arial" panose="020B0604020202020204" pitchFamily="34" charset="0"/>
              <a:ea typeface="Segoe UI" panose="020B0502040204020203" pitchFamily="34" charset="0"/>
              <a:cs typeface="Arial" panose="020B0604020202020204" pitchFamily="34" charset="0"/>
            </a:endParaRPr>
          </a:p>
          <a:p>
            <a:pPr marL="171450" indent="-171450">
              <a:buFont typeface="Calibri" panose="020F0502020204030204" pitchFamily="34" charset="0"/>
              <a:buChar char="»"/>
              <a:defRPr/>
            </a:pPr>
            <a:r>
              <a:rPr lang="en-US" sz="1100" kern="0" dirty="0">
                <a:solidFill>
                  <a:prstClr val="black">
                    <a:lumMod val="65000"/>
                    <a:lumOff val="35000"/>
                  </a:prstClr>
                </a:solidFill>
                <a:latin typeface="Arial" panose="020B0604020202020204" pitchFamily="34" charset="0"/>
                <a:ea typeface="Segoe UI" panose="020B0502040204020203" pitchFamily="34" charset="0"/>
                <a:cs typeface="Arial" panose="020B0604020202020204" pitchFamily="34" charset="0"/>
              </a:rPr>
              <a:t>Use statistical analysis to deep dive into stockouts at: </a:t>
            </a:r>
          </a:p>
          <a:p>
            <a:pPr marL="628650" lvl="1" indent="-171450">
              <a:buFont typeface="Calibri" panose="020F0502020204030204" pitchFamily="34" charset="0"/>
              <a:buChar char="»"/>
              <a:defRPr/>
            </a:pPr>
            <a:r>
              <a:rPr lang="en-US" sz="1100" kern="0" dirty="0">
                <a:solidFill>
                  <a:prstClr val="black">
                    <a:lumMod val="65000"/>
                    <a:lumOff val="35000"/>
                  </a:prstClr>
                </a:solidFill>
                <a:latin typeface="Arial" panose="020B0604020202020204" pitchFamily="34" charset="0"/>
                <a:ea typeface="Segoe UI" panose="020B0502040204020203" pitchFamily="34" charset="0"/>
                <a:cs typeface="Arial" panose="020B0604020202020204" pitchFamily="34" charset="0"/>
              </a:rPr>
              <a:t>Cluster level </a:t>
            </a:r>
          </a:p>
          <a:p>
            <a:pPr marL="628650" lvl="1" indent="-171450">
              <a:buFont typeface="Calibri" panose="020F0502020204030204" pitchFamily="34" charset="0"/>
              <a:buChar char="»"/>
              <a:defRPr/>
            </a:pPr>
            <a:r>
              <a:rPr lang="en-US" sz="1100" kern="0" dirty="0">
                <a:solidFill>
                  <a:prstClr val="black">
                    <a:lumMod val="65000"/>
                    <a:lumOff val="35000"/>
                  </a:prstClr>
                </a:solidFill>
                <a:latin typeface="Arial" panose="020B0604020202020204" pitchFamily="34" charset="0"/>
                <a:ea typeface="Segoe UI" panose="020B0502040204020203" pitchFamily="34" charset="0"/>
                <a:cs typeface="Arial" panose="020B0604020202020204" pitchFamily="34" charset="0"/>
              </a:rPr>
              <a:t>Store level</a:t>
            </a:r>
          </a:p>
          <a:p>
            <a:pPr marL="171450" indent="-171450">
              <a:buFont typeface="Calibri" panose="020F0502020204030204" pitchFamily="34" charset="0"/>
              <a:buChar char="»"/>
              <a:defRPr/>
            </a:pPr>
            <a:endParaRPr lang="en-US" sz="1100" kern="0" dirty="0">
              <a:solidFill>
                <a:prstClr val="black">
                  <a:lumMod val="65000"/>
                  <a:lumOff val="35000"/>
                </a:prstClr>
              </a:solidFill>
              <a:latin typeface="Arial" panose="020B0604020202020204" pitchFamily="34" charset="0"/>
              <a:ea typeface="Segoe UI" panose="020B0502040204020203" pitchFamily="34" charset="0"/>
              <a:cs typeface="Arial" panose="020B0604020202020204" pitchFamily="34" charset="0"/>
            </a:endParaRPr>
          </a:p>
          <a:p>
            <a:pPr marL="171450" indent="-171450">
              <a:buFont typeface="Calibri" panose="020F0502020204030204" pitchFamily="34" charset="0"/>
              <a:buChar char="»"/>
              <a:defRPr/>
            </a:pPr>
            <a:r>
              <a:rPr lang="en-US" sz="1100" kern="0" dirty="0">
                <a:solidFill>
                  <a:prstClr val="black">
                    <a:lumMod val="65000"/>
                    <a:lumOff val="35000"/>
                  </a:prstClr>
                </a:solidFill>
                <a:latin typeface="Arial" panose="020B0604020202020204" pitchFamily="34" charset="0"/>
                <a:ea typeface="Segoe UI" panose="020B0502040204020203" pitchFamily="34" charset="0"/>
                <a:cs typeface="Arial" panose="020B0604020202020204" pitchFamily="34" charset="0"/>
              </a:rPr>
              <a:t>Use business inputs to spin recommendations at cluster and store level to reduce stockouts </a:t>
            </a:r>
          </a:p>
          <a:p>
            <a:pPr marL="171450" indent="-171450">
              <a:buFont typeface="Calibri" panose="020F0502020204030204" pitchFamily="34" charset="0"/>
              <a:buChar char="»"/>
              <a:defRPr/>
            </a:pPr>
            <a:endParaRPr lang="en-US" sz="1100" kern="0" dirty="0">
              <a:solidFill>
                <a:prstClr val="black">
                  <a:lumMod val="65000"/>
                  <a:lumOff val="35000"/>
                </a:prstClr>
              </a:solidFill>
              <a:latin typeface="Arial" panose="020B0604020202020204" pitchFamily="34" charset="0"/>
              <a:ea typeface="Segoe UI" panose="020B0502040204020203" pitchFamily="34" charset="0"/>
              <a:cs typeface="Arial" panose="020B0604020202020204" pitchFamily="34" charset="0"/>
            </a:endParaRPr>
          </a:p>
        </p:txBody>
      </p:sp>
      <p:sp>
        <p:nvSpPr>
          <p:cNvPr id="49" name="Right Arrow 5">
            <a:extLst>
              <a:ext uri="{FF2B5EF4-FFF2-40B4-BE49-F238E27FC236}">
                <a16:creationId xmlns:a16="http://schemas.microsoft.com/office/drawing/2014/main" id="{E9A2B462-5CDC-43E8-9F76-D6B1066AB323}"/>
              </a:ext>
            </a:extLst>
          </p:cNvPr>
          <p:cNvSpPr/>
          <p:nvPr/>
        </p:nvSpPr>
        <p:spPr>
          <a:xfrm>
            <a:off x="6475403" y="3951582"/>
            <a:ext cx="233822" cy="2667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Arial" panose="020B0604020202020204" pitchFamily="34" charset="0"/>
              <a:cs typeface="Arial" panose="020B0604020202020204" pitchFamily="34" charset="0"/>
            </a:endParaRPr>
          </a:p>
        </p:txBody>
      </p:sp>
      <p:sp>
        <p:nvSpPr>
          <p:cNvPr id="50" name="TextBox 49">
            <a:extLst>
              <a:ext uri="{FF2B5EF4-FFF2-40B4-BE49-F238E27FC236}">
                <a16:creationId xmlns:a16="http://schemas.microsoft.com/office/drawing/2014/main" id="{9400EE0B-53C3-4BED-BF7D-CF9B4F0A6731}"/>
              </a:ext>
            </a:extLst>
          </p:cNvPr>
          <p:cNvSpPr txBox="1"/>
          <p:nvPr/>
        </p:nvSpPr>
        <p:spPr>
          <a:xfrm>
            <a:off x="3550194" y="5486934"/>
            <a:ext cx="3108130" cy="276999"/>
          </a:xfrm>
          <a:prstGeom prst="rect">
            <a:avLst/>
          </a:prstGeom>
          <a:noFill/>
        </p:spPr>
        <p:txBody>
          <a:bodyPr wrap="square" rtlCol="0">
            <a:spAutoFit/>
          </a:bodyPr>
          <a:lstStyle/>
          <a:p>
            <a:pPr marL="0" lvl="1"/>
            <a:r>
              <a:rPr lang="en-IN" sz="1200" b="1" i="1" dirty="0">
                <a:latin typeface="Arial" panose="020B0604020202020204" pitchFamily="34" charset="0"/>
                <a:ea typeface="Segoe UI" panose="020B0502040204020203" pitchFamily="34" charset="0"/>
                <a:cs typeface="Arial" panose="020B0604020202020204" pitchFamily="34" charset="0"/>
              </a:rPr>
              <a:t>ARIMA , PROPHET, TBATS, CROSTON</a:t>
            </a:r>
          </a:p>
        </p:txBody>
      </p:sp>
      <p:sp>
        <p:nvSpPr>
          <p:cNvPr id="52" name="TextBox 51">
            <a:extLst>
              <a:ext uri="{FF2B5EF4-FFF2-40B4-BE49-F238E27FC236}">
                <a16:creationId xmlns:a16="http://schemas.microsoft.com/office/drawing/2014/main" id="{65D4F907-8E27-4B87-869D-7D499527FE3D}"/>
              </a:ext>
            </a:extLst>
          </p:cNvPr>
          <p:cNvSpPr txBox="1"/>
          <p:nvPr/>
        </p:nvSpPr>
        <p:spPr>
          <a:xfrm>
            <a:off x="4337162" y="5283945"/>
            <a:ext cx="1704295" cy="261610"/>
          </a:xfrm>
          <a:prstGeom prst="rect">
            <a:avLst/>
          </a:prstGeom>
          <a:noFill/>
        </p:spPr>
        <p:txBody>
          <a:bodyPr wrap="square" rtlCol="0">
            <a:spAutoFit/>
          </a:bodyPr>
          <a:lstStyle/>
          <a:p>
            <a:r>
              <a:rPr lang="en-IN" sz="1100" b="1" dirty="0">
                <a:latin typeface="Arial" panose="020B0604020202020204" pitchFamily="34" charset="0"/>
                <a:cs typeface="Arial" panose="020B0604020202020204" pitchFamily="34" charset="0"/>
              </a:rPr>
              <a:t>Suggested models: </a:t>
            </a:r>
          </a:p>
        </p:txBody>
      </p:sp>
      <p:sp>
        <p:nvSpPr>
          <p:cNvPr id="54" name="Rectangle 53">
            <a:extLst>
              <a:ext uri="{FF2B5EF4-FFF2-40B4-BE49-F238E27FC236}">
                <a16:creationId xmlns:a16="http://schemas.microsoft.com/office/drawing/2014/main" id="{9C04A133-C813-45ED-A81C-46AA721E3AA1}"/>
              </a:ext>
            </a:extLst>
          </p:cNvPr>
          <p:cNvSpPr/>
          <p:nvPr/>
        </p:nvSpPr>
        <p:spPr>
          <a:xfrm>
            <a:off x="9778129" y="2858123"/>
            <a:ext cx="2201374" cy="1326013"/>
          </a:xfrm>
          <a:prstGeom prst="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100" dirty="0">
                <a:solidFill>
                  <a:srgbClr val="FFFFFF"/>
                </a:solidFill>
                <a:latin typeface="Arial" panose="020B0604020202020204" pitchFamily="34" charset="0"/>
                <a:cs typeface="Arial" panose="020B0604020202020204" pitchFamily="34" charset="0"/>
              </a:rPr>
              <a:t>Probability of stockout of a particular master size at a particular store or cluster with in:</a:t>
            </a:r>
          </a:p>
          <a:p>
            <a:pPr marL="171450" indent="-171450" algn="ctr">
              <a:buFont typeface="Arial" panose="020B0604020202020204" pitchFamily="34" charset="0"/>
              <a:buChar char="•"/>
            </a:pPr>
            <a:r>
              <a:rPr lang="en-US" sz="1100" dirty="0">
                <a:solidFill>
                  <a:srgbClr val="FFFFFF"/>
                </a:solidFill>
                <a:latin typeface="Arial" panose="020B0604020202020204" pitchFamily="34" charset="0"/>
                <a:cs typeface="Arial" panose="020B0604020202020204" pitchFamily="34" charset="0"/>
              </a:rPr>
              <a:t>Month</a:t>
            </a:r>
          </a:p>
          <a:p>
            <a:pPr marL="171450" indent="-171450" algn="ctr">
              <a:buFont typeface="Arial" panose="020B0604020202020204" pitchFamily="34" charset="0"/>
              <a:buChar char="•"/>
            </a:pPr>
            <a:r>
              <a:rPr lang="en-US" sz="1100" dirty="0">
                <a:solidFill>
                  <a:srgbClr val="FFFFFF"/>
                </a:solidFill>
                <a:latin typeface="Arial" panose="020B0604020202020204" pitchFamily="34" charset="0"/>
                <a:cs typeface="Arial" panose="020B0604020202020204" pitchFamily="34" charset="0"/>
              </a:rPr>
              <a:t>Week</a:t>
            </a:r>
          </a:p>
          <a:p>
            <a:pPr marL="171450" indent="-171450" algn="ctr">
              <a:buFont typeface="Arial" panose="020B0604020202020204" pitchFamily="34" charset="0"/>
              <a:buChar char="•"/>
            </a:pPr>
            <a:r>
              <a:rPr lang="en-US" sz="1100" dirty="0">
                <a:solidFill>
                  <a:srgbClr val="FFFFFF"/>
                </a:solidFill>
                <a:latin typeface="Arial" panose="020B0604020202020204" pitchFamily="34" charset="0"/>
                <a:cs typeface="Arial" panose="020B0604020202020204" pitchFamily="34" charset="0"/>
              </a:rPr>
              <a:t>Day</a:t>
            </a:r>
          </a:p>
        </p:txBody>
      </p:sp>
      <p:cxnSp>
        <p:nvCxnSpPr>
          <p:cNvPr id="55" name="Straight Connector 54">
            <a:extLst>
              <a:ext uri="{FF2B5EF4-FFF2-40B4-BE49-F238E27FC236}">
                <a16:creationId xmlns:a16="http://schemas.microsoft.com/office/drawing/2014/main" id="{D4585BAC-87AA-4512-821B-969632EA99D9}"/>
              </a:ext>
            </a:extLst>
          </p:cNvPr>
          <p:cNvCxnSpPr>
            <a:cxnSpLocks/>
          </p:cNvCxnSpPr>
          <p:nvPr/>
        </p:nvCxnSpPr>
        <p:spPr>
          <a:xfrm>
            <a:off x="477881" y="1660849"/>
            <a:ext cx="114198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E302D0D-6553-4430-831B-6C8E1B0A7CAC}"/>
              </a:ext>
            </a:extLst>
          </p:cNvPr>
          <p:cNvCxnSpPr>
            <a:cxnSpLocks/>
          </p:cNvCxnSpPr>
          <p:nvPr/>
        </p:nvCxnSpPr>
        <p:spPr>
          <a:xfrm>
            <a:off x="477881" y="2012308"/>
            <a:ext cx="11419866"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Right Arrow 5">
            <a:extLst>
              <a:ext uri="{FF2B5EF4-FFF2-40B4-BE49-F238E27FC236}">
                <a16:creationId xmlns:a16="http://schemas.microsoft.com/office/drawing/2014/main" id="{18475E0D-4FF6-45E7-B4CE-5048C6F539B6}"/>
              </a:ext>
            </a:extLst>
          </p:cNvPr>
          <p:cNvSpPr/>
          <p:nvPr/>
        </p:nvSpPr>
        <p:spPr>
          <a:xfrm>
            <a:off x="3457039" y="3962179"/>
            <a:ext cx="233822" cy="2667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Arial" panose="020B0604020202020204" pitchFamily="34" charset="0"/>
              <a:cs typeface="Arial" panose="020B0604020202020204" pitchFamily="34" charset="0"/>
            </a:endParaRPr>
          </a:p>
        </p:txBody>
      </p:sp>
      <p:sp>
        <p:nvSpPr>
          <p:cNvPr id="42" name="Right Arrow 5">
            <a:extLst>
              <a:ext uri="{FF2B5EF4-FFF2-40B4-BE49-F238E27FC236}">
                <a16:creationId xmlns:a16="http://schemas.microsoft.com/office/drawing/2014/main" id="{47A23A3A-D727-41A5-8C7E-AC4A966469F7}"/>
              </a:ext>
            </a:extLst>
          </p:cNvPr>
          <p:cNvSpPr/>
          <p:nvPr/>
        </p:nvSpPr>
        <p:spPr>
          <a:xfrm>
            <a:off x="9429528" y="3917416"/>
            <a:ext cx="233822" cy="2667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Arial" panose="020B0604020202020204" pitchFamily="34" charset="0"/>
              <a:cs typeface="Arial" panose="020B0604020202020204" pitchFamily="34" charset="0"/>
            </a:endParaRPr>
          </a:p>
        </p:txBody>
      </p:sp>
      <p:sp>
        <p:nvSpPr>
          <p:cNvPr id="43" name="Right Arrow 5">
            <a:extLst>
              <a:ext uri="{FF2B5EF4-FFF2-40B4-BE49-F238E27FC236}">
                <a16:creationId xmlns:a16="http://schemas.microsoft.com/office/drawing/2014/main" id="{3DB6E902-4E7B-4DE9-B16D-2CF40DC116C0}"/>
              </a:ext>
            </a:extLst>
          </p:cNvPr>
          <p:cNvSpPr/>
          <p:nvPr/>
        </p:nvSpPr>
        <p:spPr>
          <a:xfrm rot="5400000">
            <a:off x="10709413" y="4276944"/>
            <a:ext cx="233822" cy="2667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Arial" panose="020B0604020202020204" pitchFamily="34" charset="0"/>
              <a:cs typeface="Arial" panose="020B0604020202020204" pitchFamily="34" charset="0"/>
            </a:endParaRPr>
          </a:p>
        </p:txBody>
      </p:sp>
      <p:sp>
        <p:nvSpPr>
          <p:cNvPr id="51" name="Right Arrow 5">
            <a:extLst>
              <a:ext uri="{FF2B5EF4-FFF2-40B4-BE49-F238E27FC236}">
                <a16:creationId xmlns:a16="http://schemas.microsoft.com/office/drawing/2014/main" id="{5ABF6ACB-4543-4E4B-8782-B8D2E1D8DFE0}"/>
              </a:ext>
            </a:extLst>
          </p:cNvPr>
          <p:cNvSpPr/>
          <p:nvPr/>
        </p:nvSpPr>
        <p:spPr>
          <a:xfrm rot="5400000">
            <a:off x="10709412" y="5267495"/>
            <a:ext cx="233822" cy="2667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Arial" panose="020B0604020202020204" pitchFamily="34" charset="0"/>
              <a:cs typeface="Arial" panose="020B0604020202020204" pitchFamily="34" charset="0"/>
            </a:endParaRPr>
          </a:p>
        </p:txBody>
      </p:sp>
      <p:sp>
        <p:nvSpPr>
          <p:cNvPr id="53" name="Right Arrow 5">
            <a:extLst>
              <a:ext uri="{FF2B5EF4-FFF2-40B4-BE49-F238E27FC236}">
                <a16:creationId xmlns:a16="http://schemas.microsoft.com/office/drawing/2014/main" id="{CF0D139C-CFF9-43B7-91DA-492BDE3C5BF9}"/>
              </a:ext>
            </a:extLst>
          </p:cNvPr>
          <p:cNvSpPr/>
          <p:nvPr/>
        </p:nvSpPr>
        <p:spPr>
          <a:xfrm>
            <a:off x="6475403" y="3951583"/>
            <a:ext cx="233822" cy="2667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Arial" panose="020B0604020202020204" pitchFamily="34" charset="0"/>
              <a:cs typeface="Arial" panose="020B0604020202020204" pitchFamily="34" charset="0"/>
            </a:endParaRPr>
          </a:p>
        </p:txBody>
      </p:sp>
      <p:sp>
        <p:nvSpPr>
          <p:cNvPr id="57" name="Right Arrow 5">
            <a:extLst>
              <a:ext uri="{FF2B5EF4-FFF2-40B4-BE49-F238E27FC236}">
                <a16:creationId xmlns:a16="http://schemas.microsoft.com/office/drawing/2014/main" id="{E7FA4571-5B12-4792-8D0B-5CD1670E73C4}"/>
              </a:ext>
            </a:extLst>
          </p:cNvPr>
          <p:cNvSpPr/>
          <p:nvPr/>
        </p:nvSpPr>
        <p:spPr>
          <a:xfrm>
            <a:off x="3457039" y="3962180"/>
            <a:ext cx="233822" cy="2667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Arial" panose="020B0604020202020204" pitchFamily="34" charset="0"/>
              <a:cs typeface="Arial" panose="020B0604020202020204" pitchFamily="34" charset="0"/>
            </a:endParaRPr>
          </a:p>
        </p:txBody>
      </p:sp>
      <p:sp>
        <p:nvSpPr>
          <p:cNvPr id="58" name="Right Arrow 5">
            <a:extLst>
              <a:ext uri="{FF2B5EF4-FFF2-40B4-BE49-F238E27FC236}">
                <a16:creationId xmlns:a16="http://schemas.microsoft.com/office/drawing/2014/main" id="{01A61964-5197-490A-8080-DBA04BCD2792}"/>
              </a:ext>
            </a:extLst>
          </p:cNvPr>
          <p:cNvSpPr/>
          <p:nvPr/>
        </p:nvSpPr>
        <p:spPr>
          <a:xfrm>
            <a:off x="9429528" y="3917417"/>
            <a:ext cx="233822" cy="2667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Arial" panose="020B0604020202020204" pitchFamily="34" charset="0"/>
              <a:cs typeface="Arial" panose="020B0604020202020204" pitchFamily="34" charset="0"/>
            </a:endParaRPr>
          </a:p>
        </p:txBody>
      </p:sp>
      <p:sp>
        <p:nvSpPr>
          <p:cNvPr id="59" name="Right Arrow 5">
            <a:extLst>
              <a:ext uri="{FF2B5EF4-FFF2-40B4-BE49-F238E27FC236}">
                <a16:creationId xmlns:a16="http://schemas.microsoft.com/office/drawing/2014/main" id="{D74F17FC-E23D-49FA-98A1-7C5D27120F86}"/>
              </a:ext>
            </a:extLst>
          </p:cNvPr>
          <p:cNvSpPr/>
          <p:nvPr/>
        </p:nvSpPr>
        <p:spPr>
          <a:xfrm rot="5400000">
            <a:off x="10709413" y="4276945"/>
            <a:ext cx="233822" cy="2667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Arial" panose="020B0604020202020204" pitchFamily="34" charset="0"/>
              <a:cs typeface="Arial" panose="020B0604020202020204" pitchFamily="34" charset="0"/>
            </a:endParaRPr>
          </a:p>
        </p:txBody>
      </p:sp>
      <p:sp>
        <p:nvSpPr>
          <p:cNvPr id="60" name="Right Arrow 5">
            <a:extLst>
              <a:ext uri="{FF2B5EF4-FFF2-40B4-BE49-F238E27FC236}">
                <a16:creationId xmlns:a16="http://schemas.microsoft.com/office/drawing/2014/main" id="{16133755-1EB1-4126-B9E8-65A73FA4658A}"/>
              </a:ext>
            </a:extLst>
          </p:cNvPr>
          <p:cNvSpPr/>
          <p:nvPr/>
        </p:nvSpPr>
        <p:spPr>
          <a:xfrm rot="5400000">
            <a:off x="10709412" y="5267496"/>
            <a:ext cx="233822" cy="266723"/>
          </a:xfrm>
          <a:prstGeom prst="rightArrow">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Arial" panose="020B0604020202020204" pitchFamily="34" charset="0"/>
              <a:cs typeface="Arial" panose="020B0604020202020204" pitchFamily="34" charset="0"/>
            </a:endParaRPr>
          </a:p>
        </p:txBody>
      </p:sp>
      <p:sp>
        <p:nvSpPr>
          <p:cNvPr id="61" name="Right Arrow 5">
            <a:extLst>
              <a:ext uri="{FF2B5EF4-FFF2-40B4-BE49-F238E27FC236}">
                <a16:creationId xmlns:a16="http://schemas.microsoft.com/office/drawing/2014/main" id="{DDD48285-7728-4AE0-8C17-3C44AC0B75C0}"/>
              </a:ext>
            </a:extLst>
          </p:cNvPr>
          <p:cNvSpPr/>
          <p:nvPr/>
        </p:nvSpPr>
        <p:spPr>
          <a:xfrm>
            <a:off x="6475403" y="3951584"/>
            <a:ext cx="233822" cy="266723"/>
          </a:xfrm>
          <a:prstGeom prst="rightArrow">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Arial" panose="020B0604020202020204" pitchFamily="34" charset="0"/>
              <a:cs typeface="Arial" panose="020B0604020202020204" pitchFamily="34" charset="0"/>
            </a:endParaRPr>
          </a:p>
        </p:txBody>
      </p:sp>
      <p:sp>
        <p:nvSpPr>
          <p:cNvPr id="62" name="Right Arrow 5">
            <a:extLst>
              <a:ext uri="{FF2B5EF4-FFF2-40B4-BE49-F238E27FC236}">
                <a16:creationId xmlns:a16="http://schemas.microsoft.com/office/drawing/2014/main" id="{019C8D1B-6FAD-4705-A465-07C1527B119F}"/>
              </a:ext>
            </a:extLst>
          </p:cNvPr>
          <p:cNvSpPr/>
          <p:nvPr/>
        </p:nvSpPr>
        <p:spPr>
          <a:xfrm>
            <a:off x="3457039" y="3962181"/>
            <a:ext cx="233822" cy="266723"/>
          </a:xfrm>
          <a:prstGeom prst="rightArrow">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Arial" panose="020B0604020202020204" pitchFamily="34" charset="0"/>
              <a:cs typeface="Arial" panose="020B0604020202020204" pitchFamily="34" charset="0"/>
            </a:endParaRPr>
          </a:p>
        </p:txBody>
      </p:sp>
      <p:sp>
        <p:nvSpPr>
          <p:cNvPr id="63" name="Right Arrow 5">
            <a:extLst>
              <a:ext uri="{FF2B5EF4-FFF2-40B4-BE49-F238E27FC236}">
                <a16:creationId xmlns:a16="http://schemas.microsoft.com/office/drawing/2014/main" id="{8A05D02D-1BB3-49E5-87B1-1AABDB1DDCC2}"/>
              </a:ext>
            </a:extLst>
          </p:cNvPr>
          <p:cNvSpPr/>
          <p:nvPr/>
        </p:nvSpPr>
        <p:spPr>
          <a:xfrm>
            <a:off x="9429528" y="3917418"/>
            <a:ext cx="233822" cy="266723"/>
          </a:xfrm>
          <a:prstGeom prst="rightArrow">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Arial" panose="020B0604020202020204" pitchFamily="34" charset="0"/>
              <a:cs typeface="Arial" panose="020B0604020202020204" pitchFamily="34" charset="0"/>
            </a:endParaRPr>
          </a:p>
        </p:txBody>
      </p:sp>
      <p:sp>
        <p:nvSpPr>
          <p:cNvPr id="64" name="Right Arrow 5">
            <a:extLst>
              <a:ext uri="{FF2B5EF4-FFF2-40B4-BE49-F238E27FC236}">
                <a16:creationId xmlns:a16="http://schemas.microsoft.com/office/drawing/2014/main" id="{CD28E8E6-365F-4871-8D44-C9E3C39EDB2F}"/>
              </a:ext>
            </a:extLst>
          </p:cNvPr>
          <p:cNvSpPr/>
          <p:nvPr/>
        </p:nvSpPr>
        <p:spPr>
          <a:xfrm rot="5400000">
            <a:off x="10709413" y="4276946"/>
            <a:ext cx="233822" cy="266723"/>
          </a:xfrm>
          <a:prstGeom prst="rightArrow">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Arial" panose="020B0604020202020204" pitchFamily="34" charset="0"/>
              <a:cs typeface="Arial" panose="020B0604020202020204" pitchFamily="34" charset="0"/>
            </a:endParaRPr>
          </a:p>
        </p:txBody>
      </p:sp>
      <p:sp>
        <p:nvSpPr>
          <p:cNvPr id="65" name="Rectangle 64">
            <a:extLst>
              <a:ext uri="{FF2B5EF4-FFF2-40B4-BE49-F238E27FC236}">
                <a16:creationId xmlns:a16="http://schemas.microsoft.com/office/drawing/2014/main" id="{53B55B45-628D-4871-B8E4-7FBD7B4DE19A}"/>
              </a:ext>
            </a:extLst>
          </p:cNvPr>
          <p:cNvSpPr/>
          <p:nvPr/>
        </p:nvSpPr>
        <p:spPr>
          <a:xfrm>
            <a:off x="9778129" y="5567606"/>
            <a:ext cx="2096393" cy="400576"/>
          </a:xfrm>
          <a:prstGeom prst="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050" dirty="0">
                <a:solidFill>
                  <a:srgbClr val="FFFFFF"/>
                </a:solidFill>
                <a:latin typeface="Arial" panose="020B0604020202020204" pitchFamily="34" charset="0"/>
                <a:cs typeface="Arial" panose="020B0604020202020204" pitchFamily="34" charset="0"/>
              </a:rPr>
              <a:t>Inventory movement suggestion to route planning </a:t>
            </a:r>
            <a:endParaRPr lang="en-US" sz="900" b="1" dirty="0">
              <a:solidFill>
                <a:srgbClr val="FFFFFF"/>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A62224C6-6961-4BFE-9284-AFB75D969999}"/>
              </a:ext>
            </a:extLst>
          </p:cNvPr>
          <p:cNvSpPr txBox="1"/>
          <p:nvPr/>
        </p:nvSpPr>
        <p:spPr>
          <a:xfrm>
            <a:off x="1780674" y="6211669"/>
            <a:ext cx="8912287" cy="646331"/>
          </a:xfrm>
          <a:prstGeom prst="rect">
            <a:avLst/>
          </a:prstGeom>
          <a:noFill/>
        </p:spPr>
        <p:txBody>
          <a:bodyPr wrap="square" rtlCol="0">
            <a:spAutoFit/>
          </a:bodyPr>
          <a:lstStyle/>
          <a:p>
            <a:r>
              <a:rPr lang="en-US" dirty="0"/>
              <a:t>Data : The following parameters are considered </a:t>
            </a:r>
          </a:p>
          <a:p>
            <a:r>
              <a:rPr lang="en-US" dirty="0"/>
              <a:t>( Plant, Branch,Date,`</a:t>
            </a:r>
            <a:r>
              <a:rPr lang="en-US" dirty="0" err="1"/>
              <a:t>Mastersize</a:t>
            </a:r>
            <a:r>
              <a:rPr lang="en-US" dirty="0"/>
              <a:t>, Class, opening stock, Forecast, </a:t>
            </a:r>
            <a:r>
              <a:rPr lang="en-US" dirty="0" err="1"/>
              <a:t>Averagep</a:t>
            </a:r>
            <a:r>
              <a:rPr lang="en-US" dirty="0"/>
              <a:t>, events, </a:t>
            </a:r>
            <a:r>
              <a:rPr lang="en-US" dirty="0" err="1"/>
              <a:t>stockput</a:t>
            </a:r>
            <a:r>
              <a:rPr lang="en-US" dirty="0"/>
              <a:t>)</a:t>
            </a:r>
            <a:endParaRPr lang="en-IN" dirty="0"/>
          </a:p>
        </p:txBody>
      </p:sp>
    </p:spTree>
    <p:extLst>
      <p:ext uri="{BB962C8B-B14F-4D97-AF65-F5344CB8AC3E}">
        <p14:creationId xmlns:p14="http://schemas.microsoft.com/office/powerpoint/2010/main" val="3139889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BC65F934-C914-4D45-AA7A-D5DD0581E187}"/>
              </a:ext>
            </a:extLst>
          </p:cNvPr>
          <p:cNvSpPr/>
          <p:nvPr/>
        </p:nvSpPr>
        <p:spPr>
          <a:xfrm>
            <a:off x="181930" y="1413484"/>
            <a:ext cx="11840085" cy="4804411"/>
          </a:xfrm>
          <a:prstGeom prst="rect">
            <a:avLst/>
          </a:prstGeom>
          <a:gradFill>
            <a:gsLst>
              <a:gs pos="0">
                <a:schemeClr val="accent1">
                  <a:lumMod val="20000"/>
                  <a:lumOff val="80000"/>
                </a:schemeClr>
              </a:gs>
              <a:gs pos="100000">
                <a:schemeClr val="bg1">
                  <a:alpha val="0"/>
                </a:schemeClr>
              </a:gs>
            </a:gsLst>
            <a:lin ang="5400000" scaled="0"/>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latin typeface="Arial" panose="020B0604020202020204" pitchFamily="34" charset="0"/>
              <a:cs typeface="Arial" panose="020B0604020202020204" pitchFamily="34" charset="0"/>
            </a:endParaRPr>
          </a:p>
        </p:txBody>
      </p:sp>
      <p:sp>
        <p:nvSpPr>
          <p:cNvPr id="195" name="Rectangle 194">
            <a:extLst>
              <a:ext uri="{FF2B5EF4-FFF2-40B4-BE49-F238E27FC236}">
                <a16:creationId xmlns:a16="http://schemas.microsoft.com/office/drawing/2014/main" id="{CAAE43B4-7880-49CB-AC44-BE4F0C83E4A8}"/>
              </a:ext>
            </a:extLst>
          </p:cNvPr>
          <p:cNvSpPr/>
          <p:nvPr/>
        </p:nvSpPr>
        <p:spPr>
          <a:xfrm>
            <a:off x="396412" y="2003058"/>
            <a:ext cx="11465252" cy="377468"/>
          </a:xfrm>
          <a:prstGeom prst="rect">
            <a:avLst/>
          </a:prstGeom>
          <a:solidFill>
            <a:schemeClr val="bg1"/>
          </a:solidFill>
          <a:ln>
            <a:solidFill>
              <a:srgbClr val="18A3A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 name="Footer Placeholder 1">
            <a:extLst>
              <a:ext uri="{FF2B5EF4-FFF2-40B4-BE49-F238E27FC236}">
                <a16:creationId xmlns:a16="http://schemas.microsoft.com/office/drawing/2014/main" id="{8CA19E52-2140-4A07-82DF-BCDCFD85A9BF}"/>
              </a:ext>
            </a:extLst>
          </p:cNvPr>
          <p:cNvSpPr>
            <a:spLocks noGrp="1"/>
          </p:cNvSpPr>
          <p:nvPr>
            <p:ph type="ftr" sz="quarter" idx="11"/>
          </p:nvPr>
        </p:nvSpPr>
        <p:spPr>
          <a:xfrm>
            <a:off x="4038600" y="649490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prstClr val="black">
                    <a:tint val="75000"/>
                  </a:prstClr>
                </a:solidFill>
              </a:rPr>
              <a:t>© LatentView Analytics. Confidential</a:t>
            </a:r>
          </a:p>
        </p:txBody>
      </p:sp>
      <p:sp>
        <p:nvSpPr>
          <p:cNvPr id="6" name="Rectangle 5">
            <a:extLst>
              <a:ext uri="{FF2B5EF4-FFF2-40B4-BE49-F238E27FC236}">
                <a16:creationId xmlns:a16="http://schemas.microsoft.com/office/drawing/2014/main" id="{344027E4-328D-42CA-8134-8ADB53771786}"/>
              </a:ext>
            </a:extLst>
          </p:cNvPr>
          <p:cNvSpPr/>
          <p:nvPr/>
        </p:nvSpPr>
        <p:spPr>
          <a:xfrm rot="20769547">
            <a:off x="9931210" y="856336"/>
            <a:ext cx="1301631" cy="387192"/>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0000"/>
                </a:solidFill>
                <a:latin typeface="Segoe UI" panose="020B0502040204020203" pitchFamily="34" charset="0"/>
                <a:ea typeface="Segoe UI" panose="020B0502040204020203" pitchFamily="34" charset="0"/>
                <a:cs typeface="Segoe UI" panose="020B0502040204020203" pitchFamily="34" charset="0"/>
              </a:rPr>
              <a:t>ILLUSTRATIVE</a:t>
            </a:r>
          </a:p>
        </p:txBody>
      </p:sp>
      <p:sp>
        <p:nvSpPr>
          <p:cNvPr id="140" name="Rectangle 139"/>
          <p:cNvSpPr/>
          <p:nvPr/>
        </p:nvSpPr>
        <p:spPr>
          <a:xfrm>
            <a:off x="7281076" y="466375"/>
            <a:ext cx="2378241" cy="638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178CCB"/>
              </a:solidFill>
              <a:latin typeface="Segoe UI" panose="020B0502040204020203" pitchFamily="34" charset="0"/>
              <a:cs typeface="Segoe UI" panose="020B0502040204020203" pitchFamily="34" charset="0"/>
            </a:endParaRPr>
          </a:p>
        </p:txBody>
      </p:sp>
      <p:sp>
        <p:nvSpPr>
          <p:cNvPr id="142" name="Rectangle 141"/>
          <p:cNvSpPr/>
          <p:nvPr/>
        </p:nvSpPr>
        <p:spPr>
          <a:xfrm>
            <a:off x="5134690" y="465391"/>
            <a:ext cx="1865444" cy="638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178CCB"/>
              </a:solidFill>
              <a:latin typeface="Segoe UI" panose="020B0502040204020203" pitchFamily="34" charset="0"/>
              <a:cs typeface="Segoe UI" panose="020B0502040204020203" pitchFamily="34" charset="0"/>
            </a:endParaRPr>
          </a:p>
        </p:txBody>
      </p:sp>
      <p:sp>
        <p:nvSpPr>
          <p:cNvPr id="8" name="Title 7">
            <a:extLst>
              <a:ext uri="{FF2B5EF4-FFF2-40B4-BE49-F238E27FC236}">
                <a16:creationId xmlns:a16="http://schemas.microsoft.com/office/drawing/2014/main" id="{765B3A1E-15AC-4A59-B9EC-2EC9FB285CDC}"/>
              </a:ext>
            </a:extLst>
          </p:cNvPr>
          <p:cNvSpPr>
            <a:spLocks noGrp="1"/>
          </p:cNvSpPr>
          <p:nvPr>
            <p:ph type="title"/>
          </p:nvPr>
        </p:nvSpPr>
        <p:spPr>
          <a:xfrm>
            <a:off x="599655" y="58925"/>
            <a:ext cx="10940304" cy="408349"/>
          </a:xfrm>
        </p:spPr>
        <p:txBody>
          <a:bodyPr/>
          <a:lstStyle/>
          <a:p>
            <a:r>
              <a:rPr lang="en-US" dirty="0"/>
              <a:t>Sample illustrative UI</a:t>
            </a:r>
          </a:p>
        </p:txBody>
      </p:sp>
      <p:sp>
        <p:nvSpPr>
          <p:cNvPr id="58" name="Round Same Side Corner Rectangle 132">
            <a:extLst>
              <a:ext uri="{FF2B5EF4-FFF2-40B4-BE49-F238E27FC236}">
                <a16:creationId xmlns:a16="http://schemas.microsoft.com/office/drawing/2014/main" id="{CCC5620F-E7DF-410E-B726-BB74A81C6424}"/>
              </a:ext>
            </a:extLst>
          </p:cNvPr>
          <p:cNvSpPr/>
          <p:nvPr/>
        </p:nvSpPr>
        <p:spPr>
          <a:xfrm>
            <a:off x="264741" y="948363"/>
            <a:ext cx="2286000" cy="471928"/>
          </a:xfrm>
          <a:prstGeom prst="round2SameRect">
            <a:avLst/>
          </a:prstGeom>
          <a:solidFill>
            <a:schemeClr val="accent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bg1"/>
                </a:solidFill>
                <a:latin typeface="Arial" panose="020B0604020202020204" pitchFamily="34" charset="0"/>
                <a:cs typeface="Arial" panose="020B0604020202020204" pitchFamily="34" charset="0"/>
              </a:rPr>
              <a:t>Stock out overview</a:t>
            </a:r>
          </a:p>
        </p:txBody>
      </p:sp>
      <p:sp>
        <p:nvSpPr>
          <p:cNvPr id="60" name="Rectangle 59">
            <a:extLst>
              <a:ext uri="{FF2B5EF4-FFF2-40B4-BE49-F238E27FC236}">
                <a16:creationId xmlns:a16="http://schemas.microsoft.com/office/drawing/2014/main" id="{209981ED-6944-4C4D-A6DC-3C09B84719AA}"/>
              </a:ext>
            </a:extLst>
          </p:cNvPr>
          <p:cNvSpPr/>
          <p:nvPr/>
        </p:nvSpPr>
        <p:spPr>
          <a:xfrm>
            <a:off x="396412" y="1511147"/>
            <a:ext cx="11465252" cy="377468"/>
          </a:xfrm>
          <a:prstGeom prst="rect">
            <a:avLst/>
          </a:prstGeom>
          <a:solidFill>
            <a:schemeClr val="bg1"/>
          </a:solidFill>
          <a:ln>
            <a:solidFill>
              <a:srgbClr val="18A3A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61" name="Rectangle 60">
            <a:extLst>
              <a:ext uri="{FF2B5EF4-FFF2-40B4-BE49-F238E27FC236}">
                <a16:creationId xmlns:a16="http://schemas.microsoft.com/office/drawing/2014/main" id="{EF664556-169D-4FC5-B75E-AEFE768B3131}"/>
              </a:ext>
            </a:extLst>
          </p:cNvPr>
          <p:cNvSpPr/>
          <p:nvPr/>
        </p:nvSpPr>
        <p:spPr>
          <a:xfrm>
            <a:off x="396412" y="2540875"/>
            <a:ext cx="5673584" cy="3583627"/>
          </a:xfrm>
          <a:prstGeom prst="rect">
            <a:avLst/>
          </a:prstGeom>
          <a:solidFill>
            <a:schemeClr val="bg1"/>
          </a:solidFill>
          <a:ln>
            <a:solidFill>
              <a:srgbClr val="18A3A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62" name="Rectangle 61">
            <a:extLst>
              <a:ext uri="{FF2B5EF4-FFF2-40B4-BE49-F238E27FC236}">
                <a16:creationId xmlns:a16="http://schemas.microsoft.com/office/drawing/2014/main" id="{BD348C99-52DD-4BD9-8E2D-E823478D4DF3}"/>
              </a:ext>
            </a:extLst>
          </p:cNvPr>
          <p:cNvSpPr/>
          <p:nvPr/>
        </p:nvSpPr>
        <p:spPr>
          <a:xfrm rot="20769547">
            <a:off x="9931210" y="856336"/>
            <a:ext cx="1301631" cy="387192"/>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0000"/>
                </a:solidFill>
                <a:latin typeface="Segoe UI" panose="020B0502040204020203" pitchFamily="34" charset="0"/>
                <a:ea typeface="Segoe UI" panose="020B0502040204020203" pitchFamily="34" charset="0"/>
                <a:cs typeface="Segoe UI" panose="020B0502040204020203" pitchFamily="34" charset="0"/>
              </a:rPr>
              <a:t>ILLUSTRATIVE</a:t>
            </a:r>
          </a:p>
        </p:txBody>
      </p:sp>
      <p:sp>
        <p:nvSpPr>
          <p:cNvPr id="63" name="Rectangle 1436">
            <a:extLst>
              <a:ext uri="{FF2B5EF4-FFF2-40B4-BE49-F238E27FC236}">
                <a16:creationId xmlns:a16="http://schemas.microsoft.com/office/drawing/2014/main" id="{32C62EA4-3A20-4131-8C19-AE26F16E37DC}"/>
              </a:ext>
            </a:extLst>
          </p:cNvPr>
          <p:cNvSpPr>
            <a:spLocks noChangeArrowheads="1"/>
          </p:cNvSpPr>
          <p:nvPr/>
        </p:nvSpPr>
        <p:spPr bwMode="auto">
          <a:xfrm>
            <a:off x="546570" y="2625928"/>
            <a:ext cx="4999471" cy="315471"/>
          </a:xfrm>
          <a:prstGeom prst="rect">
            <a:avLst/>
          </a:prstGeom>
          <a:ln w="3175">
            <a:noFill/>
          </a:ln>
        </p:spPr>
        <p:txBody>
          <a:bodyPr vert="horz" wrap="square" lIns="68580" tIns="34290" rIns="68580" bIns="34290" rtlCol="0">
            <a:spAutoFit/>
          </a:bodyPr>
          <a:lstStyle/>
          <a:p>
            <a:r>
              <a:rPr lang="en-US" sz="1600" b="1" kern="0" dirty="0">
                <a:solidFill>
                  <a:schemeClr val="accent1"/>
                </a:solidFill>
                <a:latin typeface="Arial" panose="020B0604020202020204" pitchFamily="34" charset="0"/>
                <a:cs typeface="Arial" panose="020B0604020202020204" pitchFamily="34" charset="0"/>
              </a:rPr>
              <a:t>Cluster View </a:t>
            </a:r>
          </a:p>
        </p:txBody>
      </p:sp>
      <p:sp>
        <p:nvSpPr>
          <p:cNvPr id="74" name="TextBox 31">
            <a:extLst>
              <a:ext uri="{FF2B5EF4-FFF2-40B4-BE49-F238E27FC236}">
                <a16:creationId xmlns:a16="http://schemas.microsoft.com/office/drawing/2014/main" id="{7256FF11-EE09-46DA-9D20-3A16CE66F818}"/>
              </a:ext>
            </a:extLst>
          </p:cNvPr>
          <p:cNvSpPr txBox="1"/>
          <p:nvPr/>
        </p:nvSpPr>
        <p:spPr>
          <a:xfrm>
            <a:off x="3490453" y="2688921"/>
            <a:ext cx="1835476" cy="27236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400" b="1" dirty="0">
                <a:solidFill>
                  <a:schemeClr val="tx1">
                    <a:lumMod val="65000"/>
                    <a:lumOff val="35000"/>
                  </a:schemeClr>
                </a:solidFill>
                <a:latin typeface="Arial" panose="020B0604020202020204" pitchFamily="34" charset="0"/>
                <a:cs typeface="Arial" panose="020B0604020202020204" pitchFamily="34" charset="0"/>
              </a:rPr>
              <a:t>Select threshold </a:t>
            </a:r>
          </a:p>
        </p:txBody>
      </p:sp>
      <p:sp>
        <p:nvSpPr>
          <p:cNvPr id="75" name="TextBox 34">
            <a:extLst>
              <a:ext uri="{FF2B5EF4-FFF2-40B4-BE49-F238E27FC236}">
                <a16:creationId xmlns:a16="http://schemas.microsoft.com/office/drawing/2014/main" id="{5E7F069A-1688-4539-B9E4-99EBFB11C914}"/>
              </a:ext>
            </a:extLst>
          </p:cNvPr>
          <p:cNvSpPr txBox="1"/>
          <p:nvPr/>
        </p:nvSpPr>
        <p:spPr>
          <a:xfrm>
            <a:off x="5174395" y="2688922"/>
            <a:ext cx="809960" cy="238125"/>
          </a:xfrm>
          <a:prstGeom prst="rect">
            <a:avLst/>
          </a:prstGeom>
          <a:noFill/>
          <a:ln w="9525" cmpd="sng">
            <a:solidFill>
              <a:schemeClr val="tx1">
                <a:lumMod val="65000"/>
                <a:lumOff val="35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sz="1100" b="1" dirty="0">
                <a:solidFill>
                  <a:schemeClr val="tx1">
                    <a:lumMod val="65000"/>
                    <a:lumOff val="35000"/>
                  </a:schemeClr>
                </a:solidFill>
                <a:latin typeface="Arial" panose="020B0604020202020204" pitchFamily="34" charset="0"/>
                <a:cs typeface="Arial" panose="020B0604020202020204" pitchFamily="34" charset="0"/>
              </a:rPr>
              <a:t>       50</a:t>
            </a:r>
          </a:p>
        </p:txBody>
      </p:sp>
      <p:sp>
        <p:nvSpPr>
          <p:cNvPr id="76" name="Round Same Side Corner Rectangle 135">
            <a:extLst>
              <a:ext uri="{FF2B5EF4-FFF2-40B4-BE49-F238E27FC236}">
                <a16:creationId xmlns:a16="http://schemas.microsoft.com/office/drawing/2014/main" id="{7EBD6F8C-B5F1-4851-9D44-8C9F514B07C6}"/>
              </a:ext>
            </a:extLst>
          </p:cNvPr>
          <p:cNvSpPr/>
          <p:nvPr/>
        </p:nvSpPr>
        <p:spPr>
          <a:xfrm>
            <a:off x="7324236" y="948363"/>
            <a:ext cx="2286000" cy="463539"/>
          </a:xfrm>
          <a:prstGeom prst="round2SameRect">
            <a:avLst/>
          </a:prstGeom>
          <a:solidFill>
            <a:schemeClr val="bg1">
              <a:lumMod val="85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500" dirty="0">
                <a:solidFill>
                  <a:schemeClr val="bg1">
                    <a:lumMod val="50000"/>
                  </a:schemeClr>
                </a:solidFill>
                <a:latin typeface="Arial" panose="020B0604020202020204" pitchFamily="34" charset="0"/>
                <a:cs typeface="Arial" panose="020B0604020202020204" pitchFamily="34" charset="0"/>
              </a:rPr>
              <a:t>Raw material inventory </a:t>
            </a:r>
          </a:p>
        </p:txBody>
      </p:sp>
      <p:sp>
        <p:nvSpPr>
          <p:cNvPr id="77" name="Round Same Side Corner Rectangle 138">
            <a:extLst>
              <a:ext uri="{FF2B5EF4-FFF2-40B4-BE49-F238E27FC236}">
                <a16:creationId xmlns:a16="http://schemas.microsoft.com/office/drawing/2014/main" id="{872BF3E6-D610-476F-ABF8-B218BB3F3931}"/>
              </a:ext>
            </a:extLst>
          </p:cNvPr>
          <p:cNvSpPr/>
          <p:nvPr/>
        </p:nvSpPr>
        <p:spPr>
          <a:xfrm>
            <a:off x="2617906" y="946134"/>
            <a:ext cx="2286000" cy="459951"/>
          </a:xfrm>
          <a:prstGeom prst="round2SameRect">
            <a:avLst/>
          </a:prstGeom>
          <a:solidFill>
            <a:schemeClr val="bg1">
              <a:lumMod val="85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lumMod val="50000"/>
                  </a:schemeClr>
                </a:solidFill>
                <a:latin typeface="Arial" panose="020B0604020202020204" pitchFamily="34" charset="0"/>
                <a:cs typeface="Arial" panose="020B0604020202020204" pitchFamily="34" charset="0"/>
              </a:rPr>
              <a:t>Forecast drilldown</a:t>
            </a:r>
          </a:p>
        </p:txBody>
      </p:sp>
      <p:sp>
        <p:nvSpPr>
          <p:cNvPr id="78" name="Round Same Side Corner Rectangle 142">
            <a:extLst>
              <a:ext uri="{FF2B5EF4-FFF2-40B4-BE49-F238E27FC236}">
                <a16:creationId xmlns:a16="http://schemas.microsoft.com/office/drawing/2014/main" id="{C4D139D3-A435-4FC6-9847-63DCE2BF02B9}"/>
              </a:ext>
            </a:extLst>
          </p:cNvPr>
          <p:cNvSpPr/>
          <p:nvPr/>
        </p:nvSpPr>
        <p:spPr>
          <a:xfrm>
            <a:off x="4971071" y="942147"/>
            <a:ext cx="2286000" cy="459951"/>
          </a:xfrm>
          <a:prstGeom prst="round2SameRect">
            <a:avLst/>
          </a:prstGeom>
          <a:solidFill>
            <a:schemeClr val="bg1">
              <a:lumMod val="85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lumMod val="50000"/>
                  </a:schemeClr>
                </a:solidFill>
                <a:latin typeface="Arial" panose="020B0604020202020204" pitchFamily="34" charset="0"/>
                <a:cs typeface="Arial" panose="020B0604020202020204" pitchFamily="34" charset="0"/>
              </a:rPr>
              <a:t>Route planner</a:t>
            </a:r>
          </a:p>
        </p:txBody>
      </p:sp>
      <p:sp>
        <p:nvSpPr>
          <p:cNvPr id="85" name="TextBox 31">
            <a:extLst>
              <a:ext uri="{FF2B5EF4-FFF2-40B4-BE49-F238E27FC236}">
                <a16:creationId xmlns:a16="http://schemas.microsoft.com/office/drawing/2014/main" id="{1DAC1FD3-DDBF-44F6-865B-990F1D992F2D}"/>
              </a:ext>
            </a:extLst>
          </p:cNvPr>
          <p:cNvSpPr txBox="1"/>
          <p:nvPr/>
        </p:nvSpPr>
        <p:spPr>
          <a:xfrm>
            <a:off x="1749918" y="1595006"/>
            <a:ext cx="1156112" cy="23387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400" b="1" dirty="0">
                <a:solidFill>
                  <a:schemeClr val="tx2"/>
                </a:solidFill>
                <a:latin typeface="Arial" panose="020B0604020202020204" pitchFamily="34" charset="0"/>
                <a:cs typeface="Arial" panose="020B0604020202020204" pitchFamily="34" charset="0"/>
              </a:rPr>
              <a:t>Type</a:t>
            </a:r>
          </a:p>
        </p:txBody>
      </p:sp>
      <p:sp>
        <p:nvSpPr>
          <p:cNvPr id="86" name="TextBox 34">
            <a:extLst>
              <a:ext uri="{FF2B5EF4-FFF2-40B4-BE49-F238E27FC236}">
                <a16:creationId xmlns:a16="http://schemas.microsoft.com/office/drawing/2014/main" id="{0752E73C-D7F2-499F-B5F7-E5B22B157D50}"/>
              </a:ext>
            </a:extLst>
          </p:cNvPr>
          <p:cNvSpPr txBox="1"/>
          <p:nvPr/>
        </p:nvSpPr>
        <p:spPr>
          <a:xfrm>
            <a:off x="2877249" y="1579811"/>
            <a:ext cx="1017755" cy="259292"/>
          </a:xfrm>
          <a:prstGeom prst="rect">
            <a:avLst/>
          </a:prstGeom>
          <a:noFill/>
          <a:ln w="9525" cmpd="sng">
            <a:solidFill>
              <a:schemeClr val="tx1">
                <a:lumMod val="65000"/>
                <a:lumOff val="35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b="1" dirty="0">
                <a:solidFill>
                  <a:schemeClr val="tx2"/>
                </a:solidFill>
                <a:latin typeface="Arial" panose="020B0604020202020204" pitchFamily="34" charset="0"/>
                <a:cs typeface="Arial" panose="020B0604020202020204" pitchFamily="34" charset="0"/>
              </a:rPr>
              <a:t>Regular </a:t>
            </a:r>
            <a:endParaRPr lang="en-US" sz="1100" b="1" dirty="0">
              <a:solidFill>
                <a:schemeClr val="tx2"/>
              </a:solidFill>
              <a:latin typeface="Arial" panose="020B0604020202020204" pitchFamily="34" charset="0"/>
              <a:cs typeface="Arial" panose="020B0604020202020204" pitchFamily="34" charset="0"/>
            </a:endParaRPr>
          </a:p>
        </p:txBody>
      </p:sp>
      <p:sp>
        <p:nvSpPr>
          <p:cNvPr id="87" name="Isosceles Triangle 86">
            <a:extLst>
              <a:ext uri="{FF2B5EF4-FFF2-40B4-BE49-F238E27FC236}">
                <a16:creationId xmlns:a16="http://schemas.microsoft.com/office/drawing/2014/main" id="{13232A33-3C95-44CD-8CA1-52DB0FCCE1A9}"/>
              </a:ext>
            </a:extLst>
          </p:cNvPr>
          <p:cNvSpPr/>
          <p:nvPr/>
        </p:nvSpPr>
        <p:spPr>
          <a:xfrm flipV="1">
            <a:off x="3629735" y="1642231"/>
            <a:ext cx="179367" cy="1159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Arial" panose="020B0604020202020204" pitchFamily="34" charset="0"/>
              <a:cs typeface="Arial" panose="020B0604020202020204" pitchFamily="34" charset="0"/>
            </a:endParaRPr>
          </a:p>
        </p:txBody>
      </p:sp>
      <p:sp>
        <p:nvSpPr>
          <p:cNvPr id="94" name="TextBox 31">
            <a:extLst>
              <a:ext uri="{FF2B5EF4-FFF2-40B4-BE49-F238E27FC236}">
                <a16:creationId xmlns:a16="http://schemas.microsoft.com/office/drawing/2014/main" id="{6925795C-7BC2-4654-BC8F-809E6782B6E6}"/>
              </a:ext>
            </a:extLst>
          </p:cNvPr>
          <p:cNvSpPr txBox="1"/>
          <p:nvPr/>
        </p:nvSpPr>
        <p:spPr>
          <a:xfrm>
            <a:off x="3837271" y="1585815"/>
            <a:ext cx="1003961" cy="23812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400" b="1" dirty="0">
                <a:solidFill>
                  <a:schemeClr val="tx2"/>
                </a:solidFill>
                <a:latin typeface="Arial" panose="020B0604020202020204" pitchFamily="34" charset="0"/>
                <a:cs typeface="Arial" panose="020B0604020202020204" pitchFamily="34" charset="0"/>
              </a:rPr>
              <a:t>Brand</a:t>
            </a:r>
          </a:p>
        </p:txBody>
      </p:sp>
      <p:sp>
        <p:nvSpPr>
          <p:cNvPr id="101" name="TextBox 34">
            <a:extLst>
              <a:ext uri="{FF2B5EF4-FFF2-40B4-BE49-F238E27FC236}">
                <a16:creationId xmlns:a16="http://schemas.microsoft.com/office/drawing/2014/main" id="{45A4933B-788E-4307-A69B-4F3CA467C36E}"/>
              </a:ext>
            </a:extLst>
          </p:cNvPr>
          <p:cNvSpPr txBox="1"/>
          <p:nvPr/>
        </p:nvSpPr>
        <p:spPr>
          <a:xfrm>
            <a:off x="4626214" y="1585359"/>
            <a:ext cx="809960" cy="238125"/>
          </a:xfrm>
          <a:prstGeom prst="rect">
            <a:avLst/>
          </a:prstGeom>
          <a:noFill/>
          <a:ln w="9525" cmpd="sng">
            <a:solidFill>
              <a:schemeClr val="tx1">
                <a:lumMod val="65000"/>
                <a:lumOff val="35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b="1" dirty="0">
                <a:solidFill>
                  <a:schemeClr val="tx2"/>
                </a:solidFill>
                <a:latin typeface="Arial" panose="020B0604020202020204" pitchFamily="34" charset="0"/>
                <a:cs typeface="Arial" panose="020B0604020202020204" pitchFamily="34" charset="0"/>
              </a:rPr>
              <a:t>BS</a:t>
            </a:r>
            <a:endParaRPr lang="en-US" sz="1100" b="1" dirty="0">
              <a:solidFill>
                <a:schemeClr val="tx2"/>
              </a:solidFill>
              <a:latin typeface="Arial" panose="020B0604020202020204" pitchFamily="34" charset="0"/>
              <a:cs typeface="Arial" panose="020B0604020202020204" pitchFamily="34" charset="0"/>
            </a:endParaRPr>
          </a:p>
        </p:txBody>
      </p:sp>
      <p:sp>
        <p:nvSpPr>
          <p:cNvPr id="102" name="Isosceles Triangle 101">
            <a:extLst>
              <a:ext uri="{FF2B5EF4-FFF2-40B4-BE49-F238E27FC236}">
                <a16:creationId xmlns:a16="http://schemas.microsoft.com/office/drawing/2014/main" id="{824C87A7-4816-4F19-958B-CDCE03E1E522}"/>
              </a:ext>
            </a:extLst>
          </p:cNvPr>
          <p:cNvSpPr/>
          <p:nvPr/>
        </p:nvSpPr>
        <p:spPr>
          <a:xfrm flipV="1">
            <a:off x="5196481" y="1647910"/>
            <a:ext cx="179367" cy="1159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Arial" panose="020B0604020202020204" pitchFamily="34" charset="0"/>
              <a:cs typeface="Arial" panose="020B0604020202020204" pitchFamily="34" charset="0"/>
            </a:endParaRPr>
          </a:p>
        </p:txBody>
      </p:sp>
      <p:sp>
        <p:nvSpPr>
          <p:cNvPr id="103" name="TextBox 31">
            <a:extLst>
              <a:ext uri="{FF2B5EF4-FFF2-40B4-BE49-F238E27FC236}">
                <a16:creationId xmlns:a16="http://schemas.microsoft.com/office/drawing/2014/main" id="{ED2154CB-D232-4ABF-A4DB-EA299B81A75B}"/>
              </a:ext>
            </a:extLst>
          </p:cNvPr>
          <p:cNvSpPr txBox="1"/>
          <p:nvPr/>
        </p:nvSpPr>
        <p:spPr>
          <a:xfrm>
            <a:off x="5478643" y="1575563"/>
            <a:ext cx="1003961" cy="23812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400" b="1" dirty="0">
                <a:solidFill>
                  <a:schemeClr val="tx2"/>
                </a:solidFill>
                <a:latin typeface="Arial" panose="020B0604020202020204" pitchFamily="34" charset="0"/>
                <a:cs typeface="Arial" panose="020B0604020202020204" pitchFamily="34" charset="0"/>
              </a:rPr>
              <a:t>Model </a:t>
            </a:r>
          </a:p>
        </p:txBody>
      </p:sp>
      <p:sp>
        <p:nvSpPr>
          <p:cNvPr id="104" name="TextBox 34">
            <a:extLst>
              <a:ext uri="{FF2B5EF4-FFF2-40B4-BE49-F238E27FC236}">
                <a16:creationId xmlns:a16="http://schemas.microsoft.com/office/drawing/2014/main" id="{1EBDEDE8-26E5-44EE-84A6-0C99FA2E8326}"/>
              </a:ext>
            </a:extLst>
          </p:cNvPr>
          <p:cNvSpPr txBox="1"/>
          <p:nvPr/>
        </p:nvSpPr>
        <p:spPr>
          <a:xfrm>
            <a:off x="6331070" y="1575565"/>
            <a:ext cx="1003961" cy="253320"/>
          </a:xfrm>
          <a:prstGeom prst="rect">
            <a:avLst/>
          </a:prstGeom>
          <a:noFill/>
          <a:ln w="9525" cmpd="sng">
            <a:solidFill>
              <a:schemeClr val="tx1">
                <a:lumMod val="65000"/>
                <a:lumOff val="35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sz="1100" b="1" dirty="0">
                <a:solidFill>
                  <a:schemeClr val="tx2"/>
                </a:solidFill>
                <a:latin typeface="Arial" panose="020B0604020202020204" pitchFamily="34" charset="0"/>
                <a:cs typeface="Arial" panose="020B0604020202020204" pitchFamily="34" charset="0"/>
              </a:rPr>
              <a:t>Series B</a:t>
            </a:r>
          </a:p>
        </p:txBody>
      </p:sp>
      <p:sp>
        <p:nvSpPr>
          <p:cNvPr id="105" name="Isosceles Triangle 104">
            <a:extLst>
              <a:ext uri="{FF2B5EF4-FFF2-40B4-BE49-F238E27FC236}">
                <a16:creationId xmlns:a16="http://schemas.microsoft.com/office/drawing/2014/main" id="{9C20B275-DB5D-4D6E-9D23-4583409FFC1A}"/>
              </a:ext>
            </a:extLst>
          </p:cNvPr>
          <p:cNvSpPr/>
          <p:nvPr/>
        </p:nvSpPr>
        <p:spPr>
          <a:xfrm flipV="1">
            <a:off x="7056529" y="1658673"/>
            <a:ext cx="179367" cy="1159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Arial" panose="020B0604020202020204" pitchFamily="34" charset="0"/>
              <a:cs typeface="Arial" panose="020B0604020202020204" pitchFamily="34" charset="0"/>
            </a:endParaRPr>
          </a:p>
        </p:txBody>
      </p:sp>
      <p:sp>
        <p:nvSpPr>
          <p:cNvPr id="106" name="Rectangle 1436">
            <a:extLst>
              <a:ext uri="{FF2B5EF4-FFF2-40B4-BE49-F238E27FC236}">
                <a16:creationId xmlns:a16="http://schemas.microsoft.com/office/drawing/2014/main" id="{40BB6E32-A30C-48D0-9B48-AC244C42E6BF}"/>
              </a:ext>
            </a:extLst>
          </p:cNvPr>
          <p:cNvSpPr>
            <a:spLocks noChangeArrowheads="1"/>
          </p:cNvSpPr>
          <p:nvPr/>
        </p:nvSpPr>
        <p:spPr bwMode="auto">
          <a:xfrm>
            <a:off x="428533" y="1560658"/>
            <a:ext cx="4999471" cy="315471"/>
          </a:xfrm>
          <a:prstGeom prst="rect">
            <a:avLst/>
          </a:prstGeom>
          <a:ln w="3175">
            <a:noFill/>
          </a:ln>
        </p:spPr>
        <p:txBody>
          <a:bodyPr vert="horz" wrap="square" lIns="68580" tIns="34290" rIns="68580" bIns="34290" rtlCol="0">
            <a:spAutoFit/>
          </a:bodyPr>
          <a:lstStyle/>
          <a:p>
            <a:pPr lvl="0"/>
            <a:r>
              <a:rPr lang="en-US" sz="1600" b="1" kern="0" dirty="0">
                <a:solidFill>
                  <a:schemeClr val="accent1"/>
                </a:solidFill>
                <a:latin typeface="Arial" panose="020B0604020202020204" pitchFamily="34" charset="0"/>
                <a:cs typeface="Arial" panose="020B0604020202020204" pitchFamily="34" charset="0"/>
              </a:rPr>
              <a:t>Product:</a:t>
            </a:r>
          </a:p>
        </p:txBody>
      </p:sp>
      <p:sp>
        <p:nvSpPr>
          <p:cNvPr id="108" name="TextBox 31">
            <a:extLst>
              <a:ext uri="{FF2B5EF4-FFF2-40B4-BE49-F238E27FC236}">
                <a16:creationId xmlns:a16="http://schemas.microsoft.com/office/drawing/2014/main" id="{E90DB57D-AA02-4579-839E-C5D9FB36A820}"/>
              </a:ext>
            </a:extLst>
          </p:cNvPr>
          <p:cNvSpPr txBox="1"/>
          <p:nvPr/>
        </p:nvSpPr>
        <p:spPr>
          <a:xfrm>
            <a:off x="7498471" y="1585358"/>
            <a:ext cx="1003961" cy="23812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400" b="1" dirty="0">
                <a:solidFill>
                  <a:schemeClr val="tx2"/>
                </a:solidFill>
                <a:latin typeface="Arial" panose="020B0604020202020204" pitchFamily="34" charset="0"/>
                <a:cs typeface="Arial" panose="020B0604020202020204" pitchFamily="34" charset="0"/>
              </a:rPr>
              <a:t>Size</a:t>
            </a:r>
          </a:p>
        </p:txBody>
      </p:sp>
      <p:sp>
        <p:nvSpPr>
          <p:cNvPr id="109" name="TextBox 34">
            <a:extLst>
              <a:ext uri="{FF2B5EF4-FFF2-40B4-BE49-F238E27FC236}">
                <a16:creationId xmlns:a16="http://schemas.microsoft.com/office/drawing/2014/main" id="{9B713A48-8912-440F-84F4-CCEAE48DA879}"/>
              </a:ext>
            </a:extLst>
          </p:cNvPr>
          <p:cNvSpPr txBox="1"/>
          <p:nvPr/>
        </p:nvSpPr>
        <p:spPr>
          <a:xfrm>
            <a:off x="8350899" y="1585359"/>
            <a:ext cx="809960" cy="238125"/>
          </a:xfrm>
          <a:prstGeom prst="rect">
            <a:avLst/>
          </a:prstGeom>
          <a:noFill/>
          <a:ln w="9525" cmpd="sng">
            <a:solidFill>
              <a:schemeClr val="tx1">
                <a:lumMod val="65000"/>
                <a:lumOff val="35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b="1" dirty="0">
                <a:solidFill>
                  <a:schemeClr val="tx2"/>
                </a:solidFill>
                <a:latin typeface="Arial" panose="020B0604020202020204" pitchFamily="34" charset="0"/>
                <a:cs typeface="Arial" panose="020B0604020202020204" pitchFamily="34" charset="0"/>
              </a:rPr>
              <a:t>15</a:t>
            </a:r>
            <a:endParaRPr lang="en-US" sz="1100" b="1" dirty="0">
              <a:solidFill>
                <a:schemeClr val="tx2"/>
              </a:solidFill>
              <a:latin typeface="Arial" panose="020B0604020202020204" pitchFamily="34" charset="0"/>
              <a:cs typeface="Arial" panose="020B0604020202020204" pitchFamily="34" charset="0"/>
            </a:endParaRPr>
          </a:p>
        </p:txBody>
      </p:sp>
      <p:sp>
        <p:nvSpPr>
          <p:cNvPr id="111" name="Isosceles Triangle 110">
            <a:extLst>
              <a:ext uri="{FF2B5EF4-FFF2-40B4-BE49-F238E27FC236}">
                <a16:creationId xmlns:a16="http://schemas.microsoft.com/office/drawing/2014/main" id="{2859EB15-4571-41A0-8311-0A4224F66C7A}"/>
              </a:ext>
            </a:extLst>
          </p:cNvPr>
          <p:cNvSpPr/>
          <p:nvPr/>
        </p:nvSpPr>
        <p:spPr>
          <a:xfrm flipV="1">
            <a:off x="8921166" y="1647910"/>
            <a:ext cx="179367" cy="1159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Arial" panose="020B0604020202020204" pitchFamily="34" charset="0"/>
              <a:cs typeface="Arial" panose="020B0604020202020204" pitchFamily="34" charset="0"/>
            </a:endParaRPr>
          </a:p>
        </p:txBody>
      </p:sp>
      <p:sp>
        <p:nvSpPr>
          <p:cNvPr id="112" name="TextBox 31">
            <a:extLst>
              <a:ext uri="{FF2B5EF4-FFF2-40B4-BE49-F238E27FC236}">
                <a16:creationId xmlns:a16="http://schemas.microsoft.com/office/drawing/2014/main" id="{AD457F5C-DCC7-4487-A3C2-4AC86F7AD334}"/>
              </a:ext>
            </a:extLst>
          </p:cNvPr>
          <p:cNvSpPr txBox="1"/>
          <p:nvPr/>
        </p:nvSpPr>
        <p:spPr>
          <a:xfrm>
            <a:off x="9467974" y="1580814"/>
            <a:ext cx="1003961" cy="23812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400" b="1" dirty="0">
                <a:solidFill>
                  <a:schemeClr val="tx2"/>
                </a:solidFill>
                <a:latin typeface="Arial" panose="020B0604020202020204" pitchFamily="34" charset="0"/>
                <a:cs typeface="Arial" panose="020B0604020202020204" pitchFamily="34" charset="0"/>
              </a:rPr>
              <a:t>Product  </a:t>
            </a:r>
          </a:p>
        </p:txBody>
      </p:sp>
      <p:sp>
        <p:nvSpPr>
          <p:cNvPr id="113" name="TextBox 34">
            <a:extLst>
              <a:ext uri="{FF2B5EF4-FFF2-40B4-BE49-F238E27FC236}">
                <a16:creationId xmlns:a16="http://schemas.microsoft.com/office/drawing/2014/main" id="{844D2B80-CB7C-4183-81F1-61EA1E211D5B}"/>
              </a:ext>
            </a:extLst>
          </p:cNvPr>
          <p:cNvSpPr txBox="1"/>
          <p:nvPr/>
        </p:nvSpPr>
        <p:spPr>
          <a:xfrm>
            <a:off x="10320402" y="1580815"/>
            <a:ext cx="809960" cy="238125"/>
          </a:xfrm>
          <a:prstGeom prst="rect">
            <a:avLst/>
          </a:prstGeom>
          <a:noFill/>
          <a:ln w="9525" cmpd="sng">
            <a:solidFill>
              <a:schemeClr val="tx1">
                <a:lumMod val="65000"/>
                <a:lumOff val="35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b="1" dirty="0">
                <a:solidFill>
                  <a:schemeClr val="tx2"/>
                </a:solidFill>
                <a:latin typeface="Arial" panose="020B0604020202020204" pitchFamily="34" charset="0"/>
                <a:cs typeface="Arial" panose="020B0604020202020204" pitchFamily="34" charset="0"/>
              </a:rPr>
              <a:t>B290</a:t>
            </a:r>
            <a:endParaRPr lang="en-US" sz="1100" b="1" dirty="0">
              <a:solidFill>
                <a:schemeClr val="tx2"/>
              </a:solidFill>
              <a:latin typeface="Arial" panose="020B0604020202020204" pitchFamily="34" charset="0"/>
              <a:cs typeface="Arial" panose="020B0604020202020204" pitchFamily="34" charset="0"/>
            </a:endParaRPr>
          </a:p>
        </p:txBody>
      </p:sp>
      <p:sp>
        <p:nvSpPr>
          <p:cNvPr id="114" name="Isosceles Triangle 113">
            <a:extLst>
              <a:ext uri="{FF2B5EF4-FFF2-40B4-BE49-F238E27FC236}">
                <a16:creationId xmlns:a16="http://schemas.microsoft.com/office/drawing/2014/main" id="{F8E87CF2-FBB1-46EA-A1C4-0CC447CD9291}"/>
              </a:ext>
            </a:extLst>
          </p:cNvPr>
          <p:cNvSpPr/>
          <p:nvPr/>
        </p:nvSpPr>
        <p:spPr>
          <a:xfrm flipV="1">
            <a:off x="10890669" y="1643366"/>
            <a:ext cx="179367" cy="1159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Arial" panose="020B0604020202020204" pitchFamily="34" charset="0"/>
              <a:cs typeface="Arial" panose="020B0604020202020204" pitchFamily="34" charset="0"/>
            </a:endParaRPr>
          </a:p>
        </p:txBody>
      </p:sp>
      <p:sp>
        <p:nvSpPr>
          <p:cNvPr id="117" name="Rectangle 116">
            <a:extLst>
              <a:ext uri="{FF2B5EF4-FFF2-40B4-BE49-F238E27FC236}">
                <a16:creationId xmlns:a16="http://schemas.microsoft.com/office/drawing/2014/main" id="{76D29414-E51E-4496-942B-ED68384B203F}"/>
              </a:ext>
            </a:extLst>
          </p:cNvPr>
          <p:cNvSpPr/>
          <p:nvPr/>
        </p:nvSpPr>
        <p:spPr>
          <a:xfrm>
            <a:off x="6180323" y="2525255"/>
            <a:ext cx="5673584" cy="3583627"/>
          </a:xfrm>
          <a:prstGeom prst="rect">
            <a:avLst/>
          </a:prstGeom>
          <a:solidFill>
            <a:schemeClr val="bg1"/>
          </a:solidFill>
          <a:ln>
            <a:solidFill>
              <a:srgbClr val="18A3A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24" name="Rectangle 1436">
            <a:extLst>
              <a:ext uri="{FF2B5EF4-FFF2-40B4-BE49-F238E27FC236}">
                <a16:creationId xmlns:a16="http://schemas.microsoft.com/office/drawing/2014/main" id="{0C256D50-EE35-4DD1-8990-23BB735D3BCC}"/>
              </a:ext>
            </a:extLst>
          </p:cNvPr>
          <p:cNvSpPr>
            <a:spLocks noChangeArrowheads="1"/>
          </p:cNvSpPr>
          <p:nvPr/>
        </p:nvSpPr>
        <p:spPr bwMode="auto">
          <a:xfrm>
            <a:off x="6330481" y="2610308"/>
            <a:ext cx="4999471" cy="315471"/>
          </a:xfrm>
          <a:prstGeom prst="rect">
            <a:avLst/>
          </a:prstGeom>
          <a:ln w="3175">
            <a:noFill/>
          </a:ln>
        </p:spPr>
        <p:txBody>
          <a:bodyPr vert="horz" wrap="square" lIns="68580" tIns="34290" rIns="68580" bIns="34290" rtlCol="0">
            <a:spAutoFit/>
          </a:bodyPr>
          <a:lstStyle/>
          <a:p>
            <a:r>
              <a:rPr lang="en-US" sz="1600" b="1" kern="0" dirty="0">
                <a:solidFill>
                  <a:schemeClr val="accent1"/>
                </a:solidFill>
                <a:latin typeface="Arial" panose="020B0604020202020204" pitchFamily="34" charset="0"/>
                <a:cs typeface="Arial" panose="020B0604020202020204" pitchFamily="34" charset="0"/>
              </a:rPr>
              <a:t>Drill down view </a:t>
            </a:r>
          </a:p>
        </p:txBody>
      </p:sp>
      <p:sp>
        <p:nvSpPr>
          <p:cNvPr id="125" name="TextBox 34">
            <a:extLst>
              <a:ext uri="{FF2B5EF4-FFF2-40B4-BE49-F238E27FC236}">
                <a16:creationId xmlns:a16="http://schemas.microsoft.com/office/drawing/2014/main" id="{53F6FE10-E0C6-4213-89E9-371CFFE087C4}"/>
              </a:ext>
            </a:extLst>
          </p:cNvPr>
          <p:cNvSpPr txBox="1"/>
          <p:nvPr/>
        </p:nvSpPr>
        <p:spPr>
          <a:xfrm>
            <a:off x="9733935" y="5765528"/>
            <a:ext cx="1999462" cy="251814"/>
          </a:xfrm>
          <a:prstGeom prst="rect">
            <a:avLst/>
          </a:prstGeom>
          <a:ln/>
        </p:spPr>
        <p:style>
          <a:lnRef idx="0">
            <a:schemeClr val="accent4"/>
          </a:lnRef>
          <a:fillRef idx="3">
            <a:schemeClr val="accent4"/>
          </a:fillRef>
          <a:effectRef idx="3">
            <a:schemeClr val="accent4"/>
          </a:effectRef>
          <a:fontRef idx="minor">
            <a:schemeClr val="lt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b="1" dirty="0">
                <a:solidFill>
                  <a:schemeClr val="bg1"/>
                </a:solidFill>
                <a:latin typeface="Arial" panose="020B0604020202020204" pitchFamily="34" charset="0"/>
                <a:cs typeface="Arial" panose="020B0604020202020204" pitchFamily="34" charset="0"/>
              </a:rPr>
              <a:t>Send to route planning </a:t>
            </a:r>
            <a:endParaRPr lang="en-US" sz="1100" b="1" dirty="0">
              <a:solidFill>
                <a:schemeClr val="bg1"/>
              </a:solidFill>
              <a:latin typeface="Arial" panose="020B0604020202020204" pitchFamily="34" charset="0"/>
              <a:cs typeface="Arial" panose="020B0604020202020204" pitchFamily="34" charset="0"/>
            </a:endParaRPr>
          </a:p>
        </p:txBody>
      </p:sp>
      <p:sp>
        <p:nvSpPr>
          <p:cNvPr id="177" name="TextBox 34">
            <a:extLst>
              <a:ext uri="{FF2B5EF4-FFF2-40B4-BE49-F238E27FC236}">
                <a16:creationId xmlns:a16="http://schemas.microsoft.com/office/drawing/2014/main" id="{99A06293-6ABF-41D2-B319-63381F0715E0}"/>
              </a:ext>
            </a:extLst>
          </p:cNvPr>
          <p:cNvSpPr txBox="1"/>
          <p:nvPr/>
        </p:nvSpPr>
        <p:spPr>
          <a:xfrm>
            <a:off x="3895004" y="5762661"/>
            <a:ext cx="1917081" cy="254681"/>
          </a:xfrm>
          <a:prstGeom prst="rect">
            <a:avLst/>
          </a:prstGeom>
          <a:ln/>
        </p:spPr>
        <p:style>
          <a:lnRef idx="0">
            <a:schemeClr val="accent4"/>
          </a:lnRef>
          <a:fillRef idx="3">
            <a:schemeClr val="accent4"/>
          </a:fillRef>
          <a:effectRef idx="3">
            <a:schemeClr val="accent4"/>
          </a:effectRef>
          <a:fontRef idx="minor">
            <a:schemeClr val="lt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b="1" dirty="0">
                <a:solidFill>
                  <a:schemeClr val="bg1"/>
                </a:solidFill>
                <a:latin typeface="Arial" panose="020B0604020202020204" pitchFamily="34" charset="0"/>
                <a:cs typeface="Arial" panose="020B0604020202020204" pitchFamily="34" charset="0"/>
              </a:rPr>
              <a:t>Refresh Drilldown view </a:t>
            </a:r>
            <a:endParaRPr lang="en-US" sz="1100" b="1" dirty="0">
              <a:solidFill>
                <a:schemeClr val="bg1"/>
              </a:solidFill>
              <a:latin typeface="Arial" panose="020B0604020202020204" pitchFamily="34" charset="0"/>
              <a:cs typeface="Arial" panose="020B0604020202020204" pitchFamily="34" charset="0"/>
            </a:endParaRPr>
          </a:p>
        </p:txBody>
      </p:sp>
      <p:sp>
        <p:nvSpPr>
          <p:cNvPr id="179" name="TextBox 31">
            <a:extLst>
              <a:ext uri="{FF2B5EF4-FFF2-40B4-BE49-F238E27FC236}">
                <a16:creationId xmlns:a16="http://schemas.microsoft.com/office/drawing/2014/main" id="{653B52C4-A61D-4FB0-B860-E82BAF56CD3E}"/>
              </a:ext>
            </a:extLst>
          </p:cNvPr>
          <p:cNvSpPr txBox="1"/>
          <p:nvPr/>
        </p:nvSpPr>
        <p:spPr>
          <a:xfrm>
            <a:off x="1749918" y="2076851"/>
            <a:ext cx="1156112" cy="23387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400" b="1" dirty="0">
                <a:solidFill>
                  <a:schemeClr val="tx2"/>
                </a:solidFill>
                <a:latin typeface="Arial" panose="020B0604020202020204" pitchFamily="34" charset="0"/>
                <a:cs typeface="Arial" panose="020B0604020202020204" pitchFamily="34" charset="0"/>
              </a:rPr>
              <a:t>Region</a:t>
            </a:r>
          </a:p>
        </p:txBody>
      </p:sp>
      <p:sp>
        <p:nvSpPr>
          <p:cNvPr id="180" name="TextBox 34">
            <a:extLst>
              <a:ext uri="{FF2B5EF4-FFF2-40B4-BE49-F238E27FC236}">
                <a16:creationId xmlns:a16="http://schemas.microsoft.com/office/drawing/2014/main" id="{44798E2D-F57F-43E5-9F97-02144F4B03E0}"/>
              </a:ext>
            </a:extLst>
          </p:cNvPr>
          <p:cNvSpPr txBox="1"/>
          <p:nvPr/>
        </p:nvSpPr>
        <p:spPr>
          <a:xfrm>
            <a:off x="2877249" y="2061656"/>
            <a:ext cx="1017755" cy="259292"/>
          </a:xfrm>
          <a:prstGeom prst="rect">
            <a:avLst/>
          </a:prstGeom>
          <a:noFill/>
          <a:ln w="9525" cmpd="sng">
            <a:solidFill>
              <a:schemeClr val="tx1">
                <a:lumMod val="65000"/>
                <a:lumOff val="35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sz="1100" b="1" dirty="0">
                <a:solidFill>
                  <a:schemeClr val="tx2"/>
                </a:solidFill>
                <a:latin typeface="Arial" panose="020B0604020202020204" pitchFamily="34" charset="0"/>
                <a:cs typeface="Arial" panose="020B0604020202020204" pitchFamily="34" charset="0"/>
              </a:rPr>
              <a:t>South</a:t>
            </a:r>
          </a:p>
        </p:txBody>
      </p:sp>
      <p:sp>
        <p:nvSpPr>
          <p:cNvPr id="181" name="Isosceles Triangle 180">
            <a:extLst>
              <a:ext uri="{FF2B5EF4-FFF2-40B4-BE49-F238E27FC236}">
                <a16:creationId xmlns:a16="http://schemas.microsoft.com/office/drawing/2014/main" id="{FDEE7C3C-C9B7-4B43-932A-4FFE706AEA65}"/>
              </a:ext>
            </a:extLst>
          </p:cNvPr>
          <p:cNvSpPr/>
          <p:nvPr/>
        </p:nvSpPr>
        <p:spPr>
          <a:xfrm flipV="1">
            <a:off x="3629735" y="2124076"/>
            <a:ext cx="179367" cy="1159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Arial" panose="020B0604020202020204" pitchFamily="34" charset="0"/>
              <a:cs typeface="Arial" panose="020B0604020202020204" pitchFamily="34" charset="0"/>
            </a:endParaRPr>
          </a:p>
        </p:txBody>
      </p:sp>
      <p:sp>
        <p:nvSpPr>
          <p:cNvPr id="182" name="TextBox 31">
            <a:extLst>
              <a:ext uri="{FF2B5EF4-FFF2-40B4-BE49-F238E27FC236}">
                <a16:creationId xmlns:a16="http://schemas.microsoft.com/office/drawing/2014/main" id="{709DAC65-4C82-4248-BD2F-BC00AC613D22}"/>
              </a:ext>
            </a:extLst>
          </p:cNvPr>
          <p:cNvSpPr txBox="1"/>
          <p:nvPr/>
        </p:nvSpPr>
        <p:spPr>
          <a:xfrm>
            <a:off x="3811757" y="2067142"/>
            <a:ext cx="1003961" cy="23812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400" b="1" dirty="0">
                <a:solidFill>
                  <a:schemeClr val="tx2"/>
                </a:solidFill>
                <a:latin typeface="Arial" panose="020B0604020202020204" pitchFamily="34" charset="0"/>
                <a:cs typeface="Arial" panose="020B0604020202020204" pitchFamily="34" charset="0"/>
              </a:rPr>
              <a:t>Cluster </a:t>
            </a:r>
          </a:p>
        </p:txBody>
      </p:sp>
      <p:sp>
        <p:nvSpPr>
          <p:cNvPr id="183" name="TextBox 34">
            <a:extLst>
              <a:ext uri="{FF2B5EF4-FFF2-40B4-BE49-F238E27FC236}">
                <a16:creationId xmlns:a16="http://schemas.microsoft.com/office/drawing/2014/main" id="{A5A84907-32D9-4790-A24D-59BB9D799821}"/>
              </a:ext>
            </a:extLst>
          </p:cNvPr>
          <p:cNvSpPr txBox="1"/>
          <p:nvPr/>
        </p:nvSpPr>
        <p:spPr>
          <a:xfrm>
            <a:off x="4626214" y="2067204"/>
            <a:ext cx="809960" cy="238125"/>
          </a:xfrm>
          <a:prstGeom prst="rect">
            <a:avLst/>
          </a:prstGeom>
          <a:noFill/>
          <a:ln w="9525" cmpd="sng">
            <a:solidFill>
              <a:schemeClr val="tx1">
                <a:lumMod val="65000"/>
                <a:lumOff val="35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b="1" dirty="0">
                <a:solidFill>
                  <a:schemeClr val="tx2"/>
                </a:solidFill>
                <a:latin typeface="Arial" panose="020B0604020202020204" pitchFamily="34" charset="0"/>
                <a:cs typeface="Arial" panose="020B0604020202020204" pitchFamily="34" charset="0"/>
              </a:rPr>
              <a:t>TN East</a:t>
            </a:r>
            <a:endParaRPr lang="en-US" sz="1100" b="1" dirty="0">
              <a:solidFill>
                <a:schemeClr val="tx2"/>
              </a:solidFill>
              <a:latin typeface="Arial" panose="020B0604020202020204" pitchFamily="34" charset="0"/>
              <a:cs typeface="Arial" panose="020B0604020202020204" pitchFamily="34" charset="0"/>
            </a:endParaRPr>
          </a:p>
        </p:txBody>
      </p:sp>
      <p:sp>
        <p:nvSpPr>
          <p:cNvPr id="184" name="Isosceles Triangle 183">
            <a:extLst>
              <a:ext uri="{FF2B5EF4-FFF2-40B4-BE49-F238E27FC236}">
                <a16:creationId xmlns:a16="http://schemas.microsoft.com/office/drawing/2014/main" id="{FF001554-CF95-470C-8026-C628A57B3918}"/>
              </a:ext>
            </a:extLst>
          </p:cNvPr>
          <p:cNvSpPr/>
          <p:nvPr/>
        </p:nvSpPr>
        <p:spPr>
          <a:xfrm flipV="1">
            <a:off x="5235809" y="2129755"/>
            <a:ext cx="179367" cy="1159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Arial" panose="020B0604020202020204" pitchFamily="34" charset="0"/>
              <a:cs typeface="Arial" panose="020B0604020202020204" pitchFamily="34" charset="0"/>
            </a:endParaRPr>
          </a:p>
        </p:txBody>
      </p:sp>
      <p:sp>
        <p:nvSpPr>
          <p:cNvPr id="188" name="Rectangle 1436">
            <a:extLst>
              <a:ext uri="{FF2B5EF4-FFF2-40B4-BE49-F238E27FC236}">
                <a16:creationId xmlns:a16="http://schemas.microsoft.com/office/drawing/2014/main" id="{8F736253-9F18-41AB-8386-9A6C2BD14DB0}"/>
              </a:ext>
            </a:extLst>
          </p:cNvPr>
          <p:cNvSpPr>
            <a:spLocks noChangeArrowheads="1"/>
          </p:cNvSpPr>
          <p:nvPr/>
        </p:nvSpPr>
        <p:spPr bwMode="auto">
          <a:xfrm>
            <a:off x="428533" y="2042503"/>
            <a:ext cx="4999471" cy="315471"/>
          </a:xfrm>
          <a:prstGeom prst="rect">
            <a:avLst/>
          </a:prstGeom>
          <a:ln w="3175">
            <a:noFill/>
          </a:ln>
        </p:spPr>
        <p:txBody>
          <a:bodyPr vert="horz" wrap="square" lIns="68580" tIns="34290" rIns="68580" bIns="34290" rtlCol="0">
            <a:spAutoFit/>
          </a:bodyPr>
          <a:lstStyle/>
          <a:p>
            <a:pPr lvl="0"/>
            <a:r>
              <a:rPr lang="en-US" sz="1600" b="1" kern="0" dirty="0">
                <a:solidFill>
                  <a:schemeClr val="accent1"/>
                </a:solidFill>
                <a:latin typeface="Arial" panose="020B0604020202020204" pitchFamily="34" charset="0"/>
                <a:cs typeface="Arial" panose="020B0604020202020204" pitchFamily="34" charset="0"/>
              </a:rPr>
              <a:t>Location:</a:t>
            </a:r>
          </a:p>
        </p:txBody>
      </p:sp>
      <p:sp>
        <p:nvSpPr>
          <p:cNvPr id="189" name="TextBox 31">
            <a:extLst>
              <a:ext uri="{FF2B5EF4-FFF2-40B4-BE49-F238E27FC236}">
                <a16:creationId xmlns:a16="http://schemas.microsoft.com/office/drawing/2014/main" id="{64022ACE-A823-4A95-942E-D0550FDCB20D}"/>
              </a:ext>
            </a:extLst>
          </p:cNvPr>
          <p:cNvSpPr txBox="1"/>
          <p:nvPr/>
        </p:nvSpPr>
        <p:spPr>
          <a:xfrm>
            <a:off x="6645939" y="2067243"/>
            <a:ext cx="1705063" cy="23792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400" b="1" dirty="0">
                <a:solidFill>
                  <a:schemeClr val="tx2"/>
                </a:solidFill>
                <a:latin typeface="Arial" panose="020B0604020202020204" pitchFamily="34" charset="0"/>
                <a:cs typeface="Arial" panose="020B0604020202020204" pitchFamily="34" charset="0"/>
              </a:rPr>
              <a:t>Forecast for next  </a:t>
            </a:r>
          </a:p>
        </p:txBody>
      </p:sp>
      <p:sp>
        <p:nvSpPr>
          <p:cNvPr id="190" name="TextBox 34">
            <a:extLst>
              <a:ext uri="{FF2B5EF4-FFF2-40B4-BE49-F238E27FC236}">
                <a16:creationId xmlns:a16="http://schemas.microsoft.com/office/drawing/2014/main" id="{B8BA24B2-16B2-4D76-87B0-40502AD22B64}"/>
              </a:ext>
            </a:extLst>
          </p:cNvPr>
          <p:cNvSpPr txBox="1"/>
          <p:nvPr/>
        </p:nvSpPr>
        <p:spPr>
          <a:xfrm>
            <a:off x="8350899" y="2067204"/>
            <a:ext cx="809960" cy="238125"/>
          </a:xfrm>
          <a:prstGeom prst="rect">
            <a:avLst/>
          </a:prstGeom>
          <a:noFill/>
          <a:ln w="9525" cmpd="sng">
            <a:solidFill>
              <a:schemeClr val="tx1">
                <a:lumMod val="65000"/>
                <a:lumOff val="35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sz="1100" b="1" dirty="0">
                <a:solidFill>
                  <a:schemeClr val="tx2"/>
                </a:solidFill>
                <a:latin typeface="Arial" panose="020B0604020202020204" pitchFamily="34" charset="0"/>
                <a:cs typeface="Arial" panose="020B0604020202020204" pitchFamily="34" charset="0"/>
              </a:rPr>
              <a:t>Month</a:t>
            </a:r>
          </a:p>
        </p:txBody>
      </p:sp>
      <p:sp>
        <p:nvSpPr>
          <p:cNvPr id="191" name="Isosceles Triangle 190">
            <a:extLst>
              <a:ext uri="{FF2B5EF4-FFF2-40B4-BE49-F238E27FC236}">
                <a16:creationId xmlns:a16="http://schemas.microsoft.com/office/drawing/2014/main" id="{F94C9141-90F8-453C-BFD7-3060D3B4535F}"/>
              </a:ext>
            </a:extLst>
          </p:cNvPr>
          <p:cNvSpPr/>
          <p:nvPr/>
        </p:nvSpPr>
        <p:spPr>
          <a:xfrm flipV="1">
            <a:off x="8921166" y="2129755"/>
            <a:ext cx="179367" cy="1159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Arial" panose="020B0604020202020204" pitchFamily="34" charset="0"/>
              <a:cs typeface="Arial" panose="020B0604020202020204" pitchFamily="34" charset="0"/>
            </a:endParaRPr>
          </a:p>
        </p:txBody>
      </p:sp>
      <p:sp>
        <p:nvSpPr>
          <p:cNvPr id="192" name="TextBox 31">
            <a:extLst>
              <a:ext uri="{FF2B5EF4-FFF2-40B4-BE49-F238E27FC236}">
                <a16:creationId xmlns:a16="http://schemas.microsoft.com/office/drawing/2014/main" id="{FD5872B6-D6C4-4BCF-8798-26BA89E0E4E1}"/>
              </a:ext>
            </a:extLst>
          </p:cNvPr>
          <p:cNvSpPr txBox="1"/>
          <p:nvPr/>
        </p:nvSpPr>
        <p:spPr>
          <a:xfrm>
            <a:off x="9467974" y="2062659"/>
            <a:ext cx="1003961" cy="23812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400" b="1" dirty="0">
                <a:solidFill>
                  <a:schemeClr val="tx2"/>
                </a:solidFill>
                <a:latin typeface="Arial" panose="020B0604020202020204" pitchFamily="34" charset="0"/>
                <a:cs typeface="Arial" panose="020B0604020202020204" pitchFamily="34" charset="0"/>
              </a:rPr>
              <a:t> </a:t>
            </a:r>
          </a:p>
        </p:txBody>
      </p:sp>
      <p:sp>
        <p:nvSpPr>
          <p:cNvPr id="193" name="TextBox 34">
            <a:extLst>
              <a:ext uri="{FF2B5EF4-FFF2-40B4-BE49-F238E27FC236}">
                <a16:creationId xmlns:a16="http://schemas.microsoft.com/office/drawing/2014/main" id="{DEE38616-1015-4580-A787-F4CDF345B59B}"/>
              </a:ext>
            </a:extLst>
          </p:cNvPr>
          <p:cNvSpPr txBox="1"/>
          <p:nvPr/>
        </p:nvSpPr>
        <p:spPr>
          <a:xfrm>
            <a:off x="10320402" y="2062660"/>
            <a:ext cx="809960" cy="238125"/>
          </a:xfrm>
          <a:prstGeom prst="rect">
            <a:avLst/>
          </a:prstGeom>
          <a:noFill/>
          <a:ln w="9525" cmpd="sng">
            <a:solidFill>
              <a:schemeClr val="tx1">
                <a:lumMod val="65000"/>
                <a:lumOff val="35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b="1" dirty="0">
                <a:solidFill>
                  <a:schemeClr val="tx2"/>
                </a:solidFill>
                <a:latin typeface="Arial" panose="020B0604020202020204" pitchFamily="34" charset="0"/>
                <a:cs typeface="Arial" panose="020B0604020202020204" pitchFamily="34" charset="0"/>
              </a:rPr>
              <a:t>221</a:t>
            </a:r>
            <a:endParaRPr lang="en-US" sz="1100" b="1" dirty="0">
              <a:solidFill>
                <a:schemeClr val="tx2"/>
              </a:solidFill>
              <a:latin typeface="Arial" panose="020B0604020202020204" pitchFamily="34" charset="0"/>
              <a:cs typeface="Arial" panose="020B0604020202020204" pitchFamily="34" charset="0"/>
            </a:endParaRPr>
          </a:p>
        </p:txBody>
      </p:sp>
      <p:sp>
        <p:nvSpPr>
          <p:cNvPr id="194" name="Isosceles Triangle 193">
            <a:extLst>
              <a:ext uri="{FF2B5EF4-FFF2-40B4-BE49-F238E27FC236}">
                <a16:creationId xmlns:a16="http://schemas.microsoft.com/office/drawing/2014/main" id="{40280486-F818-4CCC-A305-79083B467BD9}"/>
              </a:ext>
            </a:extLst>
          </p:cNvPr>
          <p:cNvSpPr/>
          <p:nvPr/>
        </p:nvSpPr>
        <p:spPr>
          <a:xfrm flipV="1">
            <a:off x="10890669" y="2125211"/>
            <a:ext cx="179367" cy="1159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Arial" panose="020B0604020202020204" pitchFamily="34" charset="0"/>
              <a:cs typeface="Arial" panose="020B0604020202020204" pitchFamily="34" charset="0"/>
            </a:endParaRPr>
          </a:p>
        </p:txBody>
      </p:sp>
      <p:graphicFrame>
        <p:nvGraphicFramePr>
          <p:cNvPr id="197" name="Chart 196">
            <a:extLst>
              <a:ext uri="{FF2B5EF4-FFF2-40B4-BE49-F238E27FC236}">
                <a16:creationId xmlns:a16="http://schemas.microsoft.com/office/drawing/2014/main" id="{583146EE-3FBA-4592-B342-7D15E101F964}"/>
              </a:ext>
            </a:extLst>
          </p:cNvPr>
          <p:cNvGraphicFramePr>
            <a:graphicFrameLocks/>
          </p:cNvGraphicFramePr>
          <p:nvPr/>
        </p:nvGraphicFramePr>
        <p:xfrm>
          <a:off x="507780" y="3035425"/>
          <a:ext cx="5450848" cy="1940944"/>
        </p:xfrm>
        <a:graphic>
          <a:graphicData uri="http://schemas.openxmlformats.org/drawingml/2006/chart">
            <c:chart xmlns:c="http://schemas.openxmlformats.org/drawingml/2006/chart" xmlns:r="http://schemas.openxmlformats.org/officeDocument/2006/relationships" r:id="rId3"/>
          </a:graphicData>
        </a:graphic>
      </p:graphicFrame>
      <p:sp>
        <p:nvSpPr>
          <p:cNvPr id="198" name="TextBox 197">
            <a:extLst>
              <a:ext uri="{FF2B5EF4-FFF2-40B4-BE49-F238E27FC236}">
                <a16:creationId xmlns:a16="http://schemas.microsoft.com/office/drawing/2014/main" id="{F8879D6F-EF31-43AF-8F55-57A541C9F77A}"/>
              </a:ext>
            </a:extLst>
          </p:cNvPr>
          <p:cNvSpPr txBox="1"/>
          <p:nvPr/>
        </p:nvSpPr>
        <p:spPr>
          <a:xfrm>
            <a:off x="847004" y="5098831"/>
            <a:ext cx="5111624" cy="276999"/>
          </a:xfrm>
          <a:prstGeom prst="rect">
            <a:avLst/>
          </a:prstGeom>
          <a:noFill/>
        </p:spPr>
        <p:txBody>
          <a:bodyPr wrap="square">
            <a:spAutoFit/>
          </a:bodyPr>
          <a:lstStyle/>
          <a:p>
            <a:r>
              <a:rPr lang="en-US" sz="1200" i="1" dirty="0"/>
              <a:t>Stockout estimated for period Feb 2021 due to low stocks at cluster </a:t>
            </a:r>
          </a:p>
        </p:txBody>
      </p:sp>
      <p:sp>
        <p:nvSpPr>
          <p:cNvPr id="199" name="TextBox 31">
            <a:extLst>
              <a:ext uri="{FF2B5EF4-FFF2-40B4-BE49-F238E27FC236}">
                <a16:creationId xmlns:a16="http://schemas.microsoft.com/office/drawing/2014/main" id="{1E9C3746-E86C-4C87-A44F-22A38CFD1EF4}"/>
              </a:ext>
            </a:extLst>
          </p:cNvPr>
          <p:cNvSpPr txBox="1"/>
          <p:nvPr/>
        </p:nvSpPr>
        <p:spPr>
          <a:xfrm>
            <a:off x="9565607" y="2654684"/>
            <a:ext cx="1835476" cy="27236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400" b="1" dirty="0">
                <a:solidFill>
                  <a:schemeClr val="tx1">
                    <a:lumMod val="65000"/>
                    <a:lumOff val="35000"/>
                  </a:schemeClr>
                </a:solidFill>
                <a:latin typeface="Arial" panose="020B0604020202020204" pitchFamily="34" charset="0"/>
                <a:cs typeface="Arial" panose="020B0604020202020204" pitchFamily="34" charset="0"/>
              </a:rPr>
              <a:t>Stores </a:t>
            </a:r>
          </a:p>
        </p:txBody>
      </p:sp>
      <p:sp>
        <p:nvSpPr>
          <p:cNvPr id="200" name="TextBox 34">
            <a:extLst>
              <a:ext uri="{FF2B5EF4-FFF2-40B4-BE49-F238E27FC236}">
                <a16:creationId xmlns:a16="http://schemas.microsoft.com/office/drawing/2014/main" id="{95430320-36CA-493D-ACB8-0D91CEA5822B}"/>
              </a:ext>
            </a:extLst>
          </p:cNvPr>
          <p:cNvSpPr txBox="1"/>
          <p:nvPr/>
        </p:nvSpPr>
        <p:spPr>
          <a:xfrm>
            <a:off x="10826130" y="2673844"/>
            <a:ext cx="809960" cy="238125"/>
          </a:xfrm>
          <a:prstGeom prst="rect">
            <a:avLst/>
          </a:prstGeom>
          <a:noFill/>
          <a:ln w="9525" cmpd="sng">
            <a:solidFill>
              <a:schemeClr val="tx1">
                <a:lumMod val="65000"/>
                <a:lumOff val="35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sz="1100" b="1" dirty="0">
                <a:solidFill>
                  <a:schemeClr val="tx1">
                    <a:lumMod val="65000"/>
                    <a:lumOff val="35000"/>
                  </a:schemeClr>
                </a:solidFill>
                <a:latin typeface="Arial" panose="020B0604020202020204" pitchFamily="34" charset="0"/>
                <a:cs typeface="Arial" panose="020B0604020202020204" pitchFamily="34" charset="0"/>
              </a:rPr>
              <a:t>       ALL</a:t>
            </a:r>
          </a:p>
        </p:txBody>
      </p:sp>
      <p:graphicFrame>
        <p:nvGraphicFramePr>
          <p:cNvPr id="19" name="Table 18">
            <a:extLst>
              <a:ext uri="{FF2B5EF4-FFF2-40B4-BE49-F238E27FC236}">
                <a16:creationId xmlns:a16="http://schemas.microsoft.com/office/drawing/2014/main" id="{48A90671-91C8-41E0-8E23-6AA5B92C1A5B}"/>
              </a:ext>
            </a:extLst>
          </p:cNvPr>
          <p:cNvGraphicFramePr>
            <a:graphicFrameLocks noGrp="1"/>
          </p:cNvGraphicFramePr>
          <p:nvPr/>
        </p:nvGraphicFramePr>
        <p:xfrm>
          <a:off x="6355647" y="3128190"/>
          <a:ext cx="5310404" cy="1631160"/>
        </p:xfrm>
        <a:graphic>
          <a:graphicData uri="http://schemas.openxmlformats.org/drawingml/2006/table">
            <a:tbl>
              <a:tblPr firstRow="1" bandRow="1">
                <a:tableStyleId>{5C22544A-7EE6-4342-B048-85BDC9FD1C3A}</a:tableStyleId>
              </a:tblPr>
              <a:tblGrid>
                <a:gridCol w="1327601">
                  <a:extLst>
                    <a:ext uri="{9D8B030D-6E8A-4147-A177-3AD203B41FA5}">
                      <a16:colId xmlns:a16="http://schemas.microsoft.com/office/drawing/2014/main" val="4004601162"/>
                    </a:ext>
                  </a:extLst>
                </a:gridCol>
                <a:gridCol w="1327601">
                  <a:extLst>
                    <a:ext uri="{9D8B030D-6E8A-4147-A177-3AD203B41FA5}">
                      <a16:colId xmlns:a16="http://schemas.microsoft.com/office/drawing/2014/main" val="1063707994"/>
                    </a:ext>
                  </a:extLst>
                </a:gridCol>
                <a:gridCol w="1327601">
                  <a:extLst>
                    <a:ext uri="{9D8B030D-6E8A-4147-A177-3AD203B41FA5}">
                      <a16:colId xmlns:a16="http://schemas.microsoft.com/office/drawing/2014/main" val="210023404"/>
                    </a:ext>
                  </a:extLst>
                </a:gridCol>
                <a:gridCol w="1327601">
                  <a:extLst>
                    <a:ext uri="{9D8B030D-6E8A-4147-A177-3AD203B41FA5}">
                      <a16:colId xmlns:a16="http://schemas.microsoft.com/office/drawing/2014/main" val="2783305408"/>
                    </a:ext>
                  </a:extLst>
                </a:gridCol>
              </a:tblGrid>
              <a:tr h="404340">
                <a:tc>
                  <a:txBody>
                    <a:bodyPr/>
                    <a:lstStyle/>
                    <a:p>
                      <a:pPr algn="ctr" rtl="0" fontAlgn="ctr"/>
                      <a:r>
                        <a:rPr lang="en-US" sz="1100" u="none" strike="noStrike" dirty="0">
                          <a:effectLst/>
                        </a:rPr>
                        <a:t>Store ID</a:t>
                      </a:r>
                      <a:endParaRPr lang="en-US" sz="1100" b="1" i="0" u="none" strike="noStrike" dirty="0">
                        <a:solidFill>
                          <a:srgbClr val="FFFFFF"/>
                        </a:solidFill>
                        <a:effectLst/>
                        <a:latin typeface="Calibri" panose="020F0502020204030204" pitchFamily="34" charset="0"/>
                      </a:endParaRPr>
                    </a:p>
                  </a:txBody>
                  <a:tcPr marL="7620" marR="7620" marT="7620" marB="0" anchor="ctr"/>
                </a:tc>
                <a:tc>
                  <a:txBody>
                    <a:bodyPr/>
                    <a:lstStyle/>
                    <a:p>
                      <a:pPr algn="ctr" rtl="0" fontAlgn="ctr"/>
                      <a:r>
                        <a:rPr lang="en-US" sz="1100" u="none" strike="noStrike" dirty="0">
                          <a:effectLst/>
                        </a:rPr>
                        <a:t>Estimated stock level</a:t>
                      </a:r>
                      <a:endParaRPr lang="en-US" sz="1100" b="1" i="0" u="none" strike="noStrike" dirty="0">
                        <a:solidFill>
                          <a:srgbClr val="FFFFFF"/>
                        </a:solidFill>
                        <a:effectLst/>
                        <a:latin typeface="Calibri" panose="020F0502020204030204" pitchFamily="34" charset="0"/>
                      </a:endParaRPr>
                    </a:p>
                  </a:txBody>
                  <a:tcPr marL="7620" marR="7620" marT="7620" marB="0" anchor="ctr"/>
                </a:tc>
                <a:tc>
                  <a:txBody>
                    <a:bodyPr/>
                    <a:lstStyle/>
                    <a:p>
                      <a:pPr algn="ctr" rtl="0" fontAlgn="ctr"/>
                      <a:r>
                        <a:rPr lang="en-US" sz="1100" u="none" strike="noStrike" dirty="0">
                          <a:effectLst/>
                        </a:rPr>
                        <a:t> Estimated demand</a:t>
                      </a:r>
                      <a:endParaRPr lang="en-US" sz="1100" b="1" i="0" u="none" strike="noStrike" dirty="0">
                        <a:solidFill>
                          <a:srgbClr val="FFFFFF"/>
                        </a:solidFill>
                        <a:effectLst/>
                        <a:latin typeface="Calibri" panose="020F0502020204030204" pitchFamily="34" charset="0"/>
                      </a:endParaRPr>
                    </a:p>
                  </a:txBody>
                  <a:tcPr marL="7620" marR="7620" marT="7620" marB="0" anchor="ctr"/>
                </a:tc>
                <a:tc>
                  <a:txBody>
                    <a:bodyPr/>
                    <a:lstStyle/>
                    <a:p>
                      <a:pPr algn="ctr" rtl="0" fontAlgn="ctr"/>
                      <a:r>
                        <a:rPr lang="en-US" sz="1100" u="none" strike="noStrike" dirty="0">
                          <a:effectLst/>
                        </a:rPr>
                        <a:t>Excess stock</a:t>
                      </a:r>
                      <a:endParaRPr lang="en-US" sz="1100" b="1" i="0" u="none" strike="noStrike" dirty="0">
                        <a:solidFill>
                          <a:srgbClr val="FFFFFF"/>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170449403"/>
                  </a:ext>
                </a:extLst>
              </a:tr>
              <a:tr h="144011">
                <a:tc>
                  <a:txBody>
                    <a:bodyPr/>
                    <a:lstStyle/>
                    <a:p>
                      <a:pPr algn="ctr" rtl="0" fontAlgn="ctr"/>
                      <a:r>
                        <a:rPr lang="en-US" sz="1100" b="0" i="0" u="none" strike="noStrike" dirty="0">
                          <a:solidFill>
                            <a:srgbClr val="000000"/>
                          </a:solidFill>
                          <a:effectLst/>
                          <a:latin typeface="Calibri" panose="020F0502020204030204" pitchFamily="34" charset="0"/>
                        </a:rPr>
                        <a:t>Store 1</a:t>
                      </a:r>
                    </a:p>
                  </a:txBody>
                  <a:tcPr marL="7620" marR="7620" marT="7620" marB="0" anchor="ctr"/>
                </a:tc>
                <a:tc>
                  <a:txBody>
                    <a:bodyPr/>
                    <a:lstStyle/>
                    <a:p>
                      <a:pPr algn="ctr" rtl="0" fontAlgn="ctr"/>
                      <a:r>
                        <a:rPr lang="en-US" sz="1100" b="0" i="0" u="none" strike="noStrike" dirty="0">
                          <a:solidFill>
                            <a:srgbClr val="000000"/>
                          </a:solidFill>
                          <a:effectLst/>
                          <a:latin typeface="Calibri" panose="020F0502020204030204" pitchFamily="34" charset="0"/>
                        </a:rPr>
                        <a:t>214</a:t>
                      </a:r>
                    </a:p>
                  </a:txBody>
                  <a:tcPr marL="7620" marR="7620" marT="7620" marB="0" anchor="ctr"/>
                </a:tc>
                <a:tc>
                  <a:txBody>
                    <a:bodyPr/>
                    <a:lstStyle/>
                    <a:p>
                      <a:pPr algn="ctr" rtl="0" fontAlgn="ctr"/>
                      <a:r>
                        <a:rPr lang="en-US" sz="1100" b="0" i="0" u="none" strike="noStrike" dirty="0">
                          <a:solidFill>
                            <a:srgbClr val="000000"/>
                          </a:solidFill>
                          <a:effectLst/>
                          <a:latin typeface="Calibri" panose="020F0502020204030204" pitchFamily="34" charset="0"/>
                        </a:rPr>
                        <a:t>210</a:t>
                      </a:r>
                    </a:p>
                  </a:txBody>
                  <a:tcPr marL="7620" marR="7620" marT="7620" marB="0" anchor="ctr"/>
                </a:tc>
                <a:tc>
                  <a:txBody>
                    <a:bodyPr/>
                    <a:lstStyle/>
                    <a:p>
                      <a:pPr algn="ctr" rtl="0" fontAlgn="b"/>
                      <a:r>
                        <a:rPr lang="en-US" sz="1100" b="0" i="0" u="none" strike="noStrike" dirty="0">
                          <a:solidFill>
                            <a:srgbClr val="000000"/>
                          </a:solidFill>
                          <a:effectLst/>
                          <a:latin typeface="Calibri" panose="020F0502020204030204" pitchFamily="34" charset="0"/>
                        </a:rPr>
                        <a:t>4</a:t>
                      </a:r>
                    </a:p>
                  </a:txBody>
                  <a:tcPr marL="7620" marR="7620" marT="7620" marB="0" anchor="b"/>
                </a:tc>
                <a:extLst>
                  <a:ext uri="{0D108BD9-81ED-4DB2-BD59-A6C34878D82A}">
                    <a16:rowId xmlns:a16="http://schemas.microsoft.com/office/drawing/2014/main" val="4020850566"/>
                  </a:ext>
                </a:extLst>
              </a:tr>
              <a:tr h="144011">
                <a:tc>
                  <a:txBody>
                    <a:bodyPr/>
                    <a:lstStyle/>
                    <a:p>
                      <a:pPr algn="ctr" rtl="0" fontAlgn="ctr"/>
                      <a:r>
                        <a:rPr lang="en-US" sz="1100" b="0" i="0" u="none" strike="noStrike" dirty="0">
                          <a:solidFill>
                            <a:srgbClr val="000000"/>
                          </a:solidFill>
                          <a:effectLst/>
                          <a:latin typeface="Calibri" panose="020F0502020204030204" pitchFamily="34" charset="0"/>
                        </a:rPr>
                        <a:t>Store 2</a:t>
                      </a:r>
                    </a:p>
                  </a:txBody>
                  <a:tcPr marL="7620" marR="7620" marT="7620" marB="0" anchor="ctr"/>
                </a:tc>
                <a:tc>
                  <a:txBody>
                    <a:bodyPr/>
                    <a:lstStyle/>
                    <a:p>
                      <a:pPr algn="ctr" rtl="0" fontAlgn="ctr"/>
                      <a:r>
                        <a:rPr lang="en-US" sz="1100" b="0" i="0" u="none" strike="noStrike" dirty="0">
                          <a:solidFill>
                            <a:srgbClr val="000000"/>
                          </a:solidFill>
                          <a:effectLst/>
                          <a:latin typeface="Calibri" panose="020F0502020204030204" pitchFamily="34" charset="0"/>
                        </a:rPr>
                        <a:t>370</a:t>
                      </a:r>
                    </a:p>
                  </a:txBody>
                  <a:tcPr marL="7620" marR="7620" marT="7620" marB="0" anchor="ctr"/>
                </a:tc>
                <a:tc>
                  <a:txBody>
                    <a:bodyPr/>
                    <a:lstStyle/>
                    <a:p>
                      <a:pPr algn="ctr" rtl="0" fontAlgn="ctr"/>
                      <a:r>
                        <a:rPr lang="en-US" sz="1100" b="0" i="0" u="none" strike="noStrike" dirty="0">
                          <a:solidFill>
                            <a:srgbClr val="000000"/>
                          </a:solidFill>
                          <a:effectLst/>
                          <a:latin typeface="Calibri" panose="020F0502020204030204" pitchFamily="34" charset="0"/>
                        </a:rPr>
                        <a:t>362</a:t>
                      </a:r>
                    </a:p>
                  </a:txBody>
                  <a:tcPr marL="7620" marR="7620" marT="7620" marB="0" anchor="ctr"/>
                </a:tc>
                <a:tc>
                  <a:txBody>
                    <a:bodyPr/>
                    <a:lstStyle/>
                    <a:p>
                      <a:pPr algn="ctr" rtl="0" fontAlgn="b"/>
                      <a:r>
                        <a:rPr lang="en-US" sz="1100" b="0" i="0" u="none" strike="noStrike" dirty="0">
                          <a:solidFill>
                            <a:srgbClr val="000000"/>
                          </a:solidFill>
                          <a:effectLst/>
                          <a:latin typeface="Calibri" panose="020F0502020204030204" pitchFamily="34" charset="0"/>
                        </a:rPr>
                        <a:t>8</a:t>
                      </a:r>
                    </a:p>
                  </a:txBody>
                  <a:tcPr marL="7620" marR="7620" marT="7620" marB="0" anchor="b"/>
                </a:tc>
                <a:extLst>
                  <a:ext uri="{0D108BD9-81ED-4DB2-BD59-A6C34878D82A}">
                    <a16:rowId xmlns:a16="http://schemas.microsoft.com/office/drawing/2014/main" val="3436391298"/>
                  </a:ext>
                </a:extLst>
              </a:tr>
              <a:tr h="144011">
                <a:tc>
                  <a:txBody>
                    <a:bodyPr/>
                    <a:lstStyle/>
                    <a:p>
                      <a:pPr algn="ctr" rtl="0" fontAlgn="ctr"/>
                      <a:r>
                        <a:rPr lang="en-US" sz="1100" b="0" i="0" u="none" strike="noStrike" dirty="0">
                          <a:solidFill>
                            <a:srgbClr val="000000"/>
                          </a:solidFill>
                          <a:effectLst/>
                          <a:latin typeface="Calibri" panose="020F0502020204030204" pitchFamily="34" charset="0"/>
                        </a:rPr>
                        <a:t>Store 3</a:t>
                      </a:r>
                    </a:p>
                  </a:txBody>
                  <a:tcPr marL="7620" marR="7620" marT="7620" marB="0" anchor="ctr"/>
                </a:tc>
                <a:tc>
                  <a:txBody>
                    <a:bodyPr/>
                    <a:lstStyle/>
                    <a:p>
                      <a:pPr algn="ctr" rtl="0" fontAlgn="ctr"/>
                      <a:r>
                        <a:rPr lang="en-US" sz="1100" b="0" i="0" u="none" strike="noStrike" dirty="0">
                          <a:solidFill>
                            <a:srgbClr val="000000"/>
                          </a:solidFill>
                          <a:effectLst/>
                          <a:latin typeface="Calibri" panose="020F0502020204030204" pitchFamily="34" charset="0"/>
                        </a:rPr>
                        <a:t>3311</a:t>
                      </a:r>
                    </a:p>
                  </a:txBody>
                  <a:tcPr marL="7620" marR="7620" marT="7620" marB="0" anchor="ctr"/>
                </a:tc>
                <a:tc>
                  <a:txBody>
                    <a:bodyPr/>
                    <a:lstStyle/>
                    <a:p>
                      <a:pPr algn="ctr" rtl="0" fontAlgn="ctr"/>
                      <a:r>
                        <a:rPr lang="en-US" sz="1100" b="0" i="0" u="none" strike="noStrike" dirty="0">
                          <a:solidFill>
                            <a:srgbClr val="000000"/>
                          </a:solidFill>
                          <a:effectLst/>
                          <a:latin typeface="Calibri" panose="020F0502020204030204" pitchFamily="34" charset="0"/>
                        </a:rPr>
                        <a:t>3214</a:t>
                      </a:r>
                    </a:p>
                  </a:txBody>
                  <a:tcPr marL="7620" marR="7620" marT="7620" marB="0" anchor="ctr"/>
                </a:tc>
                <a:tc>
                  <a:txBody>
                    <a:bodyPr/>
                    <a:lstStyle/>
                    <a:p>
                      <a:pPr algn="ctr" rtl="0" fontAlgn="b"/>
                      <a:r>
                        <a:rPr lang="en-US" sz="1100" b="0" i="0" u="none" strike="noStrike" dirty="0">
                          <a:solidFill>
                            <a:srgbClr val="000000"/>
                          </a:solidFill>
                          <a:effectLst/>
                          <a:latin typeface="Calibri" panose="020F0502020204030204" pitchFamily="34" charset="0"/>
                        </a:rPr>
                        <a:t>97</a:t>
                      </a:r>
                    </a:p>
                  </a:txBody>
                  <a:tcPr marL="7620" marR="7620" marT="7620" marB="0" anchor="b"/>
                </a:tc>
                <a:extLst>
                  <a:ext uri="{0D108BD9-81ED-4DB2-BD59-A6C34878D82A}">
                    <a16:rowId xmlns:a16="http://schemas.microsoft.com/office/drawing/2014/main" val="3343751497"/>
                  </a:ext>
                </a:extLst>
              </a:tr>
              <a:tr h="0">
                <a:tc>
                  <a:txBody>
                    <a:bodyPr/>
                    <a:lstStyle/>
                    <a:p>
                      <a:pPr algn="ctr" rtl="0" fontAlgn="ctr"/>
                      <a:r>
                        <a:rPr lang="en-US" sz="1100" b="1" i="0" u="none" strike="noStrike" dirty="0">
                          <a:solidFill>
                            <a:srgbClr val="FF0000"/>
                          </a:solidFill>
                          <a:effectLst/>
                          <a:latin typeface="Calibri" panose="020F0502020204030204" pitchFamily="34" charset="0"/>
                        </a:rPr>
                        <a:t>Store 4</a:t>
                      </a:r>
                    </a:p>
                  </a:txBody>
                  <a:tcPr marL="7620" marR="7620" marT="7620" marB="0" anchor="ctr"/>
                </a:tc>
                <a:tc>
                  <a:txBody>
                    <a:bodyPr/>
                    <a:lstStyle/>
                    <a:p>
                      <a:pPr algn="ctr" rtl="0" fontAlgn="ctr"/>
                      <a:r>
                        <a:rPr lang="en-US" sz="1100" b="1" i="0" u="none" strike="noStrike" dirty="0">
                          <a:solidFill>
                            <a:srgbClr val="FF0000"/>
                          </a:solidFill>
                          <a:effectLst/>
                          <a:latin typeface="Calibri" panose="020F0502020204030204" pitchFamily="34" charset="0"/>
                        </a:rPr>
                        <a:t>625</a:t>
                      </a:r>
                    </a:p>
                  </a:txBody>
                  <a:tcPr marL="7620" marR="7620" marT="7620" marB="0" anchor="ctr"/>
                </a:tc>
                <a:tc>
                  <a:txBody>
                    <a:bodyPr/>
                    <a:lstStyle/>
                    <a:p>
                      <a:pPr algn="ctr" rtl="0" fontAlgn="ctr"/>
                      <a:r>
                        <a:rPr lang="en-US" sz="1100" b="1" i="0" u="none" strike="noStrike" dirty="0">
                          <a:solidFill>
                            <a:srgbClr val="FF0000"/>
                          </a:solidFill>
                          <a:effectLst/>
                          <a:latin typeface="Calibri" panose="020F0502020204030204" pitchFamily="34" charset="0"/>
                        </a:rPr>
                        <a:t>750</a:t>
                      </a:r>
                    </a:p>
                  </a:txBody>
                  <a:tcPr marL="7620" marR="7620" marT="7620" marB="0" anchor="ctr"/>
                </a:tc>
                <a:tc>
                  <a:txBody>
                    <a:bodyPr/>
                    <a:lstStyle/>
                    <a:p>
                      <a:pPr algn="ctr" rtl="0" fontAlgn="b"/>
                      <a:r>
                        <a:rPr lang="en-US" sz="1100" b="1" i="0" u="none" strike="noStrike" dirty="0">
                          <a:solidFill>
                            <a:srgbClr val="FF0000"/>
                          </a:solidFill>
                          <a:effectLst/>
                          <a:latin typeface="Calibri" panose="020F0502020204030204" pitchFamily="34" charset="0"/>
                        </a:rPr>
                        <a:t>-125</a:t>
                      </a:r>
                    </a:p>
                  </a:txBody>
                  <a:tcPr marL="7620" marR="7620" marT="7620" marB="0" anchor="b"/>
                </a:tc>
                <a:extLst>
                  <a:ext uri="{0D108BD9-81ED-4DB2-BD59-A6C34878D82A}">
                    <a16:rowId xmlns:a16="http://schemas.microsoft.com/office/drawing/2014/main" val="996754533"/>
                  </a:ext>
                </a:extLst>
              </a:tr>
              <a:tr h="144011">
                <a:tc>
                  <a:txBody>
                    <a:bodyPr/>
                    <a:lstStyle/>
                    <a:p>
                      <a:pPr algn="ctr" rtl="0" fontAlgn="ctr"/>
                      <a:r>
                        <a:rPr lang="en-US" sz="1100" b="0" i="0" u="none" strike="noStrike" dirty="0">
                          <a:solidFill>
                            <a:srgbClr val="000000"/>
                          </a:solidFill>
                          <a:effectLst/>
                          <a:latin typeface="Calibri" panose="020F0502020204030204" pitchFamily="34" charset="0"/>
                        </a:rPr>
                        <a:t>Store 5</a:t>
                      </a:r>
                    </a:p>
                  </a:txBody>
                  <a:tcPr marL="7620" marR="7620" marT="7620" marB="0" anchor="ctr"/>
                </a:tc>
                <a:tc>
                  <a:txBody>
                    <a:bodyPr/>
                    <a:lstStyle/>
                    <a:p>
                      <a:pPr algn="ctr" rtl="0" fontAlgn="ctr"/>
                      <a:r>
                        <a:rPr lang="en-US" sz="1100" b="0" i="0" u="none" strike="noStrike" dirty="0">
                          <a:solidFill>
                            <a:srgbClr val="000000"/>
                          </a:solidFill>
                          <a:effectLst/>
                          <a:latin typeface="Calibri" panose="020F0502020204030204" pitchFamily="34" charset="0"/>
                        </a:rPr>
                        <a:t>547</a:t>
                      </a:r>
                    </a:p>
                  </a:txBody>
                  <a:tcPr marL="7620" marR="7620" marT="7620" marB="0" anchor="ctr"/>
                </a:tc>
                <a:tc>
                  <a:txBody>
                    <a:bodyPr/>
                    <a:lstStyle/>
                    <a:p>
                      <a:pPr algn="ctr" rtl="0" fontAlgn="ctr"/>
                      <a:r>
                        <a:rPr lang="en-US" sz="1100" b="0" i="0" u="none" strike="noStrike" dirty="0">
                          <a:solidFill>
                            <a:srgbClr val="000000"/>
                          </a:solidFill>
                          <a:effectLst/>
                          <a:latin typeface="Calibri" panose="020F0502020204030204" pitchFamily="34" charset="0"/>
                        </a:rPr>
                        <a:t>498</a:t>
                      </a:r>
                    </a:p>
                  </a:txBody>
                  <a:tcPr marL="7620" marR="7620" marT="7620" marB="0" anchor="ctr"/>
                </a:tc>
                <a:tc>
                  <a:txBody>
                    <a:bodyPr/>
                    <a:lstStyle/>
                    <a:p>
                      <a:pPr algn="ctr" rtl="0" fontAlgn="b"/>
                      <a:r>
                        <a:rPr lang="en-US" sz="1100" b="0" i="0" u="none" strike="noStrike" dirty="0">
                          <a:solidFill>
                            <a:srgbClr val="000000"/>
                          </a:solidFill>
                          <a:effectLst/>
                          <a:latin typeface="Calibri" panose="020F0502020204030204" pitchFamily="34" charset="0"/>
                        </a:rPr>
                        <a:t>49</a:t>
                      </a:r>
                    </a:p>
                  </a:txBody>
                  <a:tcPr marL="7620" marR="7620" marT="7620" marB="0" anchor="b"/>
                </a:tc>
                <a:extLst>
                  <a:ext uri="{0D108BD9-81ED-4DB2-BD59-A6C34878D82A}">
                    <a16:rowId xmlns:a16="http://schemas.microsoft.com/office/drawing/2014/main" val="217371167"/>
                  </a:ext>
                </a:extLst>
              </a:tr>
              <a:tr h="132934">
                <a:tc>
                  <a:txBody>
                    <a:bodyPr/>
                    <a:lstStyle/>
                    <a:p>
                      <a:pPr algn="ctr"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57514764"/>
                  </a:ext>
                </a:extLst>
              </a:tr>
              <a:tr h="132934">
                <a:tc>
                  <a:txBody>
                    <a:bodyPr/>
                    <a:lstStyle/>
                    <a:p>
                      <a:pPr algn="ctr" rtl="0" fontAlgn="ctr"/>
                      <a:r>
                        <a:rPr lang="en-US" sz="1100" b="0" i="0" u="none" strike="noStrike" dirty="0">
                          <a:solidFill>
                            <a:srgbClr val="000000"/>
                          </a:solidFill>
                          <a:effectLst/>
                          <a:latin typeface="Calibri" panose="020F0502020204030204" pitchFamily="34" charset="0"/>
                        </a:rPr>
                        <a:t>Total</a:t>
                      </a:r>
                    </a:p>
                  </a:txBody>
                  <a:tcPr marL="7620" marR="7620" marT="7620" marB="0" anchor="ctr"/>
                </a:tc>
                <a:tc>
                  <a:txBody>
                    <a:bodyPr/>
                    <a:lstStyle/>
                    <a:p>
                      <a:pPr algn="ctr" fontAlgn="b"/>
                      <a:r>
                        <a:rPr lang="en-US" sz="1100" b="0" i="0" u="none" strike="noStrike" dirty="0">
                          <a:solidFill>
                            <a:srgbClr val="000000"/>
                          </a:solidFill>
                          <a:effectLst/>
                          <a:latin typeface="Calibri" panose="020F0502020204030204" pitchFamily="34" charset="0"/>
                        </a:rPr>
                        <a:t>5067</a:t>
                      </a:r>
                    </a:p>
                  </a:txBody>
                  <a:tcPr marL="7620" marR="7620" marT="7620" marB="0" anchor="b"/>
                </a:tc>
                <a:tc>
                  <a:txBody>
                    <a:bodyPr/>
                    <a:lstStyle/>
                    <a:p>
                      <a:pPr algn="ctr" fontAlgn="b"/>
                      <a:r>
                        <a:rPr lang="en-US" sz="1100" b="0" i="0" u="none" strike="noStrike" dirty="0">
                          <a:solidFill>
                            <a:srgbClr val="000000"/>
                          </a:solidFill>
                          <a:effectLst/>
                          <a:latin typeface="Calibri" panose="020F0502020204030204" pitchFamily="34" charset="0"/>
                        </a:rPr>
                        <a:t>5034</a:t>
                      </a:r>
                    </a:p>
                  </a:txBody>
                  <a:tcPr marL="7620" marR="7620" marT="7620" marB="0" anchor="b"/>
                </a:tc>
                <a:tc>
                  <a:txBody>
                    <a:bodyPr/>
                    <a:lstStyle/>
                    <a:p>
                      <a:pPr algn="ctr" fontAlgn="b"/>
                      <a:r>
                        <a:rPr lang="en-US" sz="1100" b="0" i="0" u="none" strike="noStrike" dirty="0">
                          <a:solidFill>
                            <a:srgbClr val="000000"/>
                          </a:solidFill>
                          <a:effectLst/>
                          <a:latin typeface="Calibri" panose="020F0502020204030204" pitchFamily="34" charset="0"/>
                        </a:rPr>
                        <a:t>33</a:t>
                      </a:r>
                    </a:p>
                  </a:txBody>
                  <a:tcPr marL="7620" marR="7620" marT="7620" marB="0" anchor="b"/>
                </a:tc>
                <a:extLst>
                  <a:ext uri="{0D108BD9-81ED-4DB2-BD59-A6C34878D82A}">
                    <a16:rowId xmlns:a16="http://schemas.microsoft.com/office/drawing/2014/main" val="3661803318"/>
                  </a:ext>
                </a:extLst>
              </a:tr>
            </a:tbl>
          </a:graphicData>
        </a:graphic>
      </p:graphicFrame>
      <p:sp>
        <p:nvSpPr>
          <p:cNvPr id="201" name="TextBox 200">
            <a:extLst>
              <a:ext uri="{FF2B5EF4-FFF2-40B4-BE49-F238E27FC236}">
                <a16:creationId xmlns:a16="http://schemas.microsoft.com/office/drawing/2014/main" id="{C4EA94F1-3267-4762-8962-C751F4AEC74E}"/>
              </a:ext>
            </a:extLst>
          </p:cNvPr>
          <p:cNvSpPr txBox="1"/>
          <p:nvPr/>
        </p:nvSpPr>
        <p:spPr>
          <a:xfrm>
            <a:off x="6328641" y="4856309"/>
            <a:ext cx="5111624" cy="1200329"/>
          </a:xfrm>
          <a:prstGeom prst="rect">
            <a:avLst/>
          </a:prstGeom>
          <a:noFill/>
        </p:spPr>
        <p:txBody>
          <a:bodyPr wrap="square">
            <a:spAutoFit/>
          </a:bodyPr>
          <a:lstStyle/>
          <a:p>
            <a:r>
              <a:rPr lang="en-US" sz="1200" i="1" dirty="0"/>
              <a:t>Recommendation : </a:t>
            </a:r>
          </a:p>
          <a:p>
            <a:pPr marL="171450" indent="-171450">
              <a:buFont typeface="Arial" panose="020B0604020202020204" pitchFamily="34" charset="0"/>
              <a:buChar char="•"/>
            </a:pPr>
            <a:r>
              <a:rPr lang="en-US" sz="1200" i="1" dirty="0"/>
              <a:t>Move 80 units from store 3 to store 4</a:t>
            </a:r>
          </a:p>
          <a:p>
            <a:pPr marL="171450" indent="-171450">
              <a:buFont typeface="Arial" panose="020B0604020202020204" pitchFamily="34" charset="0"/>
              <a:buChar char="•"/>
            </a:pPr>
            <a:r>
              <a:rPr lang="en-US" sz="1200" i="1" dirty="0"/>
              <a:t>Move 45 units from store 5 to 4</a:t>
            </a:r>
          </a:p>
          <a:p>
            <a:pPr marL="171450" indent="-171450">
              <a:buFont typeface="Arial" panose="020B0604020202020204" pitchFamily="34" charset="0"/>
              <a:buChar char="•"/>
            </a:pPr>
            <a:r>
              <a:rPr lang="en-US" sz="1200" i="1" dirty="0"/>
              <a:t>Stock more units at store 1 ( threshold reached ) </a:t>
            </a:r>
          </a:p>
          <a:p>
            <a:pPr marL="171450" indent="-171450">
              <a:buFont typeface="Arial" panose="020B0604020202020204" pitchFamily="34" charset="0"/>
              <a:buChar char="•"/>
            </a:pPr>
            <a:r>
              <a:rPr lang="en-US" sz="1200" i="1" dirty="0"/>
              <a:t>Recommend offers for store 5 to clear inventory</a:t>
            </a:r>
          </a:p>
          <a:p>
            <a:endParaRPr lang="en-US" sz="1200" i="1" dirty="0"/>
          </a:p>
        </p:txBody>
      </p:sp>
      <p:sp>
        <p:nvSpPr>
          <p:cNvPr id="202" name="TextBox 31">
            <a:extLst>
              <a:ext uri="{FF2B5EF4-FFF2-40B4-BE49-F238E27FC236}">
                <a16:creationId xmlns:a16="http://schemas.microsoft.com/office/drawing/2014/main" id="{F0399693-A099-4C73-B927-B3E27F63400B}"/>
              </a:ext>
            </a:extLst>
          </p:cNvPr>
          <p:cNvSpPr txBox="1"/>
          <p:nvPr/>
        </p:nvSpPr>
        <p:spPr>
          <a:xfrm>
            <a:off x="7774760" y="2641393"/>
            <a:ext cx="1835476" cy="27236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400" b="1" dirty="0">
                <a:solidFill>
                  <a:schemeClr val="tx1">
                    <a:lumMod val="65000"/>
                    <a:lumOff val="35000"/>
                  </a:schemeClr>
                </a:solidFill>
                <a:latin typeface="Arial" panose="020B0604020202020204" pitchFamily="34" charset="0"/>
                <a:cs typeface="Arial" panose="020B0604020202020204" pitchFamily="34" charset="0"/>
              </a:rPr>
              <a:t>Period</a:t>
            </a:r>
          </a:p>
        </p:txBody>
      </p:sp>
      <p:sp>
        <p:nvSpPr>
          <p:cNvPr id="203" name="TextBox 34">
            <a:extLst>
              <a:ext uri="{FF2B5EF4-FFF2-40B4-BE49-F238E27FC236}">
                <a16:creationId xmlns:a16="http://schemas.microsoft.com/office/drawing/2014/main" id="{FB9E4AAA-4261-4EC6-864A-53B9842F454A}"/>
              </a:ext>
            </a:extLst>
          </p:cNvPr>
          <p:cNvSpPr txBox="1"/>
          <p:nvPr/>
        </p:nvSpPr>
        <p:spPr>
          <a:xfrm>
            <a:off x="8972904" y="2673843"/>
            <a:ext cx="495070" cy="229875"/>
          </a:xfrm>
          <a:prstGeom prst="rect">
            <a:avLst/>
          </a:prstGeom>
          <a:noFill/>
          <a:ln w="9525" cmpd="sng">
            <a:solidFill>
              <a:schemeClr val="tx1">
                <a:lumMod val="65000"/>
                <a:lumOff val="35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sz="1100" b="1" dirty="0">
                <a:solidFill>
                  <a:schemeClr val="tx1">
                    <a:lumMod val="65000"/>
                    <a:lumOff val="35000"/>
                  </a:schemeClr>
                </a:solidFill>
                <a:latin typeface="Arial" panose="020B0604020202020204" pitchFamily="34" charset="0"/>
                <a:cs typeface="Arial" panose="020B0604020202020204" pitchFamily="34" charset="0"/>
              </a:rPr>
              <a:t>Feb</a:t>
            </a:r>
          </a:p>
        </p:txBody>
      </p:sp>
    </p:spTree>
    <p:extLst>
      <p:ext uri="{BB962C8B-B14F-4D97-AF65-F5344CB8AC3E}">
        <p14:creationId xmlns:p14="http://schemas.microsoft.com/office/powerpoint/2010/main" val="3334493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BC65F934-C914-4D45-AA7A-D5DD0581E187}"/>
              </a:ext>
            </a:extLst>
          </p:cNvPr>
          <p:cNvSpPr/>
          <p:nvPr/>
        </p:nvSpPr>
        <p:spPr>
          <a:xfrm>
            <a:off x="181930" y="1413484"/>
            <a:ext cx="11840085" cy="4804411"/>
          </a:xfrm>
          <a:prstGeom prst="rect">
            <a:avLst/>
          </a:prstGeom>
          <a:gradFill>
            <a:gsLst>
              <a:gs pos="0">
                <a:schemeClr val="accent1">
                  <a:lumMod val="20000"/>
                  <a:lumOff val="80000"/>
                </a:schemeClr>
              </a:gs>
              <a:gs pos="100000">
                <a:schemeClr val="bg1">
                  <a:alpha val="0"/>
                </a:schemeClr>
              </a:gs>
            </a:gsLst>
            <a:lin ang="5400000" scaled="0"/>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latin typeface="Arial" panose="020B0604020202020204" pitchFamily="34" charset="0"/>
              <a:cs typeface="Arial" panose="020B0604020202020204" pitchFamily="34" charset="0"/>
            </a:endParaRPr>
          </a:p>
        </p:txBody>
      </p:sp>
      <p:sp>
        <p:nvSpPr>
          <p:cNvPr id="195" name="Rectangle 194">
            <a:extLst>
              <a:ext uri="{FF2B5EF4-FFF2-40B4-BE49-F238E27FC236}">
                <a16:creationId xmlns:a16="http://schemas.microsoft.com/office/drawing/2014/main" id="{CAAE43B4-7880-49CB-AC44-BE4F0C83E4A8}"/>
              </a:ext>
            </a:extLst>
          </p:cNvPr>
          <p:cNvSpPr/>
          <p:nvPr/>
        </p:nvSpPr>
        <p:spPr>
          <a:xfrm>
            <a:off x="396412" y="2003058"/>
            <a:ext cx="11465252" cy="377468"/>
          </a:xfrm>
          <a:prstGeom prst="rect">
            <a:avLst/>
          </a:prstGeom>
          <a:solidFill>
            <a:schemeClr val="bg1"/>
          </a:solidFill>
          <a:ln>
            <a:solidFill>
              <a:srgbClr val="18A3A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 name="Footer Placeholder 1">
            <a:extLst>
              <a:ext uri="{FF2B5EF4-FFF2-40B4-BE49-F238E27FC236}">
                <a16:creationId xmlns:a16="http://schemas.microsoft.com/office/drawing/2014/main" id="{8CA19E52-2140-4A07-82DF-BCDCFD85A9BF}"/>
              </a:ext>
            </a:extLst>
          </p:cNvPr>
          <p:cNvSpPr>
            <a:spLocks noGrp="1"/>
          </p:cNvSpPr>
          <p:nvPr>
            <p:ph type="ftr" sz="quarter" idx="11"/>
          </p:nvPr>
        </p:nvSpPr>
        <p:spPr>
          <a:xfrm>
            <a:off x="4038600" y="649490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prstClr val="black">
                    <a:tint val="75000"/>
                  </a:prstClr>
                </a:solidFill>
              </a:rPr>
              <a:t>© LatentView Analytics. Confidential</a:t>
            </a:r>
          </a:p>
        </p:txBody>
      </p:sp>
      <p:sp>
        <p:nvSpPr>
          <p:cNvPr id="6" name="Rectangle 5">
            <a:extLst>
              <a:ext uri="{FF2B5EF4-FFF2-40B4-BE49-F238E27FC236}">
                <a16:creationId xmlns:a16="http://schemas.microsoft.com/office/drawing/2014/main" id="{344027E4-328D-42CA-8134-8ADB53771786}"/>
              </a:ext>
            </a:extLst>
          </p:cNvPr>
          <p:cNvSpPr/>
          <p:nvPr/>
        </p:nvSpPr>
        <p:spPr>
          <a:xfrm rot="20769547">
            <a:off x="9931210" y="856336"/>
            <a:ext cx="1301631" cy="387192"/>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0000"/>
                </a:solidFill>
                <a:latin typeface="Segoe UI" panose="020B0502040204020203" pitchFamily="34" charset="0"/>
                <a:ea typeface="Segoe UI" panose="020B0502040204020203" pitchFamily="34" charset="0"/>
                <a:cs typeface="Segoe UI" panose="020B0502040204020203" pitchFamily="34" charset="0"/>
              </a:rPr>
              <a:t>ILLUSTRATIVE</a:t>
            </a:r>
          </a:p>
        </p:txBody>
      </p:sp>
      <p:sp>
        <p:nvSpPr>
          <p:cNvPr id="140" name="Rectangle 139"/>
          <p:cNvSpPr/>
          <p:nvPr/>
        </p:nvSpPr>
        <p:spPr>
          <a:xfrm>
            <a:off x="7281076" y="466375"/>
            <a:ext cx="2378241" cy="638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178CCB"/>
              </a:solidFill>
              <a:latin typeface="Segoe UI" panose="020B0502040204020203" pitchFamily="34" charset="0"/>
              <a:cs typeface="Segoe UI" panose="020B0502040204020203" pitchFamily="34" charset="0"/>
            </a:endParaRPr>
          </a:p>
        </p:txBody>
      </p:sp>
      <p:sp>
        <p:nvSpPr>
          <p:cNvPr id="142" name="Rectangle 141"/>
          <p:cNvSpPr/>
          <p:nvPr/>
        </p:nvSpPr>
        <p:spPr>
          <a:xfrm>
            <a:off x="5134690" y="465391"/>
            <a:ext cx="1865444" cy="638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178CCB"/>
              </a:solidFill>
              <a:latin typeface="Segoe UI" panose="020B0502040204020203" pitchFamily="34" charset="0"/>
              <a:cs typeface="Segoe UI" panose="020B0502040204020203" pitchFamily="34" charset="0"/>
            </a:endParaRPr>
          </a:p>
        </p:txBody>
      </p:sp>
      <p:sp>
        <p:nvSpPr>
          <p:cNvPr id="8" name="Title 7">
            <a:extLst>
              <a:ext uri="{FF2B5EF4-FFF2-40B4-BE49-F238E27FC236}">
                <a16:creationId xmlns:a16="http://schemas.microsoft.com/office/drawing/2014/main" id="{765B3A1E-15AC-4A59-B9EC-2EC9FB285CDC}"/>
              </a:ext>
            </a:extLst>
          </p:cNvPr>
          <p:cNvSpPr>
            <a:spLocks noGrp="1"/>
          </p:cNvSpPr>
          <p:nvPr>
            <p:ph type="title"/>
          </p:nvPr>
        </p:nvSpPr>
        <p:spPr>
          <a:xfrm>
            <a:off x="599655" y="58925"/>
            <a:ext cx="10940304" cy="408349"/>
          </a:xfrm>
        </p:spPr>
        <p:txBody>
          <a:bodyPr/>
          <a:lstStyle/>
          <a:p>
            <a:r>
              <a:rPr lang="en-US" dirty="0"/>
              <a:t>Sample illustrative UI</a:t>
            </a:r>
          </a:p>
        </p:txBody>
      </p:sp>
      <p:sp>
        <p:nvSpPr>
          <p:cNvPr id="58" name="Round Same Side Corner Rectangle 132">
            <a:extLst>
              <a:ext uri="{FF2B5EF4-FFF2-40B4-BE49-F238E27FC236}">
                <a16:creationId xmlns:a16="http://schemas.microsoft.com/office/drawing/2014/main" id="{CCC5620F-E7DF-410E-B726-BB74A81C6424}"/>
              </a:ext>
            </a:extLst>
          </p:cNvPr>
          <p:cNvSpPr/>
          <p:nvPr/>
        </p:nvSpPr>
        <p:spPr>
          <a:xfrm>
            <a:off x="264741" y="948363"/>
            <a:ext cx="2286000" cy="471928"/>
          </a:xfrm>
          <a:prstGeom prst="round2SameRect">
            <a:avLst/>
          </a:prstGeom>
          <a:solidFill>
            <a:schemeClr val="bg1">
              <a:lumMod val="85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lumMod val="50000"/>
                  </a:schemeClr>
                </a:solidFill>
                <a:latin typeface="Arial" panose="020B0604020202020204" pitchFamily="34" charset="0"/>
                <a:cs typeface="Arial" panose="020B0604020202020204" pitchFamily="34" charset="0"/>
              </a:rPr>
              <a:t>Stock out overview</a:t>
            </a:r>
          </a:p>
        </p:txBody>
      </p:sp>
      <p:sp>
        <p:nvSpPr>
          <p:cNvPr id="60" name="Rectangle 59">
            <a:extLst>
              <a:ext uri="{FF2B5EF4-FFF2-40B4-BE49-F238E27FC236}">
                <a16:creationId xmlns:a16="http://schemas.microsoft.com/office/drawing/2014/main" id="{209981ED-6944-4C4D-A6DC-3C09B84719AA}"/>
              </a:ext>
            </a:extLst>
          </p:cNvPr>
          <p:cNvSpPr/>
          <p:nvPr/>
        </p:nvSpPr>
        <p:spPr>
          <a:xfrm>
            <a:off x="396412" y="1511147"/>
            <a:ext cx="11465252" cy="377468"/>
          </a:xfrm>
          <a:prstGeom prst="rect">
            <a:avLst/>
          </a:prstGeom>
          <a:solidFill>
            <a:schemeClr val="bg1"/>
          </a:solidFill>
          <a:ln>
            <a:solidFill>
              <a:srgbClr val="18A3A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61" name="Rectangle 60">
            <a:extLst>
              <a:ext uri="{FF2B5EF4-FFF2-40B4-BE49-F238E27FC236}">
                <a16:creationId xmlns:a16="http://schemas.microsoft.com/office/drawing/2014/main" id="{EF664556-169D-4FC5-B75E-AEFE768B3131}"/>
              </a:ext>
            </a:extLst>
          </p:cNvPr>
          <p:cNvSpPr/>
          <p:nvPr/>
        </p:nvSpPr>
        <p:spPr>
          <a:xfrm>
            <a:off x="396411" y="2540875"/>
            <a:ext cx="11465251" cy="3583627"/>
          </a:xfrm>
          <a:prstGeom prst="rect">
            <a:avLst/>
          </a:prstGeom>
          <a:solidFill>
            <a:schemeClr val="bg1"/>
          </a:solidFill>
          <a:ln>
            <a:solidFill>
              <a:srgbClr val="18A3A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62" name="Rectangle 61">
            <a:extLst>
              <a:ext uri="{FF2B5EF4-FFF2-40B4-BE49-F238E27FC236}">
                <a16:creationId xmlns:a16="http://schemas.microsoft.com/office/drawing/2014/main" id="{BD348C99-52DD-4BD9-8E2D-E823478D4DF3}"/>
              </a:ext>
            </a:extLst>
          </p:cNvPr>
          <p:cNvSpPr/>
          <p:nvPr/>
        </p:nvSpPr>
        <p:spPr>
          <a:xfrm rot="20769547">
            <a:off x="9931210" y="856336"/>
            <a:ext cx="1301631" cy="387192"/>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0000"/>
                </a:solidFill>
                <a:latin typeface="Segoe UI" panose="020B0502040204020203" pitchFamily="34" charset="0"/>
                <a:ea typeface="Segoe UI" panose="020B0502040204020203" pitchFamily="34" charset="0"/>
                <a:cs typeface="Segoe UI" panose="020B0502040204020203" pitchFamily="34" charset="0"/>
              </a:rPr>
              <a:t>ILLUSTRATIVE</a:t>
            </a:r>
          </a:p>
        </p:txBody>
      </p:sp>
      <p:sp>
        <p:nvSpPr>
          <p:cNvPr id="76" name="Round Same Side Corner Rectangle 135">
            <a:extLst>
              <a:ext uri="{FF2B5EF4-FFF2-40B4-BE49-F238E27FC236}">
                <a16:creationId xmlns:a16="http://schemas.microsoft.com/office/drawing/2014/main" id="{7EBD6F8C-B5F1-4851-9D44-8C9F514B07C6}"/>
              </a:ext>
            </a:extLst>
          </p:cNvPr>
          <p:cNvSpPr/>
          <p:nvPr/>
        </p:nvSpPr>
        <p:spPr>
          <a:xfrm>
            <a:off x="7324236" y="948363"/>
            <a:ext cx="2286000" cy="463539"/>
          </a:xfrm>
          <a:prstGeom prst="round2SameRect">
            <a:avLst/>
          </a:prstGeom>
          <a:solidFill>
            <a:schemeClr val="bg1">
              <a:lumMod val="85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500" dirty="0">
                <a:solidFill>
                  <a:schemeClr val="bg1">
                    <a:lumMod val="50000"/>
                  </a:schemeClr>
                </a:solidFill>
                <a:latin typeface="Arial" panose="020B0604020202020204" pitchFamily="34" charset="0"/>
                <a:cs typeface="Arial" panose="020B0604020202020204" pitchFamily="34" charset="0"/>
              </a:rPr>
              <a:t>Raw material inventory </a:t>
            </a:r>
          </a:p>
        </p:txBody>
      </p:sp>
      <p:sp>
        <p:nvSpPr>
          <p:cNvPr id="77" name="Round Same Side Corner Rectangle 138">
            <a:extLst>
              <a:ext uri="{FF2B5EF4-FFF2-40B4-BE49-F238E27FC236}">
                <a16:creationId xmlns:a16="http://schemas.microsoft.com/office/drawing/2014/main" id="{872BF3E6-D610-476F-ABF8-B218BB3F3931}"/>
              </a:ext>
            </a:extLst>
          </p:cNvPr>
          <p:cNvSpPr/>
          <p:nvPr/>
        </p:nvSpPr>
        <p:spPr>
          <a:xfrm>
            <a:off x="2617906" y="946134"/>
            <a:ext cx="2286000" cy="459951"/>
          </a:xfrm>
          <a:prstGeom prst="round2SameRect">
            <a:avLst/>
          </a:prstGeom>
          <a:solidFill>
            <a:schemeClr val="accent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bg1"/>
                </a:solidFill>
                <a:latin typeface="Arial" panose="020B0604020202020204" pitchFamily="34" charset="0"/>
                <a:cs typeface="Arial" panose="020B0604020202020204" pitchFamily="34" charset="0"/>
              </a:rPr>
              <a:t>Forecast drilldown</a:t>
            </a:r>
          </a:p>
        </p:txBody>
      </p:sp>
      <p:sp>
        <p:nvSpPr>
          <p:cNvPr id="78" name="Round Same Side Corner Rectangle 142">
            <a:extLst>
              <a:ext uri="{FF2B5EF4-FFF2-40B4-BE49-F238E27FC236}">
                <a16:creationId xmlns:a16="http://schemas.microsoft.com/office/drawing/2014/main" id="{C4D139D3-A435-4FC6-9847-63DCE2BF02B9}"/>
              </a:ext>
            </a:extLst>
          </p:cNvPr>
          <p:cNvSpPr/>
          <p:nvPr/>
        </p:nvSpPr>
        <p:spPr>
          <a:xfrm>
            <a:off x="4971071" y="942147"/>
            <a:ext cx="2286000" cy="459951"/>
          </a:xfrm>
          <a:prstGeom prst="round2SameRect">
            <a:avLst/>
          </a:prstGeom>
          <a:solidFill>
            <a:schemeClr val="bg1">
              <a:lumMod val="85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lumMod val="50000"/>
                  </a:schemeClr>
                </a:solidFill>
                <a:latin typeface="Arial" panose="020B0604020202020204" pitchFamily="34" charset="0"/>
                <a:cs typeface="Arial" panose="020B0604020202020204" pitchFamily="34" charset="0"/>
              </a:rPr>
              <a:t>Route planner</a:t>
            </a:r>
          </a:p>
        </p:txBody>
      </p:sp>
      <p:sp>
        <p:nvSpPr>
          <p:cNvPr id="85" name="TextBox 31">
            <a:extLst>
              <a:ext uri="{FF2B5EF4-FFF2-40B4-BE49-F238E27FC236}">
                <a16:creationId xmlns:a16="http://schemas.microsoft.com/office/drawing/2014/main" id="{1DAC1FD3-DDBF-44F6-865B-990F1D992F2D}"/>
              </a:ext>
            </a:extLst>
          </p:cNvPr>
          <p:cNvSpPr txBox="1"/>
          <p:nvPr/>
        </p:nvSpPr>
        <p:spPr>
          <a:xfrm>
            <a:off x="1749918" y="1595006"/>
            <a:ext cx="1156112" cy="23387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400" b="1" dirty="0">
                <a:solidFill>
                  <a:schemeClr val="tx2"/>
                </a:solidFill>
                <a:latin typeface="Arial" panose="020B0604020202020204" pitchFamily="34" charset="0"/>
                <a:cs typeface="Arial" panose="020B0604020202020204" pitchFamily="34" charset="0"/>
              </a:rPr>
              <a:t>Type</a:t>
            </a:r>
          </a:p>
        </p:txBody>
      </p:sp>
      <p:sp>
        <p:nvSpPr>
          <p:cNvPr id="86" name="TextBox 34">
            <a:extLst>
              <a:ext uri="{FF2B5EF4-FFF2-40B4-BE49-F238E27FC236}">
                <a16:creationId xmlns:a16="http://schemas.microsoft.com/office/drawing/2014/main" id="{0752E73C-D7F2-499F-B5F7-E5B22B157D50}"/>
              </a:ext>
            </a:extLst>
          </p:cNvPr>
          <p:cNvSpPr txBox="1"/>
          <p:nvPr/>
        </p:nvSpPr>
        <p:spPr>
          <a:xfrm>
            <a:off x="2877249" y="1579811"/>
            <a:ext cx="1017755" cy="259292"/>
          </a:xfrm>
          <a:prstGeom prst="rect">
            <a:avLst/>
          </a:prstGeom>
          <a:noFill/>
          <a:ln w="9525" cmpd="sng">
            <a:solidFill>
              <a:schemeClr val="tx1">
                <a:lumMod val="65000"/>
                <a:lumOff val="35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b="1" dirty="0">
                <a:solidFill>
                  <a:schemeClr val="tx2"/>
                </a:solidFill>
                <a:latin typeface="Arial" panose="020B0604020202020204" pitchFamily="34" charset="0"/>
                <a:cs typeface="Arial" panose="020B0604020202020204" pitchFamily="34" charset="0"/>
              </a:rPr>
              <a:t>Regular </a:t>
            </a:r>
            <a:endParaRPr lang="en-US" sz="1100" b="1" dirty="0">
              <a:solidFill>
                <a:schemeClr val="tx2"/>
              </a:solidFill>
              <a:latin typeface="Arial" panose="020B0604020202020204" pitchFamily="34" charset="0"/>
              <a:cs typeface="Arial" panose="020B0604020202020204" pitchFamily="34" charset="0"/>
            </a:endParaRPr>
          </a:p>
        </p:txBody>
      </p:sp>
      <p:sp>
        <p:nvSpPr>
          <p:cNvPr id="87" name="Isosceles Triangle 86">
            <a:extLst>
              <a:ext uri="{FF2B5EF4-FFF2-40B4-BE49-F238E27FC236}">
                <a16:creationId xmlns:a16="http://schemas.microsoft.com/office/drawing/2014/main" id="{13232A33-3C95-44CD-8CA1-52DB0FCCE1A9}"/>
              </a:ext>
            </a:extLst>
          </p:cNvPr>
          <p:cNvSpPr/>
          <p:nvPr/>
        </p:nvSpPr>
        <p:spPr>
          <a:xfrm flipV="1">
            <a:off x="3629735" y="1642231"/>
            <a:ext cx="179367" cy="1159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Arial" panose="020B0604020202020204" pitchFamily="34" charset="0"/>
              <a:cs typeface="Arial" panose="020B0604020202020204" pitchFamily="34" charset="0"/>
            </a:endParaRPr>
          </a:p>
        </p:txBody>
      </p:sp>
      <p:sp>
        <p:nvSpPr>
          <p:cNvPr id="94" name="TextBox 31">
            <a:extLst>
              <a:ext uri="{FF2B5EF4-FFF2-40B4-BE49-F238E27FC236}">
                <a16:creationId xmlns:a16="http://schemas.microsoft.com/office/drawing/2014/main" id="{6925795C-7BC2-4654-BC8F-809E6782B6E6}"/>
              </a:ext>
            </a:extLst>
          </p:cNvPr>
          <p:cNvSpPr txBox="1"/>
          <p:nvPr/>
        </p:nvSpPr>
        <p:spPr>
          <a:xfrm>
            <a:off x="3837271" y="1585815"/>
            <a:ext cx="1003961" cy="23812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400" b="1" dirty="0">
                <a:solidFill>
                  <a:schemeClr val="tx2"/>
                </a:solidFill>
                <a:latin typeface="Arial" panose="020B0604020202020204" pitchFamily="34" charset="0"/>
                <a:cs typeface="Arial" panose="020B0604020202020204" pitchFamily="34" charset="0"/>
              </a:rPr>
              <a:t>Brand</a:t>
            </a:r>
          </a:p>
        </p:txBody>
      </p:sp>
      <p:sp>
        <p:nvSpPr>
          <p:cNvPr id="101" name="TextBox 34">
            <a:extLst>
              <a:ext uri="{FF2B5EF4-FFF2-40B4-BE49-F238E27FC236}">
                <a16:creationId xmlns:a16="http://schemas.microsoft.com/office/drawing/2014/main" id="{45A4933B-788E-4307-A69B-4F3CA467C36E}"/>
              </a:ext>
            </a:extLst>
          </p:cNvPr>
          <p:cNvSpPr txBox="1"/>
          <p:nvPr/>
        </p:nvSpPr>
        <p:spPr>
          <a:xfrm>
            <a:off x="4626214" y="1585359"/>
            <a:ext cx="809960" cy="238125"/>
          </a:xfrm>
          <a:prstGeom prst="rect">
            <a:avLst/>
          </a:prstGeom>
          <a:noFill/>
          <a:ln w="9525" cmpd="sng">
            <a:solidFill>
              <a:schemeClr val="tx1">
                <a:lumMod val="65000"/>
                <a:lumOff val="35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b="1" dirty="0">
                <a:solidFill>
                  <a:schemeClr val="tx2"/>
                </a:solidFill>
                <a:latin typeface="Arial" panose="020B0604020202020204" pitchFamily="34" charset="0"/>
                <a:cs typeface="Arial" panose="020B0604020202020204" pitchFamily="34" charset="0"/>
              </a:rPr>
              <a:t>BS</a:t>
            </a:r>
            <a:endParaRPr lang="en-US" sz="1100" b="1" dirty="0">
              <a:solidFill>
                <a:schemeClr val="tx2"/>
              </a:solidFill>
              <a:latin typeface="Arial" panose="020B0604020202020204" pitchFamily="34" charset="0"/>
              <a:cs typeface="Arial" panose="020B0604020202020204" pitchFamily="34" charset="0"/>
            </a:endParaRPr>
          </a:p>
        </p:txBody>
      </p:sp>
      <p:sp>
        <p:nvSpPr>
          <p:cNvPr id="102" name="Isosceles Triangle 101">
            <a:extLst>
              <a:ext uri="{FF2B5EF4-FFF2-40B4-BE49-F238E27FC236}">
                <a16:creationId xmlns:a16="http://schemas.microsoft.com/office/drawing/2014/main" id="{824C87A7-4816-4F19-958B-CDCE03E1E522}"/>
              </a:ext>
            </a:extLst>
          </p:cNvPr>
          <p:cNvSpPr/>
          <p:nvPr/>
        </p:nvSpPr>
        <p:spPr>
          <a:xfrm flipV="1">
            <a:off x="5196481" y="1647910"/>
            <a:ext cx="179367" cy="1159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Arial" panose="020B0604020202020204" pitchFamily="34" charset="0"/>
              <a:cs typeface="Arial" panose="020B0604020202020204" pitchFamily="34" charset="0"/>
            </a:endParaRPr>
          </a:p>
        </p:txBody>
      </p:sp>
      <p:sp>
        <p:nvSpPr>
          <p:cNvPr id="103" name="TextBox 31">
            <a:extLst>
              <a:ext uri="{FF2B5EF4-FFF2-40B4-BE49-F238E27FC236}">
                <a16:creationId xmlns:a16="http://schemas.microsoft.com/office/drawing/2014/main" id="{ED2154CB-D232-4ABF-A4DB-EA299B81A75B}"/>
              </a:ext>
            </a:extLst>
          </p:cNvPr>
          <p:cNvSpPr txBox="1"/>
          <p:nvPr/>
        </p:nvSpPr>
        <p:spPr>
          <a:xfrm>
            <a:off x="5478643" y="1575563"/>
            <a:ext cx="1003961" cy="23812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400" b="1" dirty="0">
                <a:solidFill>
                  <a:schemeClr val="tx2"/>
                </a:solidFill>
                <a:latin typeface="Arial" panose="020B0604020202020204" pitchFamily="34" charset="0"/>
                <a:cs typeface="Arial" panose="020B0604020202020204" pitchFamily="34" charset="0"/>
              </a:rPr>
              <a:t>Model </a:t>
            </a:r>
          </a:p>
        </p:txBody>
      </p:sp>
      <p:sp>
        <p:nvSpPr>
          <p:cNvPr id="104" name="TextBox 34">
            <a:extLst>
              <a:ext uri="{FF2B5EF4-FFF2-40B4-BE49-F238E27FC236}">
                <a16:creationId xmlns:a16="http://schemas.microsoft.com/office/drawing/2014/main" id="{1EBDEDE8-26E5-44EE-84A6-0C99FA2E8326}"/>
              </a:ext>
            </a:extLst>
          </p:cNvPr>
          <p:cNvSpPr txBox="1"/>
          <p:nvPr/>
        </p:nvSpPr>
        <p:spPr>
          <a:xfrm>
            <a:off x="6331070" y="1575565"/>
            <a:ext cx="1003961" cy="253320"/>
          </a:xfrm>
          <a:prstGeom prst="rect">
            <a:avLst/>
          </a:prstGeom>
          <a:noFill/>
          <a:ln w="9525" cmpd="sng">
            <a:solidFill>
              <a:schemeClr val="tx1">
                <a:lumMod val="65000"/>
                <a:lumOff val="35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sz="1100" b="1" dirty="0">
                <a:solidFill>
                  <a:schemeClr val="tx2"/>
                </a:solidFill>
                <a:latin typeface="Arial" panose="020B0604020202020204" pitchFamily="34" charset="0"/>
                <a:cs typeface="Arial" panose="020B0604020202020204" pitchFamily="34" charset="0"/>
              </a:rPr>
              <a:t>Series B</a:t>
            </a:r>
          </a:p>
        </p:txBody>
      </p:sp>
      <p:sp>
        <p:nvSpPr>
          <p:cNvPr id="105" name="Isosceles Triangle 104">
            <a:extLst>
              <a:ext uri="{FF2B5EF4-FFF2-40B4-BE49-F238E27FC236}">
                <a16:creationId xmlns:a16="http://schemas.microsoft.com/office/drawing/2014/main" id="{9C20B275-DB5D-4D6E-9D23-4583409FFC1A}"/>
              </a:ext>
            </a:extLst>
          </p:cNvPr>
          <p:cNvSpPr/>
          <p:nvPr/>
        </p:nvSpPr>
        <p:spPr>
          <a:xfrm flipV="1">
            <a:off x="7056529" y="1658673"/>
            <a:ext cx="179367" cy="1159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Arial" panose="020B0604020202020204" pitchFamily="34" charset="0"/>
              <a:cs typeface="Arial" panose="020B0604020202020204" pitchFamily="34" charset="0"/>
            </a:endParaRPr>
          </a:p>
        </p:txBody>
      </p:sp>
      <p:sp>
        <p:nvSpPr>
          <p:cNvPr id="106" name="Rectangle 1436">
            <a:extLst>
              <a:ext uri="{FF2B5EF4-FFF2-40B4-BE49-F238E27FC236}">
                <a16:creationId xmlns:a16="http://schemas.microsoft.com/office/drawing/2014/main" id="{40BB6E32-A30C-48D0-9B48-AC244C42E6BF}"/>
              </a:ext>
            </a:extLst>
          </p:cNvPr>
          <p:cNvSpPr>
            <a:spLocks noChangeArrowheads="1"/>
          </p:cNvSpPr>
          <p:nvPr/>
        </p:nvSpPr>
        <p:spPr bwMode="auto">
          <a:xfrm>
            <a:off x="428533" y="1560658"/>
            <a:ext cx="4999471" cy="315471"/>
          </a:xfrm>
          <a:prstGeom prst="rect">
            <a:avLst/>
          </a:prstGeom>
          <a:ln w="3175">
            <a:noFill/>
          </a:ln>
        </p:spPr>
        <p:txBody>
          <a:bodyPr vert="horz" wrap="square" lIns="68580" tIns="34290" rIns="68580" bIns="34290" rtlCol="0">
            <a:spAutoFit/>
          </a:bodyPr>
          <a:lstStyle/>
          <a:p>
            <a:pPr lvl="0"/>
            <a:r>
              <a:rPr lang="en-US" sz="1600" b="1" kern="0" dirty="0">
                <a:solidFill>
                  <a:schemeClr val="accent1"/>
                </a:solidFill>
                <a:latin typeface="Arial" panose="020B0604020202020204" pitchFamily="34" charset="0"/>
                <a:cs typeface="Arial" panose="020B0604020202020204" pitchFamily="34" charset="0"/>
              </a:rPr>
              <a:t>Product:</a:t>
            </a:r>
          </a:p>
        </p:txBody>
      </p:sp>
      <p:sp>
        <p:nvSpPr>
          <p:cNvPr id="108" name="TextBox 31">
            <a:extLst>
              <a:ext uri="{FF2B5EF4-FFF2-40B4-BE49-F238E27FC236}">
                <a16:creationId xmlns:a16="http://schemas.microsoft.com/office/drawing/2014/main" id="{E90DB57D-AA02-4579-839E-C5D9FB36A820}"/>
              </a:ext>
            </a:extLst>
          </p:cNvPr>
          <p:cNvSpPr txBox="1"/>
          <p:nvPr/>
        </p:nvSpPr>
        <p:spPr>
          <a:xfrm>
            <a:off x="7498471" y="1585358"/>
            <a:ext cx="1003961" cy="23812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400" b="1" dirty="0">
                <a:solidFill>
                  <a:schemeClr val="tx2"/>
                </a:solidFill>
                <a:latin typeface="Arial" panose="020B0604020202020204" pitchFamily="34" charset="0"/>
                <a:cs typeface="Arial" panose="020B0604020202020204" pitchFamily="34" charset="0"/>
              </a:rPr>
              <a:t>Size</a:t>
            </a:r>
          </a:p>
        </p:txBody>
      </p:sp>
      <p:sp>
        <p:nvSpPr>
          <p:cNvPr id="109" name="TextBox 34">
            <a:extLst>
              <a:ext uri="{FF2B5EF4-FFF2-40B4-BE49-F238E27FC236}">
                <a16:creationId xmlns:a16="http://schemas.microsoft.com/office/drawing/2014/main" id="{9B713A48-8912-440F-84F4-CCEAE48DA879}"/>
              </a:ext>
            </a:extLst>
          </p:cNvPr>
          <p:cNvSpPr txBox="1"/>
          <p:nvPr/>
        </p:nvSpPr>
        <p:spPr>
          <a:xfrm>
            <a:off x="8350899" y="1585359"/>
            <a:ext cx="809960" cy="238125"/>
          </a:xfrm>
          <a:prstGeom prst="rect">
            <a:avLst/>
          </a:prstGeom>
          <a:noFill/>
          <a:ln w="9525" cmpd="sng">
            <a:solidFill>
              <a:schemeClr val="tx1">
                <a:lumMod val="65000"/>
                <a:lumOff val="35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b="1" dirty="0">
                <a:solidFill>
                  <a:schemeClr val="tx2"/>
                </a:solidFill>
                <a:latin typeface="Arial" panose="020B0604020202020204" pitchFamily="34" charset="0"/>
                <a:cs typeface="Arial" panose="020B0604020202020204" pitchFamily="34" charset="0"/>
              </a:rPr>
              <a:t>15</a:t>
            </a:r>
            <a:endParaRPr lang="en-US" sz="1100" b="1" dirty="0">
              <a:solidFill>
                <a:schemeClr val="tx2"/>
              </a:solidFill>
              <a:latin typeface="Arial" panose="020B0604020202020204" pitchFamily="34" charset="0"/>
              <a:cs typeface="Arial" panose="020B0604020202020204" pitchFamily="34" charset="0"/>
            </a:endParaRPr>
          </a:p>
        </p:txBody>
      </p:sp>
      <p:sp>
        <p:nvSpPr>
          <p:cNvPr id="111" name="Isosceles Triangle 110">
            <a:extLst>
              <a:ext uri="{FF2B5EF4-FFF2-40B4-BE49-F238E27FC236}">
                <a16:creationId xmlns:a16="http://schemas.microsoft.com/office/drawing/2014/main" id="{2859EB15-4571-41A0-8311-0A4224F66C7A}"/>
              </a:ext>
            </a:extLst>
          </p:cNvPr>
          <p:cNvSpPr/>
          <p:nvPr/>
        </p:nvSpPr>
        <p:spPr>
          <a:xfrm flipV="1">
            <a:off x="8921166" y="1647910"/>
            <a:ext cx="179367" cy="1159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Arial" panose="020B0604020202020204" pitchFamily="34" charset="0"/>
              <a:cs typeface="Arial" panose="020B0604020202020204" pitchFamily="34" charset="0"/>
            </a:endParaRPr>
          </a:p>
        </p:txBody>
      </p:sp>
      <p:sp>
        <p:nvSpPr>
          <p:cNvPr id="112" name="TextBox 31">
            <a:extLst>
              <a:ext uri="{FF2B5EF4-FFF2-40B4-BE49-F238E27FC236}">
                <a16:creationId xmlns:a16="http://schemas.microsoft.com/office/drawing/2014/main" id="{AD457F5C-DCC7-4487-A3C2-4AC86F7AD334}"/>
              </a:ext>
            </a:extLst>
          </p:cNvPr>
          <p:cNvSpPr txBox="1"/>
          <p:nvPr/>
        </p:nvSpPr>
        <p:spPr>
          <a:xfrm>
            <a:off x="9467974" y="1580814"/>
            <a:ext cx="1003961" cy="23812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400" b="1" dirty="0">
                <a:solidFill>
                  <a:schemeClr val="tx2"/>
                </a:solidFill>
                <a:latin typeface="Arial" panose="020B0604020202020204" pitchFamily="34" charset="0"/>
                <a:cs typeface="Arial" panose="020B0604020202020204" pitchFamily="34" charset="0"/>
              </a:rPr>
              <a:t>Product  </a:t>
            </a:r>
          </a:p>
        </p:txBody>
      </p:sp>
      <p:sp>
        <p:nvSpPr>
          <p:cNvPr id="113" name="TextBox 34">
            <a:extLst>
              <a:ext uri="{FF2B5EF4-FFF2-40B4-BE49-F238E27FC236}">
                <a16:creationId xmlns:a16="http://schemas.microsoft.com/office/drawing/2014/main" id="{844D2B80-CB7C-4183-81F1-61EA1E211D5B}"/>
              </a:ext>
            </a:extLst>
          </p:cNvPr>
          <p:cNvSpPr txBox="1"/>
          <p:nvPr/>
        </p:nvSpPr>
        <p:spPr>
          <a:xfrm>
            <a:off x="10320402" y="1580815"/>
            <a:ext cx="809960" cy="238125"/>
          </a:xfrm>
          <a:prstGeom prst="rect">
            <a:avLst/>
          </a:prstGeom>
          <a:noFill/>
          <a:ln w="9525" cmpd="sng">
            <a:solidFill>
              <a:schemeClr val="tx1">
                <a:lumMod val="65000"/>
                <a:lumOff val="35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b="1" dirty="0">
                <a:solidFill>
                  <a:schemeClr val="tx2"/>
                </a:solidFill>
                <a:latin typeface="Arial" panose="020B0604020202020204" pitchFamily="34" charset="0"/>
                <a:cs typeface="Arial" panose="020B0604020202020204" pitchFamily="34" charset="0"/>
              </a:rPr>
              <a:t>B290</a:t>
            </a:r>
            <a:endParaRPr lang="en-US" sz="1100" b="1" dirty="0">
              <a:solidFill>
                <a:schemeClr val="tx2"/>
              </a:solidFill>
              <a:latin typeface="Arial" panose="020B0604020202020204" pitchFamily="34" charset="0"/>
              <a:cs typeface="Arial" panose="020B0604020202020204" pitchFamily="34" charset="0"/>
            </a:endParaRPr>
          </a:p>
        </p:txBody>
      </p:sp>
      <p:sp>
        <p:nvSpPr>
          <p:cNvPr id="114" name="Isosceles Triangle 113">
            <a:extLst>
              <a:ext uri="{FF2B5EF4-FFF2-40B4-BE49-F238E27FC236}">
                <a16:creationId xmlns:a16="http://schemas.microsoft.com/office/drawing/2014/main" id="{F8E87CF2-FBB1-46EA-A1C4-0CC447CD9291}"/>
              </a:ext>
            </a:extLst>
          </p:cNvPr>
          <p:cNvSpPr/>
          <p:nvPr/>
        </p:nvSpPr>
        <p:spPr>
          <a:xfrm flipV="1">
            <a:off x="10890669" y="1643366"/>
            <a:ext cx="179367" cy="1159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Arial" panose="020B0604020202020204" pitchFamily="34" charset="0"/>
              <a:cs typeface="Arial" panose="020B0604020202020204" pitchFamily="34" charset="0"/>
            </a:endParaRPr>
          </a:p>
        </p:txBody>
      </p:sp>
      <p:sp>
        <p:nvSpPr>
          <p:cNvPr id="179" name="TextBox 31">
            <a:extLst>
              <a:ext uri="{FF2B5EF4-FFF2-40B4-BE49-F238E27FC236}">
                <a16:creationId xmlns:a16="http://schemas.microsoft.com/office/drawing/2014/main" id="{653B52C4-A61D-4FB0-B860-E82BAF56CD3E}"/>
              </a:ext>
            </a:extLst>
          </p:cNvPr>
          <p:cNvSpPr txBox="1"/>
          <p:nvPr/>
        </p:nvSpPr>
        <p:spPr>
          <a:xfrm>
            <a:off x="1749918" y="2076851"/>
            <a:ext cx="1156112" cy="23387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400" b="1" dirty="0">
                <a:solidFill>
                  <a:schemeClr val="tx2"/>
                </a:solidFill>
                <a:latin typeface="Arial" panose="020B0604020202020204" pitchFamily="34" charset="0"/>
                <a:cs typeface="Arial" panose="020B0604020202020204" pitchFamily="34" charset="0"/>
              </a:rPr>
              <a:t>Region</a:t>
            </a:r>
          </a:p>
        </p:txBody>
      </p:sp>
      <p:sp>
        <p:nvSpPr>
          <p:cNvPr id="180" name="TextBox 34">
            <a:extLst>
              <a:ext uri="{FF2B5EF4-FFF2-40B4-BE49-F238E27FC236}">
                <a16:creationId xmlns:a16="http://schemas.microsoft.com/office/drawing/2014/main" id="{44798E2D-F57F-43E5-9F97-02144F4B03E0}"/>
              </a:ext>
            </a:extLst>
          </p:cNvPr>
          <p:cNvSpPr txBox="1"/>
          <p:nvPr/>
        </p:nvSpPr>
        <p:spPr>
          <a:xfrm>
            <a:off x="2877249" y="2061656"/>
            <a:ext cx="1017755" cy="259292"/>
          </a:xfrm>
          <a:prstGeom prst="rect">
            <a:avLst/>
          </a:prstGeom>
          <a:noFill/>
          <a:ln w="9525" cmpd="sng">
            <a:solidFill>
              <a:schemeClr val="tx1">
                <a:lumMod val="65000"/>
                <a:lumOff val="35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sz="1100" b="1" dirty="0">
                <a:solidFill>
                  <a:schemeClr val="tx2"/>
                </a:solidFill>
                <a:latin typeface="Arial" panose="020B0604020202020204" pitchFamily="34" charset="0"/>
                <a:cs typeface="Arial" panose="020B0604020202020204" pitchFamily="34" charset="0"/>
              </a:rPr>
              <a:t>South</a:t>
            </a:r>
          </a:p>
        </p:txBody>
      </p:sp>
      <p:sp>
        <p:nvSpPr>
          <p:cNvPr id="181" name="Isosceles Triangle 180">
            <a:extLst>
              <a:ext uri="{FF2B5EF4-FFF2-40B4-BE49-F238E27FC236}">
                <a16:creationId xmlns:a16="http://schemas.microsoft.com/office/drawing/2014/main" id="{FDEE7C3C-C9B7-4B43-932A-4FFE706AEA65}"/>
              </a:ext>
            </a:extLst>
          </p:cNvPr>
          <p:cNvSpPr/>
          <p:nvPr/>
        </p:nvSpPr>
        <p:spPr>
          <a:xfrm flipV="1">
            <a:off x="3629735" y="2124076"/>
            <a:ext cx="179367" cy="1159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Arial" panose="020B0604020202020204" pitchFamily="34" charset="0"/>
              <a:cs typeface="Arial" panose="020B0604020202020204" pitchFamily="34" charset="0"/>
            </a:endParaRPr>
          </a:p>
        </p:txBody>
      </p:sp>
      <p:sp>
        <p:nvSpPr>
          <p:cNvPr id="182" name="TextBox 31">
            <a:extLst>
              <a:ext uri="{FF2B5EF4-FFF2-40B4-BE49-F238E27FC236}">
                <a16:creationId xmlns:a16="http://schemas.microsoft.com/office/drawing/2014/main" id="{709DAC65-4C82-4248-BD2F-BC00AC613D22}"/>
              </a:ext>
            </a:extLst>
          </p:cNvPr>
          <p:cNvSpPr txBox="1"/>
          <p:nvPr/>
        </p:nvSpPr>
        <p:spPr>
          <a:xfrm>
            <a:off x="3811757" y="2067142"/>
            <a:ext cx="1003961" cy="23812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400" b="1" dirty="0">
                <a:solidFill>
                  <a:schemeClr val="tx2"/>
                </a:solidFill>
                <a:latin typeface="Arial" panose="020B0604020202020204" pitchFamily="34" charset="0"/>
                <a:cs typeface="Arial" panose="020B0604020202020204" pitchFamily="34" charset="0"/>
              </a:rPr>
              <a:t>Cluster </a:t>
            </a:r>
          </a:p>
        </p:txBody>
      </p:sp>
      <p:sp>
        <p:nvSpPr>
          <p:cNvPr id="183" name="TextBox 34">
            <a:extLst>
              <a:ext uri="{FF2B5EF4-FFF2-40B4-BE49-F238E27FC236}">
                <a16:creationId xmlns:a16="http://schemas.microsoft.com/office/drawing/2014/main" id="{A5A84907-32D9-4790-A24D-59BB9D799821}"/>
              </a:ext>
            </a:extLst>
          </p:cNvPr>
          <p:cNvSpPr txBox="1"/>
          <p:nvPr/>
        </p:nvSpPr>
        <p:spPr>
          <a:xfrm>
            <a:off x="4626214" y="2067204"/>
            <a:ext cx="809960" cy="238125"/>
          </a:xfrm>
          <a:prstGeom prst="rect">
            <a:avLst/>
          </a:prstGeom>
          <a:noFill/>
          <a:ln w="9525" cmpd="sng">
            <a:solidFill>
              <a:schemeClr val="tx1">
                <a:lumMod val="65000"/>
                <a:lumOff val="35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b="1" dirty="0">
                <a:solidFill>
                  <a:schemeClr val="tx2"/>
                </a:solidFill>
                <a:latin typeface="Arial" panose="020B0604020202020204" pitchFamily="34" charset="0"/>
                <a:cs typeface="Arial" panose="020B0604020202020204" pitchFamily="34" charset="0"/>
              </a:rPr>
              <a:t>TN East</a:t>
            </a:r>
            <a:endParaRPr lang="en-US" sz="1100" b="1" dirty="0">
              <a:solidFill>
                <a:schemeClr val="tx2"/>
              </a:solidFill>
              <a:latin typeface="Arial" panose="020B0604020202020204" pitchFamily="34" charset="0"/>
              <a:cs typeface="Arial" panose="020B0604020202020204" pitchFamily="34" charset="0"/>
            </a:endParaRPr>
          </a:p>
        </p:txBody>
      </p:sp>
      <p:sp>
        <p:nvSpPr>
          <p:cNvPr id="184" name="Isosceles Triangle 183">
            <a:extLst>
              <a:ext uri="{FF2B5EF4-FFF2-40B4-BE49-F238E27FC236}">
                <a16:creationId xmlns:a16="http://schemas.microsoft.com/office/drawing/2014/main" id="{FF001554-CF95-470C-8026-C628A57B3918}"/>
              </a:ext>
            </a:extLst>
          </p:cNvPr>
          <p:cNvSpPr/>
          <p:nvPr/>
        </p:nvSpPr>
        <p:spPr>
          <a:xfrm flipV="1">
            <a:off x="5235809" y="2129755"/>
            <a:ext cx="179367" cy="1159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Arial" panose="020B0604020202020204" pitchFamily="34" charset="0"/>
              <a:cs typeface="Arial" panose="020B0604020202020204" pitchFamily="34" charset="0"/>
            </a:endParaRPr>
          </a:p>
        </p:txBody>
      </p:sp>
      <p:sp>
        <p:nvSpPr>
          <p:cNvPr id="188" name="Rectangle 1436">
            <a:extLst>
              <a:ext uri="{FF2B5EF4-FFF2-40B4-BE49-F238E27FC236}">
                <a16:creationId xmlns:a16="http://schemas.microsoft.com/office/drawing/2014/main" id="{8F736253-9F18-41AB-8386-9A6C2BD14DB0}"/>
              </a:ext>
            </a:extLst>
          </p:cNvPr>
          <p:cNvSpPr>
            <a:spLocks noChangeArrowheads="1"/>
          </p:cNvSpPr>
          <p:nvPr/>
        </p:nvSpPr>
        <p:spPr bwMode="auto">
          <a:xfrm>
            <a:off x="428533" y="2042503"/>
            <a:ext cx="4999471" cy="315471"/>
          </a:xfrm>
          <a:prstGeom prst="rect">
            <a:avLst/>
          </a:prstGeom>
          <a:ln w="3175">
            <a:noFill/>
          </a:ln>
        </p:spPr>
        <p:txBody>
          <a:bodyPr vert="horz" wrap="square" lIns="68580" tIns="34290" rIns="68580" bIns="34290" rtlCol="0">
            <a:spAutoFit/>
          </a:bodyPr>
          <a:lstStyle/>
          <a:p>
            <a:pPr lvl="0"/>
            <a:r>
              <a:rPr lang="en-US" sz="1600" b="1" kern="0" dirty="0">
                <a:solidFill>
                  <a:schemeClr val="accent1"/>
                </a:solidFill>
                <a:latin typeface="Arial" panose="020B0604020202020204" pitchFamily="34" charset="0"/>
                <a:cs typeface="Arial" panose="020B0604020202020204" pitchFamily="34" charset="0"/>
              </a:rPr>
              <a:t>Location:</a:t>
            </a:r>
          </a:p>
        </p:txBody>
      </p:sp>
      <p:sp>
        <p:nvSpPr>
          <p:cNvPr id="189" name="TextBox 31">
            <a:extLst>
              <a:ext uri="{FF2B5EF4-FFF2-40B4-BE49-F238E27FC236}">
                <a16:creationId xmlns:a16="http://schemas.microsoft.com/office/drawing/2014/main" id="{64022ACE-A823-4A95-942E-D0550FDCB20D}"/>
              </a:ext>
            </a:extLst>
          </p:cNvPr>
          <p:cNvSpPr txBox="1"/>
          <p:nvPr/>
        </p:nvSpPr>
        <p:spPr>
          <a:xfrm>
            <a:off x="6645939" y="2067243"/>
            <a:ext cx="1705063" cy="23792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400" b="1" dirty="0">
                <a:solidFill>
                  <a:schemeClr val="tx2"/>
                </a:solidFill>
                <a:latin typeface="Arial" panose="020B0604020202020204" pitchFamily="34" charset="0"/>
                <a:cs typeface="Arial" panose="020B0604020202020204" pitchFamily="34" charset="0"/>
              </a:rPr>
              <a:t>Forecast for next  </a:t>
            </a:r>
          </a:p>
        </p:txBody>
      </p:sp>
      <p:sp>
        <p:nvSpPr>
          <p:cNvPr id="190" name="TextBox 34">
            <a:extLst>
              <a:ext uri="{FF2B5EF4-FFF2-40B4-BE49-F238E27FC236}">
                <a16:creationId xmlns:a16="http://schemas.microsoft.com/office/drawing/2014/main" id="{B8BA24B2-16B2-4D76-87B0-40502AD22B64}"/>
              </a:ext>
            </a:extLst>
          </p:cNvPr>
          <p:cNvSpPr txBox="1"/>
          <p:nvPr/>
        </p:nvSpPr>
        <p:spPr>
          <a:xfrm>
            <a:off x="8350899" y="2067204"/>
            <a:ext cx="809960" cy="238125"/>
          </a:xfrm>
          <a:prstGeom prst="rect">
            <a:avLst/>
          </a:prstGeom>
          <a:noFill/>
          <a:ln w="9525" cmpd="sng">
            <a:solidFill>
              <a:schemeClr val="tx1">
                <a:lumMod val="65000"/>
                <a:lumOff val="35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sz="1100" b="1" dirty="0">
                <a:solidFill>
                  <a:schemeClr val="tx2"/>
                </a:solidFill>
                <a:latin typeface="Arial" panose="020B0604020202020204" pitchFamily="34" charset="0"/>
                <a:cs typeface="Arial" panose="020B0604020202020204" pitchFamily="34" charset="0"/>
              </a:rPr>
              <a:t>Month</a:t>
            </a:r>
          </a:p>
        </p:txBody>
      </p:sp>
      <p:sp>
        <p:nvSpPr>
          <p:cNvPr id="191" name="Isosceles Triangle 190">
            <a:extLst>
              <a:ext uri="{FF2B5EF4-FFF2-40B4-BE49-F238E27FC236}">
                <a16:creationId xmlns:a16="http://schemas.microsoft.com/office/drawing/2014/main" id="{F94C9141-90F8-453C-BFD7-3060D3B4535F}"/>
              </a:ext>
            </a:extLst>
          </p:cNvPr>
          <p:cNvSpPr/>
          <p:nvPr/>
        </p:nvSpPr>
        <p:spPr>
          <a:xfrm flipV="1">
            <a:off x="8921166" y="2129755"/>
            <a:ext cx="179367" cy="1159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Arial" panose="020B0604020202020204" pitchFamily="34" charset="0"/>
              <a:cs typeface="Arial" panose="020B0604020202020204" pitchFamily="34" charset="0"/>
            </a:endParaRPr>
          </a:p>
        </p:txBody>
      </p:sp>
      <p:sp>
        <p:nvSpPr>
          <p:cNvPr id="192" name="TextBox 31">
            <a:extLst>
              <a:ext uri="{FF2B5EF4-FFF2-40B4-BE49-F238E27FC236}">
                <a16:creationId xmlns:a16="http://schemas.microsoft.com/office/drawing/2014/main" id="{FD5872B6-D6C4-4BCF-8798-26BA89E0E4E1}"/>
              </a:ext>
            </a:extLst>
          </p:cNvPr>
          <p:cNvSpPr txBox="1"/>
          <p:nvPr/>
        </p:nvSpPr>
        <p:spPr>
          <a:xfrm>
            <a:off x="9467974" y="2062659"/>
            <a:ext cx="1003961" cy="23812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400" b="1" dirty="0">
                <a:solidFill>
                  <a:schemeClr val="tx2"/>
                </a:solidFill>
                <a:latin typeface="Arial" panose="020B0604020202020204" pitchFamily="34" charset="0"/>
                <a:cs typeface="Arial" panose="020B0604020202020204" pitchFamily="34" charset="0"/>
              </a:rPr>
              <a:t> </a:t>
            </a:r>
          </a:p>
        </p:txBody>
      </p:sp>
      <p:sp>
        <p:nvSpPr>
          <p:cNvPr id="193" name="TextBox 34">
            <a:extLst>
              <a:ext uri="{FF2B5EF4-FFF2-40B4-BE49-F238E27FC236}">
                <a16:creationId xmlns:a16="http://schemas.microsoft.com/office/drawing/2014/main" id="{DEE38616-1015-4580-A787-F4CDF345B59B}"/>
              </a:ext>
            </a:extLst>
          </p:cNvPr>
          <p:cNvSpPr txBox="1"/>
          <p:nvPr/>
        </p:nvSpPr>
        <p:spPr>
          <a:xfrm>
            <a:off x="10320402" y="2062660"/>
            <a:ext cx="809960" cy="238125"/>
          </a:xfrm>
          <a:prstGeom prst="rect">
            <a:avLst/>
          </a:prstGeom>
          <a:noFill/>
          <a:ln w="9525" cmpd="sng">
            <a:solidFill>
              <a:schemeClr val="tx1">
                <a:lumMod val="65000"/>
                <a:lumOff val="35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b="1" dirty="0">
                <a:solidFill>
                  <a:schemeClr val="tx2"/>
                </a:solidFill>
                <a:latin typeface="Arial" panose="020B0604020202020204" pitchFamily="34" charset="0"/>
                <a:cs typeface="Arial" panose="020B0604020202020204" pitchFamily="34" charset="0"/>
              </a:rPr>
              <a:t>221</a:t>
            </a:r>
            <a:endParaRPr lang="en-US" sz="1100" b="1" dirty="0">
              <a:solidFill>
                <a:schemeClr val="tx2"/>
              </a:solidFill>
              <a:latin typeface="Arial" panose="020B0604020202020204" pitchFamily="34" charset="0"/>
              <a:cs typeface="Arial" panose="020B0604020202020204" pitchFamily="34" charset="0"/>
            </a:endParaRPr>
          </a:p>
        </p:txBody>
      </p:sp>
      <p:sp>
        <p:nvSpPr>
          <p:cNvPr id="194" name="Isosceles Triangle 193">
            <a:extLst>
              <a:ext uri="{FF2B5EF4-FFF2-40B4-BE49-F238E27FC236}">
                <a16:creationId xmlns:a16="http://schemas.microsoft.com/office/drawing/2014/main" id="{40280486-F818-4CCC-A305-79083B467BD9}"/>
              </a:ext>
            </a:extLst>
          </p:cNvPr>
          <p:cNvSpPr/>
          <p:nvPr/>
        </p:nvSpPr>
        <p:spPr>
          <a:xfrm flipV="1">
            <a:off x="10890669" y="2125211"/>
            <a:ext cx="179367" cy="1159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Arial" panose="020B0604020202020204" pitchFamily="34" charset="0"/>
              <a:cs typeface="Arial" panose="020B0604020202020204" pitchFamily="34" charset="0"/>
            </a:endParaRPr>
          </a:p>
        </p:txBody>
      </p:sp>
      <p:graphicFrame>
        <p:nvGraphicFramePr>
          <p:cNvPr id="66" name="Chart 65">
            <a:extLst>
              <a:ext uri="{FF2B5EF4-FFF2-40B4-BE49-F238E27FC236}">
                <a16:creationId xmlns:a16="http://schemas.microsoft.com/office/drawing/2014/main" id="{9A43A086-7398-4352-949C-6E0FE9789A74}"/>
              </a:ext>
            </a:extLst>
          </p:cNvPr>
          <p:cNvGraphicFramePr/>
          <p:nvPr>
            <p:extLst>
              <p:ext uri="{D42A27DB-BD31-4B8C-83A1-F6EECF244321}">
                <p14:modId xmlns:p14="http://schemas.microsoft.com/office/powerpoint/2010/main" val="455288888"/>
              </p:ext>
            </p:extLst>
          </p:nvPr>
        </p:nvGraphicFramePr>
        <p:xfrm>
          <a:off x="519018" y="2878724"/>
          <a:ext cx="3200400" cy="308464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7" name="Group 57">
            <a:extLst>
              <a:ext uri="{FF2B5EF4-FFF2-40B4-BE49-F238E27FC236}">
                <a16:creationId xmlns:a16="http://schemas.microsoft.com/office/drawing/2014/main" id="{A7B0FA04-2C99-451F-BB61-92AA8BBA47B0}"/>
              </a:ext>
            </a:extLst>
          </p:cNvPr>
          <p:cNvGraphicFramePr>
            <a:graphicFrameLocks noGrp="1"/>
          </p:cNvGraphicFramePr>
          <p:nvPr>
            <p:extLst>
              <p:ext uri="{D42A27DB-BD31-4B8C-83A1-F6EECF244321}">
                <p14:modId xmlns:p14="http://schemas.microsoft.com/office/powerpoint/2010/main" val="440753423"/>
              </p:ext>
            </p:extLst>
          </p:nvPr>
        </p:nvGraphicFramePr>
        <p:xfrm>
          <a:off x="2758137" y="3106994"/>
          <a:ext cx="8890000" cy="2337522"/>
        </p:xfrm>
        <a:graphic>
          <a:graphicData uri="http://schemas.openxmlformats.org/drawingml/2006/table">
            <a:tbl>
              <a:tblPr/>
              <a:tblGrid>
                <a:gridCol w="1422737">
                  <a:extLst>
                    <a:ext uri="{9D8B030D-6E8A-4147-A177-3AD203B41FA5}">
                      <a16:colId xmlns:a16="http://schemas.microsoft.com/office/drawing/2014/main" val="20000"/>
                    </a:ext>
                  </a:extLst>
                </a:gridCol>
                <a:gridCol w="3529444">
                  <a:extLst>
                    <a:ext uri="{9D8B030D-6E8A-4147-A177-3AD203B41FA5}">
                      <a16:colId xmlns:a16="http://schemas.microsoft.com/office/drawing/2014/main" val="20001"/>
                    </a:ext>
                  </a:extLst>
                </a:gridCol>
                <a:gridCol w="3937819">
                  <a:extLst>
                    <a:ext uri="{9D8B030D-6E8A-4147-A177-3AD203B41FA5}">
                      <a16:colId xmlns:a16="http://schemas.microsoft.com/office/drawing/2014/main" val="20002"/>
                    </a:ext>
                  </a:extLst>
                </a:gridCol>
              </a:tblGrid>
              <a:tr h="20267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50" b="1" i="0" u="none" strike="noStrike" cap="none" normalizeH="0" baseline="0" dirty="0">
                        <a:ln>
                          <a:noFill/>
                        </a:ln>
                        <a:solidFill>
                          <a:srgbClr val="FFFFFF"/>
                        </a:solidFill>
                        <a:effectLst/>
                        <a:latin typeface="Arial" charset="0"/>
                        <a:cs typeface="Arial" charset="0"/>
                      </a:endParaRPr>
                    </a:p>
                  </a:txBody>
                  <a:tcPr marL="18288" marR="18000" marT="27432" marB="9144"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rgbClr val="D9D9D9"/>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FFFFFF"/>
                          </a:solidFill>
                          <a:effectLst/>
                          <a:latin typeface="Arial" charset="0"/>
                          <a:cs typeface="Arial" charset="0"/>
                        </a:rPr>
                        <a:t>Log Details</a:t>
                      </a:r>
                    </a:p>
                  </a:txBody>
                  <a:tcPr marL="18288" marR="18000" marT="27432" marB="9144"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2D2D8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FFFFFF"/>
                          </a:solidFill>
                          <a:effectLst/>
                          <a:latin typeface="Arial" charset="0"/>
                          <a:cs typeface="Arial" charset="0"/>
                        </a:rPr>
                        <a:t>Remarks / Improvement  Actions for next cycle</a:t>
                      </a:r>
                    </a:p>
                  </a:txBody>
                  <a:tcPr marL="18288" marR="18000" marT="27432" marB="9144"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2D2D8A"/>
                    </a:solidFill>
                  </a:tcPr>
                </a:tc>
                <a:extLst>
                  <a:ext uri="{0D108BD9-81ED-4DB2-BD59-A6C34878D82A}">
                    <a16:rowId xmlns:a16="http://schemas.microsoft.com/office/drawing/2014/main" val="10000"/>
                  </a:ext>
                </a:extLst>
              </a:tr>
              <a:tr h="429670">
                <a:tc>
                  <a:txBody>
                    <a:bodyPr/>
                    <a:lstStyle/>
                    <a:p>
                      <a:pPr marL="111125" marR="0" lvl="0" indent="-111125" algn="l" defTabSz="914400" rtl="0" eaLnBrk="1" fontAlgn="base" latinLnBrk="0" hangingPunct="1">
                        <a:lnSpc>
                          <a:spcPct val="100000"/>
                        </a:lnSpc>
                        <a:spcBef>
                          <a:spcPct val="0"/>
                        </a:spcBef>
                        <a:spcAft>
                          <a:spcPct val="0"/>
                        </a:spcAft>
                        <a:buClrTx/>
                        <a:buSzTx/>
                        <a:buFontTx/>
                        <a:buChar char="•"/>
                        <a:tabLst/>
                      </a:pPr>
                      <a:endParaRPr kumimoji="0" lang="en-US" sz="1050" b="0" i="0" u="none" strike="noStrike" cap="none" normalizeH="0" baseline="0" dirty="0">
                        <a:ln>
                          <a:noFill/>
                        </a:ln>
                        <a:solidFill>
                          <a:srgbClr val="000000"/>
                        </a:solidFill>
                        <a:effectLst/>
                        <a:latin typeface="Arial" charset="0"/>
                        <a:cs typeface="Arial" charset="0"/>
                      </a:endParaRPr>
                    </a:p>
                  </a:txBody>
                  <a:tcPr marL="18288" marR="18000" marT="27432" marB="914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lnTlToBr>
                      <a:noFill/>
                    </a:lnTlToBr>
                    <a:lnBlToTr>
                      <a:noFill/>
                    </a:lnBlToTr>
                    <a:noFill/>
                  </a:tcPr>
                </a:tc>
                <a:tc>
                  <a:txBody>
                    <a:bodyPr/>
                    <a:lstStyle/>
                    <a:p>
                      <a:pPr marL="111125" marR="0" lvl="0" indent="-111125" algn="l" defTabSz="914400" rtl="0" eaLnBrk="1" fontAlgn="base" latinLnBrk="0" hangingPunct="1">
                        <a:lnSpc>
                          <a:spcPct val="100000"/>
                        </a:lnSpc>
                        <a:spcBef>
                          <a:spcPct val="0"/>
                        </a:spcBef>
                        <a:spcAft>
                          <a:spcPct val="0"/>
                        </a:spcAft>
                        <a:buClrTx/>
                        <a:buSzTx/>
                        <a:buFontTx/>
                        <a:buChar char="•"/>
                        <a:tabLst/>
                      </a:pPr>
                      <a:r>
                        <a:rPr kumimoji="0" lang="en-US" sz="1050" b="0" i="0" u="none" strike="noStrike" cap="none" normalizeH="0" baseline="0" dirty="0">
                          <a:ln>
                            <a:noFill/>
                          </a:ln>
                          <a:solidFill>
                            <a:srgbClr val="000000"/>
                          </a:solidFill>
                          <a:effectLst/>
                          <a:latin typeface="Arial" charset="0"/>
                          <a:cs typeface="Arial" charset="0"/>
                        </a:rPr>
                        <a:t>Dealer ABC tires in North Chennai ran clearance sale </a:t>
                      </a:r>
                    </a:p>
                    <a:p>
                      <a:pPr marL="111125" marR="0" lvl="0" indent="-111125" algn="l" defTabSz="914400" rtl="0" eaLnBrk="1" fontAlgn="base" latinLnBrk="0" hangingPunct="1">
                        <a:lnSpc>
                          <a:spcPct val="100000"/>
                        </a:lnSpc>
                        <a:spcBef>
                          <a:spcPct val="0"/>
                        </a:spcBef>
                        <a:spcAft>
                          <a:spcPct val="0"/>
                        </a:spcAft>
                        <a:buClrTx/>
                        <a:buSzTx/>
                        <a:buFontTx/>
                        <a:buChar char="•"/>
                        <a:tabLst/>
                      </a:pPr>
                      <a:r>
                        <a:rPr kumimoji="0" lang="en-US" sz="1050" b="0" i="0" u="none" strike="noStrike" cap="none" normalizeH="0" baseline="0" dirty="0">
                          <a:ln>
                            <a:noFill/>
                          </a:ln>
                          <a:solidFill>
                            <a:srgbClr val="000000"/>
                          </a:solidFill>
                          <a:effectLst/>
                          <a:latin typeface="Arial" charset="0"/>
                          <a:cs typeface="Arial" charset="0"/>
                        </a:rPr>
                        <a:t>Baisakhi offers by Dealers in North India </a:t>
                      </a:r>
                    </a:p>
                  </a:txBody>
                  <a:tcPr marL="18288" marR="18000" marT="27432" marB="9144" horzOverflow="overflow">
                    <a:lnL w="12700" cap="flat" cmpd="sng" algn="ctr">
                      <a:solidFill>
                        <a:schemeClr val="bg1"/>
                      </a:solidFill>
                      <a:prstDash val="solid"/>
                      <a:round/>
                      <a:headEnd type="none" w="med" len="med"/>
                      <a:tailEnd type="none" w="med" len="med"/>
                    </a:lnL>
                    <a:lnR w="9525" cap="flat" cmpd="sng" algn="ctr">
                      <a:solidFill>
                        <a:srgbClr val="595959"/>
                      </a:solidFill>
                      <a:prstDash val="solid"/>
                      <a:round/>
                      <a:headEnd type="none" w="med" len="med"/>
                      <a:tailEnd type="none" w="med" len="med"/>
                    </a:lnR>
                    <a:lnT w="38100" cap="flat" cmpd="sng" algn="ctr">
                      <a:solidFill>
                        <a:schemeClr val="bg1"/>
                      </a:solidFill>
                      <a:prstDash val="solid"/>
                      <a:round/>
                      <a:headEnd type="none" w="med" len="med"/>
                      <a:tailEnd type="none" w="med" len="med"/>
                    </a:lnT>
                    <a:lnB w="9525" cap="flat" cmpd="sng" algn="ctr">
                      <a:solidFill>
                        <a:srgbClr val="595959"/>
                      </a:solidFill>
                      <a:prstDash val="solid"/>
                      <a:round/>
                      <a:headEnd type="none" w="med" len="med"/>
                      <a:tailEnd type="none" w="med" len="med"/>
                    </a:lnB>
                    <a:lnTlToBr>
                      <a:noFill/>
                    </a:lnTlToBr>
                    <a:lnBlToTr>
                      <a:noFill/>
                    </a:lnBlToTr>
                    <a:solidFill>
                      <a:srgbClr val="CDCDDA"/>
                    </a:solidFill>
                  </a:tcPr>
                </a:tc>
                <a:tc>
                  <a:txBody>
                    <a:bodyPr/>
                    <a:lstStyle/>
                    <a:p>
                      <a:pPr marL="111125" marR="0" lvl="0" indent="-111125" algn="l" defTabSz="914400" rtl="0" eaLnBrk="1" fontAlgn="base" latinLnBrk="0" hangingPunct="1">
                        <a:lnSpc>
                          <a:spcPct val="100000"/>
                        </a:lnSpc>
                        <a:spcBef>
                          <a:spcPct val="0"/>
                        </a:spcBef>
                        <a:spcAft>
                          <a:spcPct val="0"/>
                        </a:spcAft>
                        <a:buClrTx/>
                        <a:buSzTx/>
                        <a:buFontTx/>
                        <a:buChar char="•"/>
                        <a:tabLst/>
                      </a:pPr>
                      <a:r>
                        <a:rPr kumimoji="0" lang="en-US" sz="1050" b="0" i="0" u="none" strike="noStrike" cap="none" normalizeH="0" baseline="0" dirty="0">
                          <a:ln>
                            <a:noFill/>
                          </a:ln>
                          <a:solidFill>
                            <a:srgbClr val="000000"/>
                          </a:solidFill>
                          <a:effectLst/>
                          <a:latin typeface="Arial" charset="0"/>
                          <a:cs typeface="Arial" charset="0"/>
                        </a:rPr>
                        <a:t>Embed promotions data in the forecasting logic </a:t>
                      </a:r>
                    </a:p>
                    <a:p>
                      <a:pPr marL="111125" marR="0" lvl="0" indent="-111125" algn="l" defTabSz="914400" rtl="0" eaLnBrk="1" fontAlgn="base" latinLnBrk="0" hangingPunct="1">
                        <a:lnSpc>
                          <a:spcPct val="100000"/>
                        </a:lnSpc>
                        <a:spcBef>
                          <a:spcPct val="0"/>
                        </a:spcBef>
                        <a:spcAft>
                          <a:spcPct val="0"/>
                        </a:spcAft>
                        <a:buClrTx/>
                        <a:buSzTx/>
                        <a:buFontTx/>
                        <a:buChar char="•"/>
                        <a:tabLst/>
                      </a:pPr>
                      <a:r>
                        <a:rPr kumimoji="0" lang="en-US" sz="1050" b="0" i="0" u="none" strike="noStrike" cap="none" normalizeH="0" baseline="0" dirty="0">
                          <a:ln>
                            <a:noFill/>
                          </a:ln>
                          <a:solidFill>
                            <a:srgbClr val="000000"/>
                          </a:solidFill>
                          <a:effectLst/>
                          <a:latin typeface="Arial" charset="0"/>
                          <a:cs typeface="Arial" charset="0"/>
                        </a:rPr>
                        <a:t>Closer follow up with  store/dealer level promotions </a:t>
                      </a:r>
                    </a:p>
                  </a:txBody>
                  <a:tcPr marL="18288" marR="18000" marT="27432" marB="9144" horzOverflow="overflow">
                    <a:lnL w="9525" cap="flat" cmpd="sng" algn="ctr">
                      <a:solidFill>
                        <a:srgbClr val="595959"/>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9525" cap="flat" cmpd="sng" algn="ctr">
                      <a:solidFill>
                        <a:srgbClr val="595959"/>
                      </a:solidFill>
                      <a:prstDash val="solid"/>
                      <a:round/>
                      <a:headEnd type="none" w="med" len="med"/>
                      <a:tailEnd type="none" w="med" len="med"/>
                    </a:lnB>
                    <a:lnTlToBr>
                      <a:noFill/>
                    </a:lnTlToBr>
                    <a:lnBlToTr>
                      <a:noFill/>
                    </a:lnBlToTr>
                    <a:solidFill>
                      <a:srgbClr val="CDCDDA"/>
                    </a:solidFill>
                  </a:tcPr>
                </a:tc>
                <a:extLst>
                  <a:ext uri="{0D108BD9-81ED-4DB2-BD59-A6C34878D82A}">
                    <a16:rowId xmlns:a16="http://schemas.microsoft.com/office/drawing/2014/main" val="10001"/>
                  </a:ext>
                </a:extLst>
              </a:tr>
              <a:tr h="318489">
                <a:tc>
                  <a:txBody>
                    <a:bodyPr/>
                    <a:lstStyle/>
                    <a:p>
                      <a:pPr marL="111125" marR="0" lvl="0" indent="-111125" algn="l" defTabSz="914400" rtl="0" eaLnBrk="1" fontAlgn="base" latinLnBrk="0" hangingPunct="1">
                        <a:lnSpc>
                          <a:spcPct val="100000"/>
                        </a:lnSpc>
                        <a:spcBef>
                          <a:spcPct val="0"/>
                        </a:spcBef>
                        <a:spcAft>
                          <a:spcPct val="0"/>
                        </a:spcAft>
                        <a:buClrTx/>
                        <a:buSzTx/>
                        <a:buFontTx/>
                        <a:buChar char="•"/>
                        <a:tabLst/>
                      </a:pPr>
                      <a:endParaRPr kumimoji="0" lang="en-US" sz="1050" b="0" i="0" u="none" strike="noStrike" cap="none" normalizeH="0" baseline="0" dirty="0">
                        <a:ln>
                          <a:noFill/>
                        </a:ln>
                        <a:solidFill>
                          <a:srgbClr val="000000"/>
                        </a:solidFill>
                        <a:effectLst/>
                        <a:latin typeface="Arial" charset="0"/>
                        <a:cs typeface="Arial" charset="0"/>
                      </a:endParaRPr>
                    </a:p>
                  </a:txBody>
                  <a:tcPr marL="18288" marR="18000" marT="27432" marB="914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lnTlToBr>
                      <a:noFill/>
                    </a:lnTlToBr>
                    <a:lnBlToTr>
                      <a:noFill/>
                    </a:lnBlToTr>
                    <a:noFill/>
                  </a:tcPr>
                </a:tc>
                <a:tc>
                  <a:txBody>
                    <a:bodyPr/>
                    <a:lstStyle/>
                    <a:p>
                      <a:pPr marL="111125" marR="0" lvl="0" indent="-111125" algn="l" defTabSz="914400" rtl="0" eaLnBrk="1" fontAlgn="base" latinLnBrk="0" hangingPunct="1">
                        <a:lnSpc>
                          <a:spcPct val="100000"/>
                        </a:lnSpc>
                        <a:spcBef>
                          <a:spcPct val="0"/>
                        </a:spcBef>
                        <a:spcAft>
                          <a:spcPct val="0"/>
                        </a:spcAft>
                        <a:buClrTx/>
                        <a:buSzTx/>
                        <a:buFontTx/>
                        <a:buChar char="•"/>
                        <a:tabLst/>
                      </a:pPr>
                      <a:r>
                        <a:rPr kumimoji="0" lang="en-US" sz="1050" b="0" i="0" u="none" strike="noStrike" cap="none" normalizeH="0" baseline="0" dirty="0">
                          <a:ln>
                            <a:noFill/>
                          </a:ln>
                          <a:solidFill>
                            <a:srgbClr val="000000"/>
                          </a:solidFill>
                          <a:effectLst/>
                          <a:latin typeface="Arial" charset="0"/>
                          <a:cs typeface="Arial" charset="0"/>
                        </a:rPr>
                        <a:t>Soft compound replaced by hard compound tires sales</a:t>
                      </a:r>
                    </a:p>
                  </a:txBody>
                  <a:tcPr marL="18288" marR="18000" marT="27432" marB="9144" horzOverflow="overflow">
                    <a:lnL w="12700" cap="flat" cmpd="sng" algn="ctr">
                      <a:solidFill>
                        <a:schemeClr val="bg1"/>
                      </a:solidFill>
                      <a:prstDash val="solid"/>
                      <a:round/>
                      <a:headEnd type="none" w="med" len="med"/>
                      <a:tailEnd type="none" w="med" len="med"/>
                    </a:lnL>
                    <a:lnR w="9525" cap="flat" cmpd="sng" algn="ctr">
                      <a:solidFill>
                        <a:srgbClr val="595959"/>
                      </a:solidFill>
                      <a:prstDash val="solid"/>
                      <a:round/>
                      <a:headEnd type="none" w="med" len="med"/>
                      <a:tailEnd type="none" w="med" len="med"/>
                    </a:lnR>
                    <a:lnT w="9525" cap="flat" cmpd="sng" algn="ctr">
                      <a:solidFill>
                        <a:srgbClr val="595959"/>
                      </a:solidFill>
                      <a:prstDash val="solid"/>
                      <a:round/>
                      <a:headEnd type="none" w="med" len="med"/>
                      <a:tailEnd type="none" w="med" len="med"/>
                    </a:lnT>
                    <a:lnB w="9525" cap="flat" cmpd="sng" algn="ctr">
                      <a:solidFill>
                        <a:srgbClr val="595959"/>
                      </a:solidFill>
                      <a:prstDash val="solid"/>
                      <a:round/>
                      <a:headEnd type="none" w="med" len="med"/>
                      <a:tailEnd type="none" w="med" len="med"/>
                    </a:lnB>
                    <a:lnTlToBr>
                      <a:noFill/>
                    </a:lnTlToBr>
                    <a:lnBlToTr>
                      <a:noFill/>
                    </a:lnBlToTr>
                    <a:solidFill>
                      <a:srgbClr val="E8E8ED"/>
                    </a:solidFill>
                  </a:tcPr>
                </a:tc>
                <a:tc>
                  <a:txBody>
                    <a:bodyPr/>
                    <a:lstStyle/>
                    <a:p>
                      <a:pPr marL="111125" marR="0" lvl="0" indent="-111125" algn="l" defTabSz="914400" rtl="0" eaLnBrk="1" fontAlgn="base" latinLnBrk="0" hangingPunct="1">
                        <a:lnSpc>
                          <a:spcPct val="100000"/>
                        </a:lnSpc>
                        <a:spcBef>
                          <a:spcPct val="0"/>
                        </a:spcBef>
                        <a:spcAft>
                          <a:spcPct val="0"/>
                        </a:spcAft>
                        <a:buClrTx/>
                        <a:buSzTx/>
                        <a:buFontTx/>
                        <a:buChar char="•"/>
                        <a:tabLst/>
                      </a:pPr>
                      <a:r>
                        <a:rPr kumimoji="0" lang="en-US" sz="1050" b="0" i="0" u="none" strike="noStrike" cap="none" normalizeH="0" baseline="0" dirty="0">
                          <a:ln>
                            <a:noFill/>
                          </a:ln>
                          <a:solidFill>
                            <a:srgbClr val="000000"/>
                          </a:solidFill>
                          <a:effectLst/>
                          <a:latin typeface="Arial" charset="0"/>
                          <a:cs typeface="Arial" charset="0"/>
                        </a:rPr>
                        <a:t>Include consumer preference in the forecasting logic </a:t>
                      </a:r>
                    </a:p>
                  </a:txBody>
                  <a:tcPr marL="18288" marR="18000" marT="27432" marB="9144" horzOverflow="overflow">
                    <a:lnL w="9525" cap="flat" cmpd="sng" algn="ctr">
                      <a:solidFill>
                        <a:srgbClr val="595959"/>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rgbClr val="595959"/>
                      </a:solidFill>
                      <a:prstDash val="solid"/>
                      <a:round/>
                      <a:headEnd type="none" w="med" len="med"/>
                      <a:tailEnd type="none" w="med" len="med"/>
                    </a:lnT>
                    <a:lnB w="9525" cap="flat" cmpd="sng" algn="ctr">
                      <a:solidFill>
                        <a:srgbClr val="595959"/>
                      </a:solidFill>
                      <a:prstDash val="solid"/>
                      <a:round/>
                      <a:headEnd type="none" w="med" len="med"/>
                      <a:tailEnd type="none" w="med" len="med"/>
                    </a:lnB>
                    <a:lnTlToBr>
                      <a:noFill/>
                    </a:lnTlToBr>
                    <a:lnBlToTr>
                      <a:noFill/>
                    </a:lnBlToTr>
                    <a:solidFill>
                      <a:srgbClr val="E8E8ED"/>
                    </a:solidFill>
                  </a:tcPr>
                </a:tc>
                <a:extLst>
                  <a:ext uri="{0D108BD9-81ED-4DB2-BD59-A6C34878D82A}">
                    <a16:rowId xmlns:a16="http://schemas.microsoft.com/office/drawing/2014/main" val="10002"/>
                  </a:ext>
                </a:extLst>
              </a:tr>
              <a:tr h="532620">
                <a:tc>
                  <a:txBody>
                    <a:bodyPr/>
                    <a:lstStyle/>
                    <a:p>
                      <a:pPr marL="111125" marR="0" lvl="0" indent="-111125" algn="l" defTabSz="914400" rtl="0" eaLnBrk="1" fontAlgn="base" latinLnBrk="0" hangingPunct="1">
                        <a:lnSpc>
                          <a:spcPct val="100000"/>
                        </a:lnSpc>
                        <a:spcBef>
                          <a:spcPct val="0"/>
                        </a:spcBef>
                        <a:spcAft>
                          <a:spcPct val="0"/>
                        </a:spcAft>
                        <a:buClrTx/>
                        <a:buSzTx/>
                        <a:buFontTx/>
                        <a:buChar char="•"/>
                        <a:tabLst/>
                      </a:pPr>
                      <a:endParaRPr kumimoji="0" lang="en-US" sz="1050" b="0" i="0" u="none" strike="noStrike" cap="none" normalizeH="0" baseline="0" dirty="0">
                        <a:ln>
                          <a:noFill/>
                        </a:ln>
                        <a:solidFill>
                          <a:srgbClr val="000000"/>
                        </a:solidFill>
                        <a:effectLst/>
                        <a:latin typeface="Arial" charset="0"/>
                        <a:cs typeface="Arial" charset="0"/>
                      </a:endParaRPr>
                    </a:p>
                  </a:txBody>
                  <a:tcPr marL="18288" marR="18000" marT="27432" marB="914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lnTlToBr>
                      <a:noFill/>
                    </a:lnTlToBr>
                    <a:lnBlToTr>
                      <a:noFill/>
                    </a:lnBlToTr>
                    <a:noFill/>
                  </a:tcPr>
                </a:tc>
                <a:tc>
                  <a:txBody>
                    <a:bodyPr/>
                    <a:lstStyle/>
                    <a:p>
                      <a:pPr marL="111125" marR="0" lvl="0" indent="-111125" algn="l" defTabSz="914400" rtl="0" eaLnBrk="1" fontAlgn="base" latinLnBrk="0" hangingPunct="1">
                        <a:lnSpc>
                          <a:spcPct val="100000"/>
                        </a:lnSpc>
                        <a:spcBef>
                          <a:spcPct val="0"/>
                        </a:spcBef>
                        <a:spcAft>
                          <a:spcPct val="0"/>
                        </a:spcAft>
                        <a:buClrTx/>
                        <a:buSzTx/>
                        <a:buFontTx/>
                        <a:buChar char="•"/>
                        <a:tabLst/>
                      </a:pPr>
                      <a:r>
                        <a:rPr kumimoji="0" lang="en-US" sz="1050" b="0" i="0" u="none" strike="noStrike" cap="none" normalizeH="0" baseline="0" dirty="0">
                          <a:ln>
                            <a:noFill/>
                          </a:ln>
                          <a:solidFill>
                            <a:srgbClr val="000000"/>
                          </a:solidFill>
                          <a:effectLst/>
                          <a:latin typeface="Arial" charset="0"/>
                          <a:cs typeface="Arial" charset="0"/>
                        </a:rPr>
                        <a:t>WH mapping issues</a:t>
                      </a:r>
                    </a:p>
                    <a:p>
                      <a:pPr marL="111125" marR="0" lvl="0" indent="-111125" algn="l" defTabSz="914400" rtl="0" eaLnBrk="1" fontAlgn="base" latinLnBrk="0" hangingPunct="1">
                        <a:lnSpc>
                          <a:spcPct val="100000"/>
                        </a:lnSpc>
                        <a:spcBef>
                          <a:spcPct val="0"/>
                        </a:spcBef>
                        <a:spcAft>
                          <a:spcPct val="0"/>
                        </a:spcAft>
                        <a:buClrTx/>
                        <a:buSzTx/>
                        <a:buFontTx/>
                        <a:buChar char="•"/>
                        <a:tabLst/>
                      </a:pPr>
                      <a:r>
                        <a:rPr kumimoji="0" lang="en-US" sz="1050" b="0" i="0" u="none" strike="noStrike" cap="none" normalizeH="0" baseline="0" dirty="0">
                          <a:ln>
                            <a:noFill/>
                          </a:ln>
                          <a:solidFill>
                            <a:srgbClr val="000000"/>
                          </a:solidFill>
                          <a:effectLst/>
                          <a:latin typeface="Arial" charset="0"/>
                          <a:cs typeface="Arial" charset="0"/>
                        </a:rPr>
                        <a:t>Distributor picking stocks from various locations in Mumbai</a:t>
                      </a:r>
                    </a:p>
                  </a:txBody>
                  <a:tcPr marL="18288" marR="18000" marT="27432" marB="9144" horzOverflow="overflow">
                    <a:lnL w="12700" cap="flat" cmpd="sng" algn="ctr">
                      <a:solidFill>
                        <a:schemeClr val="bg1"/>
                      </a:solidFill>
                      <a:prstDash val="solid"/>
                      <a:round/>
                      <a:headEnd type="none" w="med" len="med"/>
                      <a:tailEnd type="none" w="med" len="med"/>
                    </a:lnL>
                    <a:lnR w="9525" cap="flat" cmpd="sng" algn="ctr">
                      <a:solidFill>
                        <a:srgbClr val="595959"/>
                      </a:solidFill>
                      <a:prstDash val="solid"/>
                      <a:round/>
                      <a:headEnd type="none" w="med" len="med"/>
                      <a:tailEnd type="none" w="med" len="med"/>
                    </a:lnR>
                    <a:lnT w="9525" cap="flat" cmpd="sng" algn="ctr">
                      <a:solidFill>
                        <a:srgbClr val="595959"/>
                      </a:solidFill>
                      <a:prstDash val="solid"/>
                      <a:round/>
                      <a:headEnd type="none" w="med" len="med"/>
                      <a:tailEnd type="none" w="med" len="med"/>
                    </a:lnT>
                    <a:lnB w="9525" cap="flat" cmpd="sng" algn="ctr">
                      <a:solidFill>
                        <a:srgbClr val="595959"/>
                      </a:solidFill>
                      <a:prstDash val="solid"/>
                      <a:round/>
                      <a:headEnd type="none" w="med" len="med"/>
                      <a:tailEnd type="none" w="med" len="med"/>
                    </a:lnB>
                    <a:lnTlToBr>
                      <a:noFill/>
                    </a:lnTlToBr>
                    <a:lnBlToTr>
                      <a:noFill/>
                    </a:lnBlToTr>
                    <a:solidFill>
                      <a:srgbClr val="CDCDDA"/>
                    </a:solidFill>
                  </a:tcPr>
                </a:tc>
                <a:tc>
                  <a:txBody>
                    <a:bodyPr/>
                    <a:lstStyle/>
                    <a:p>
                      <a:pPr marL="111125" marR="0" lvl="0" indent="-111125" algn="l" defTabSz="914400" rtl="0" eaLnBrk="1" fontAlgn="base" latinLnBrk="0" hangingPunct="1">
                        <a:lnSpc>
                          <a:spcPct val="100000"/>
                        </a:lnSpc>
                        <a:spcBef>
                          <a:spcPct val="0"/>
                        </a:spcBef>
                        <a:spcAft>
                          <a:spcPct val="0"/>
                        </a:spcAft>
                        <a:buClrTx/>
                        <a:buSzTx/>
                        <a:buFontTx/>
                        <a:buChar char="•"/>
                        <a:tabLst/>
                      </a:pPr>
                      <a:r>
                        <a:rPr kumimoji="0" lang="en-US" sz="1050" b="0" i="0" u="none" strike="noStrike" cap="none" normalizeH="0" baseline="0" dirty="0">
                          <a:ln>
                            <a:noFill/>
                          </a:ln>
                          <a:solidFill>
                            <a:srgbClr val="000000"/>
                          </a:solidFill>
                          <a:effectLst/>
                          <a:latin typeface="Arial" charset="0"/>
                          <a:cs typeface="Arial" charset="0"/>
                        </a:rPr>
                        <a:t>Sourcing Matrix to be  frozen</a:t>
                      </a:r>
                    </a:p>
                    <a:p>
                      <a:pPr marL="111125" marR="0" lvl="0" indent="-111125" algn="l" defTabSz="914400" rtl="0" eaLnBrk="1" fontAlgn="base" latinLnBrk="0" hangingPunct="1">
                        <a:lnSpc>
                          <a:spcPct val="100000"/>
                        </a:lnSpc>
                        <a:spcBef>
                          <a:spcPct val="0"/>
                        </a:spcBef>
                        <a:spcAft>
                          <a:spcPct val="0"/>
                        </a:spcAft>
                        <a:buClrTx/>
                        <a:buSzTx/>
                        <a:buFontTx/>
                        <a:buChar char="•"/>
                        <a:tabLst/>
                      </a:pPr>
                      <a:r>
                        <a:rPr kumimoji="0" lang="en-US" sz="1050" b="0" i="0" u="none" strike="noStrike" cap="none" normalizeH="0" baseline="0" dirty="0">
                          <a:ln>
                            <a:noFill/>
                          </a:ln>
                          <a:solidFill>
                            <a:srgbClr val="000000"/>
                          </a:solidFill>
                          <a:effectLst/>
                          <a:latin typeface="Arial" charset="0"/>
                          <a:cs typeface="Arial" charset="0"/>
                        </a:rPr>
                        <a:t>Mumbai distribution and WH mapping issue to be solved</a:t>
                      </a:r>
                    </a:p>
                  </a:txBody>
                  <a:tcPr marL="18288" marR="18000" marT="27432" marB="9144" horzOverflow="overflow">
                    <a:lnL w="9525" cap="flat" cmpd="sng" algn="ctr">
                      <a:solidFill>
                        <a:srgbClr val="595959"/>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rgbClr val="595959"/>
                      </a:solidFill>
                      <a:prstDash val="solid"/>
                      <a:round/>
                      <a:headEnd type="none" w="med" len="med"/>
                      <a:tailEnd type="none" w="med" len="med"/>
                    </a:lnT>
                    <a:lnB w="9525" cap="flat" cmpd="sng" algn="ctr">
                      <a:solidFill>
                        <a:srgbClr val="595959"/>
                      </a:solidFill>
                      <a:prstDash val="solid"/>
                      <a:round/>
                      <a:headEnd type="none" w="med" len="med"/>
                      <a:tailEnd type="none" w="med" len="med"/>
                    </a:lnB>
                    <a:lnTlToBr>
                      <a:noFill/>
                    </a:lnTlToBr>
                    <a:lnBlToTr>
                      <a:noFill/>
                    </a:lnBlToTr>
                    <a:solidFill>
                      <a:srgbClr val="CDCDDA"/>
                    </a:solidFill>
                  </a:tcPr>
                </a:tc>
                <a:extLst>
                  <a:ext uri="{0D108BD9-81ED-4DB2-BD59-A6C34878D82A}">
                    <a16:rowId xmlns:a16="http://schemas.microsoft.com/office/drawing/2014/main" val="10003"/>
                  </a:ext>
                </a:extLst>
              </a:tr>
              <a:tr h="381603">
                <a:tc>
                  <a:txBody>
                    <a:bodyPr/>
                    <a:lstStyle/>
                    <a:p>
                      <a:pPr marL="111125" marR="0" lvl="0" indent="-111125" algn="l" defTabSz="914400" rtl="0" eaLnBrk="1" fontAlgn="base" latinLnBrk="0" hangingPunct="1">
                        <a:lnSpc>
                          <a:spcPct val="100000"/>
                        </a:lnSpc>
                        <a:spcBef>
                          <a:spcPct val="0"/>
                        </a:spcBef>
                        <a:spcAft>
                          <a:spcPct val="0"/>
                        </a:spcAft>
                        <a:buClrTx/>
                        <a:buSzTx/>
                        <a:buFontTx/>
                        <a:buChar char="•"/>
                        <a:tabLst/>
                      </a:pPr>
                      <a:endParaRPr kumimoji="0" lang="en-US" sz="1050" b="0" i="0" u="none" strike="noStrike" cap="none" normalizeH="0" baseline="0" dirty="0">
                        <a:ln>
                          <a:noFill/>
                        </a:ln>
                        <a:solidFill>
                          <a:srgbClr val="000000"/>
                        </a:solidFill>
                        <a:effectLst/>
                        <a:latin typeface="Arial" charset="0"/>
                        <a:cs typeface="Arial" charset="0"/>
                      </a:endParaRPr>
                    </a:p>
                  </a:txBody>
                  <a:tcPr marL="18288" marR="18000" marT="27432" marB="914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lnTlToBr>
                      <a:noFill/>
                    </a:lnTlToBr>
                    <a:lnBlToTr>
                      <a:noFill/>
                    </a:lnBlToTr>
                    <a:noFill/>
                  </a:tcPr>
                </a:tc>
                <a:tc>
                  <a:txBody>
                    <a:bodyPr/>
                    <a:lstStyle/>
                    <a:p>
                      <a:pPr marL="111125" marR="0" lvl="0" indent="-111125" algn="l" defTabSz="914400" rtl="0" eaLnBrk="1" fontAlgn="base" latinLnBrk="0" hangingPunct="1">
                        <a:lnSpc>
                          <a:spcPct val="100000"/>
                        </a:lnSpc>
                        <a:spcBef>
                          <a:spcPct val="0"/>
                        </a:spcBef>
                        <a:spcAft>
                          <a:spcPct val="0"/>
                        </a:spcAft>
                        <a:buClrTx/>
                        <a:buSzTx/>
                        <a:buFont typeface="Arial" pitchFamily="34" charset="0"/>
                        <a:buChar char="•"/>
                        <a:tabLst/>
                      </a:pPr>
                      <a:r>
                        <a:rPr kumimoji="0" lang="en-US" sz="1050" b="0" i="0" u="none" strike="noStrike" cap="none" normalizeH="0" baseline="0" dirty="0">
                          <a:ln>
                            <a:noFill/>
                          </a:ln>
                          <a:solidFill>
                            <a:srgbClr val="000000"/>
                          </a:solidFill>
                          <a:effectLst/>
                          <a:latin typeface="Arial" charset="0"/>
                          <a:cs typeface="Arial" charset="0"/>
                        </a:rPr>
                        <a:t>Bridgestone S322 low sales in south Chennai</a:t>
                      </a:r>
                    </a:p>
                    <a:p>
                      <a:pPr marL="111125" marR="0" lvl="0" indent="-111125" algn="l" defTabSz="914400" rtl="0" eaLnBrk="1" fontAlgn="base" latinLnBrk="0" hangingPunct="1">
                        <a:lnSpc>
                          <a:spcPct val="100000"/>
                        </a:lnSpc>
                        <a:spcBef>
                          <a:spcPct val="0"/>
                        </a:spcBef>
                        <a:spcAft>
                          <a:spcPct val="0"/>
                        </a:spcAft>
                        <a:buClrTx/>
                        <a:buSzTx/>
                        <a:buFont typeface="Arial" pitchFamily="34" charset="0"/>
                        <a:buChar char="•"/>
                        <a:tabLst/>
                      </a:pPr>
                      <a:r>
                        <a:rPr kumimoji="0" lang="en-US" sz="1050" b="0" i="0" u="none" strike="noStrike" cap="none" normalizeH="0" baseline="0" dirty="0">
                          <a:ln>
                            <a:noFill/>
                          </a:ln>
                          <a:solidFill>
                            <a:srgbClr val="000000"/>
                          </a:solidFill>
                          <a:effectLst/>
                          <a:latin typeface="Arial" charset="0"/>
                          <a:cs typeface="Arial" charset="0"/>
                        </a:rPr>
                        <a:t>Bridgestone B290 steady sales decline </a:t>
                      </a:r>
                    </a:p>
                  </a:txBody>
                  <a:tcPr marL="18288" marR="18000" marT="27432" marB="9144" horzOverflow="overflow">
                    <a:lnL w="12700" cap="flat" cmpd="sng" algn="ctr">
                      <a:solidFill>
                        <a:schemeClr val="bg1"/>
                      </a:solidFill>
                      <a:prstDash val="solid"/>
                      <a:round/>
                      <a:headEnd type="none" w="med" len="med"/>
                      <a:tailEnd type="none" w="med" len="med"/>
                    </a:lnL>
                    <a:lnR w="9525" cap="flat" cmpd="sng" algn="ctr">
                      <a:solidFill>
                        <a:srgbClr val="595959"/>
                      </a:solidFill>
                      <a:prstDash val="solid"/>
                      <a:round/>
                      <a:headEnd type="none" w="med" len="med"/>
                      <a:tailEnd type="none" w="med" len="med"/>
                    </a:lnR>
                    <a:lnT w="9525" cap="flat" cmpd="sng" algn="ctr">
                      <a:solidFill>
                        <a:srgbClr val="595959"/>
                      </a:solidFill>
                      <a:prstDash val="solid"/>
                      <a:round/>
                      <a:headEnd type="none" w="med" len="med"/>
                      <a:tailEnd type="none" w="med" len="med"/>
                    </a:lnT>
                    <a:lnB w="9525" cap="flat" cmpd="sng" algn="ctr">
                      <a:solidFill>
                        <a:srgbClr val="595959"/>
                      </a:solidFill>
                      <a:prstDash val="solid"/>
                      <a:round/>
                      <a:headEnd type="none" w="med" len="med"/>
                      <a:tailEnd type="none" w="med" len="med"/>
                    </a:lnB>
                    <a:lnTlToBr>
                      <a:noFill/>
                    </a:lnTlToBr>
                    <a:lnBlToTr>
                      <a:noFill/>
                    </a:lnBlToTr>
                    <a:solidFill>
                      <a:srgbClr val="CDCDDA"/>
                    </a:solidFill>
                  </a:tcPr>
                </a:tc>
                <a:tc>
                  <a:txBody>
                    <a:bodyPr/>
                    <a:lstStyle/>
                    <a:p>
                      <a:pPr marL="111125" marR="0" lvl="0" indent="-111125" algn="l" defTabSz="914400" rtl="0" eaLnBrk="1" fontAlgn="base" latinLnBrk="0" hangingPunct="1">
                        <a:lnSpc>
                          <a:spcPct val="100000"/>
                        </a:lnSpc>
                        <a:spcBef>
                          <a:spcPct val="0"/>
                        </a:spcBef>
                        <a:spcAft>
                          <a:spcPct val="0"/>
                        </a:spcAft>
                        <a:buClrTx/>
                        <a:buSzTx/>
                        <a:buFontTx/>
                        <a:buChar char="•"/>
                        <a:tabLst/>
                      </a:pPr>
                      <a:r>
                        <a:rPr kumimoji="0" lang="en-US" sz="1050" b="0" i="0" u="none" strike="noStrike" cap="none" normalizeH="0" baseline="0" dirty="0">
                          <a:ln>
                            <a:noFill/>
                          </a:ln>
                          <a:solidFill>
                            <a:srgbClr val="000000"/>
                          </a:solidFill>
                          <a:effectLst/>
                          <a:latin typeface="Arial" charset="0"/>
                          <a:cs typeface="Arial" charset="0"/>
                        </a:rPr>
                        <a:t>Better forecasting instead of pushing the numbers </a:t>
                      </a:r>
                    </a:p>
                    <a:p>
                      <a:pPr marL="111125" marR="0" lvl="0" indent="-111125" algn="l" defTabSz="914400" rtl="0" eaLnBrk="1" fontAlgn="base" latinLnBrk="0" hangingPunct="1">
                        <a:lnSpc>
                          <a:spcPct val="100000"/>
                        </a:lnSpc>
                        <a:spcBef>
                          <a:spcPct val="0"/>
                        </a:spcBef>
                        <a:spcAft>
                          <a:spcPct val="0"/>
                        </a:spcAft>
                        <a:buClrTx/>
                        <a:buSzTx/>
                        <a:buFontTx/>
                        <a:buChar char="•"/>
                        <a:tabLst/>
                      </a:pPr>
                      <a:r>
                        <a:rPr kumimoji="0" lang="en-US" sz="1050" b="0" i="0" u="none" strike="noStrike" cap="none" normalizeH="0" baseline="0" dirty="0">
                          <a:ln>
                            <a:noFill/>
                          </a:ln>
                          <a:solidFill>
                            <a:srgbClr val="000000"/>
                          </a:solidFill>
                          <a:effectLst/>
                          <a:latin typeface="Arial" charset="0"/>
                          <a:cs typeface="Arial" charset="0"/>
                        </a:rPr>
                        <a:t>Deep dive in the reasons for decline</a:t>
                      </a:r>
                    </a:p>
                  </a:txBody>
                  <a:tcPr marL="18288" marR="18000" marT="27432" marB="9144" horzOverflow="overflow">
                    <a:lnL w="9525" cap="flat" cmpd="sng" algn="ctr">
                      <a:solidFill>
                        <a:srgbClr val="595959"/>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rgbClr val="595959"/>
                      </a:solidFill>
                      <a:prstDash val="solid"/>
                      <a:round/>
                      <a:headEnd type="none" w="med" len="med"/>
                      <a:tailEnd type="none" w="med" len="med"/>
                    </a:lnT>
                    <a:lnB w="9525" cap="flat" cmpd="sng" algn="ctr">
                      <a:solidFill>
                        <a:srgbClr val="595959"/>
                      </a:solidFill>
                      <a:prstDash val="solid"/>
                      <a:round/>
                      <a:headEnd type="none" w="med" len="med"/>
                      <a:tailEnd type="none" w="med" len="med"/>
                    </a:lnB>
                    <a:lnTlToBr>
                      <a:noFill/>
                    </a:lnTlToBr>
                    <a:lnBlToTr>
                      <a:noFill/>
                    </a:lnBlToTr>
                    <a:solidFill>
                      <a:srgbClr val="E8E8ED"/>
                    </a:solidFill>
                  </a:tcPr>
                </a:tc>
                <a:extLst>
                  <a:ext uri="{0D108BD9-81ED-4DB2-BD59-A6C34878D82A}">
                    <a16:rowId xmlns:a16="http://schemas.microsoft.com/office/drawing/2014/main" val="10004"/>
                  </a:ext>
                </a:extLst>
              </a:tr>
              <a:tr h="472462">
                <a:tc>
                  <a:txBody>
                    <a:bodyPr/>
                    <a:lstStyle/>
                    <a:p>
                      <a:pPr marL="111125" marR="0" lvl="0" indent="-111125" algn="l" defTabSz="914400" rtl="0" eaLnBrk="1" fontAlgn="base" latinLnBrk="0" hangingPunct="1">
                        <a:lnSpc>
                          <a:spcPct val="100000"/>
                        </a:lnSpc>
                        <a:spcBef>
                          <a:spcPct val="0"/>
                        </a:spcBef>
                        <a:spcAft>
                          <a:spcPct val="0"/>
                        </a:spcAft>
                        <a:buClrTx/>
                        <a:buSzTx/>
                        <a:buFontTx/>
                        <a:buChar char="•"/>
                        <a:tabLst/>
                      </a:pPr>
                      <a:endParaRPr kumimoji="0" lang="en-US" sz="1050" b="0" i="0" u="none" strike="noStrike" cap="none" normalizeH="0" baseline="0" dirty="0">
                        <a:ln>
                          <a:noFill/>
                        </a:ln>
                        <a:solidFill>
                          <a:srgbClr val="000000"/>
                        </a:solidFill>
                        <a:effectLst/>
                        <a:latin typeface="Arial" charset="0"/>
                        <a:cs typeface="Arial" charset="0"/>
                      </a:endParaRPr>
                    </a:p>
                  </a:txBody>
                  <a:tcPr marL="18288" marR="18000" marT="27432" marB="914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D9D9D9"/>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111125" marR="0" lvl="0" indent="-111125" algn="l" defTabSz="914400" rtl="0" eaLnBrk="1" fontAlgn="base" latinLnBrk="0" hangingPunct="1">
                        <a:lnSpc>
                          <a:spcPct val="100000"/>
                        </a:lnSpc>
                        <a:spcBef>
                          <a:spcPct val="0"/>
                        </a:spcBef>
                        <a:spcAft>
                          <a:spcPct val="0"/>
                        </a:spcAft>
                        <a:buClrTx/>
                        <a:buSzTx/>
                        <a:buFont typeface="Arial" pitchFamily="34" charset="0"/>
                        <a:buChar char="•"/>
                        <a:tabLst/>
                      </a:pPr>
                      <a:r>
                        <a:rPr kumimoji="0" lang="en-US" sz="1050" b="0" i="0" u="none" strike="noStrike" cap="none" normalizeH="0" baseline="0" dirty="0">
                          <a:ln>
                            <a:noFill/>
                          </a:ln>
                          <a:solidFill>
                            <a:srgbClr val="000000"/>
                          </a:solidFill>
                          <a:effectLst/>
                          <a:latin typeface="Arial" charset="0"/>
                          <a:cs typeface="Arial" charset="0"/>
                        </a:rPr>
                        <a:t>Bridgestone S322 sales up 118% in Karnataka</a:t>
                      </a:r>
                    </a:p>
                  </a:txBody>
                  <a:tcPr marL="18288" marR="18000" marT="27432" marB="9144" horzOverflow="overflow">
                    <a:lnL w="12700" cap="flat" cmpd="sng" algn="ctr">
                      <a:solidFill>
                        <a:schemeClr val="bg1"/>
                      </a:solidFill>
                      <a:prstDash val="solid"/>
                      <a:round/>
                      <a:headEnd type="none" w="med" len="med"/>
                      <a:tailEnd type="none" w="med" len="med"/>
                    </a:lnL>
                    <a:lnR w="9525" cap="flat" cmpd="sng" algn="ctr">
                      <a:solidFill>
                        <a:srgbClr val="595959"/>
                      </a:solidFill>
                      <a:prstDash val="solid"/>
                      <a:round/>
                      <a:headEnd type="none" w="med" len="med"/>
                      <a:tailEnd type="none" w="med" len="med"/>
                    </a:lnR>
                    <a:lnT w="9525" cap="flat" cmpd="sng" algn="ctr">
                      <a:solidFill>
                        <a:srgbClr val="595959"/>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A"/>
                    </a:solidFill>
                  </a:tcPr>
                </a:tc>
                <a:tc>
                  <a:txBody>
                    <a:bodyPr/>
                    <a:lstStyle/>
                    <a:p>
                      <a:pPr marL="111125" marR="0" lvl="0" indent="-111125" algn="l" defTabSz="914400" rtl="0" eaLnBrk="1" fontAlgn="base" latinLnBrk="0" hangingPunct="1">
                        <a:lnSpc>
                          <a:spcPct val="100000"/>
                        </a:lnSpc>
                        <a:spcBef>
                          <a:spcPct val="0"/>
                        </a:spcBef>
                        <a:spcAft>
                          <a:spcPct val="0"/>
                        </a:spcAft>
                        <a:buClrTx/>
                        <a:buSzTx/>
                        <a:buFontTx/>
                        <a:buChar char="•"/>
                        <a:tabLst/>
                      </a:pPr>
                      <a:r>
                        <a:rPr kumimoji="0" lang="en-US" sz="1050" b="0" i="0" u="none" strike="noStrike" cap="none" normalizeH="0" baseline="0" dirty="0">
                          <a:ln>
                            <a:noFill/>
                          </a:ln>
                          <a:solidFill>
                            <a:srgbClr val="000000"/>
                          </a:solidFill>
                          <a:effectLst/>
                          <a:latin typeface="Arial" charset="0"/>
                          <a:cs typeface="Arial" charset="0"/>
                        </a:rPr>
                        <a:t>Understand growth drivers and incorporate in forecast</a:t>
                      </a:r>
                    </a:p>
                  </a:txBody>
                  <a:tcPr marL="18288" marR="18000" marT="27432" marB="9144" horzOverflow="overflow">
                    <a:lnL w="9525" cap="flat" cmpd="sng" algn="ctr">
                      <a:solidFill>
                        <a:srgbClr val="595959"/>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rgbClr val="595959"/>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6566459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01588-9B94-405F-B245-CAC7AF725140}"/>
              </a:ext>
            </a:extLst>
          </p:cNvPr>
          <p:cNvSpPr>
            <a:spLocks noGrp="1"/>
          </p:cNvSpPr>
          <p:nvPr>
            <p:ph type="title"/>
          </p:nvPr>
        </p:nvSpPr>
        <p:spPr/>
        <p:txBody>
          <a:bodyPr/>
          <a:lstStyle/>
          <a:p>
            <a:r>
              <a:rPr lang="en-US" dirty="0"/>
              <a:t>Data Available</a:t>
            </a:r>
            <a:endParaRPr lang="en-IN" dirty="0"/>
          </a:p>
        </p:txBody>
      </p:sp>
      <p:pic>
        <p:nvPicPr>
          <p:cNvPr id="7" name="Picture 6">
            <a:extLst>
              <a:ext uri="{FF2B5EF4-FFF2-40B4-BE49-F238E27FC236}">
                <a16:creationId xmlns:a16="http://schemas.microsoft.com/office/drawing/2014/main" id="{21784998-DD65-4A6E-BF35-40CB384F82AD}"/>
              </a:ext>
            </a:extLst>
          </p:cNvPr>
          <p:cNvPicPr>
            <a:picLocks noChangeAspect="1"/>
          </p:cNvPicPr>
          <p:nvPr/>
        </p:nvPicPr>
        <p:blipFill>
          <a:blip r:embed="rId2"/>
          <a:stretch>
            <a:fillRect/>
          </a:stretch>
        </p:blipFill>
        <p:spPr>
          <a:xfrm>
            <a:off x="1190444" y="1888151"/>
            <a:ext cx="9134475" cy="790575"/>
          </a:xfrm>
          <a:prstGeom prst="rect">
            <a:avLst/>
          </a:prstGeom>
        </p:spPr>
      </p:pic>
      <p:pic>
        <p:nvPicPr>
          <p:cNvPr id="10" name="Picture 9">
            <a:extLst>
              <a:ext uri="{FF2B5EF4-FFF2-40B4-BE49-F238E27FC236}">
                <a16:creationId xmlns:a16="http://schemas.microsoft.com/office/drawing/2014/main" id="{DAB90BC2-99E2-4985-AA3F-A15593D67748}"/>
              </a:ext>
            </a:extLst>
          </p:cNvPr>
          <p:cNvPicPr>
            <a:picLocks noChangeAspect="1"/>
          </p:cNvPicPr>
          <p:nvPr/>
        </p:nvPicPr>
        <p:blipFill>
          <a:blip r:embed="rId3"/>
          <a:stretch>
            <a:fillRect/>
          </a:stretch>
        </p:blipFill>
        <p:spPr>
          <a:xfrm>
            <a:off x="0" y="3453618"/>
            <a:ext cx="12192000" cy="591329"/>
          </a:xfrm>
          <a:prstGeom prst="rect">
            <a:avLst/>
          </a:prstGeom>
        </p:spPr>
      </p:pic>
    </p:spTree>
    <p:extLst>
      <p:ext uri="{BB962C8B-B14F-4D97-AF65-F5344CB8AC3E}">
        <p14:creationId xmlns:p14="http://schemas.microsoft.com/office/powerpoint/2010/main" val="866660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0C0EC85-6C12-4AA0-B083-DE263B247886}"/>
              </a:ext>
            </a:extLst>
          </p:cNvPr>
          <p:cNvSpPr>
            <a:spLocks noGrp="1"/>
          </p:cNvSpPr>
          <p:nvPr>
            <p:ph sz="quarter" idx="10"/>
          </p:nvPr>
        </p:nvSpPr>
        <p:spPr/>
        <p:txBody>
          <a:bodyPr/>
          <a:lstStyle/>
          <a:p>
            <a:r>
              <a:rPr lang="en-US" dirty="0"/>
              <a:t>Milk route planning </a:t>
            </a:r>
          </a:p>
        </p:txBody>
      </p:sp>
    </p:spTree>
    <p:extLst>
      <p:ext uri="{BB962C8B-B14F-4D97-AF65-F5344CB8AC3E}">
        <p14:creationId xmlns:p14="http://schemas.microsoft.com/office/powerpoint/2010/main" val="19122172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308" name="Shape 308"/>
          <p:cNvSpPr txBox="1">
            <a:spLocks noGrp="1"/>
          </p:cNvSpPr>
          <p:nvPr>
            <p:ph type="title"/>
          </p:nvPr>
        </p:nvSpPr>
        <p:spPr>
          <a:xfrm>
            <a:off x="599655" y="58925"/>
            <a:ext cx="10940304" cy="408349"/>
          </a:xfrm>
          <a:prstGeom prst="rect">
            <a:avLst/>
          </a:prstGeom>
          <a:noFill/>
          <a:ln>
            <a:noFill/>
          </a:ln>
        </p:spPr>
        <p:txBody>
          <a:bodyPr wrap="square" lIns="91425" tIns="45700" rIns="91425" bIns="45700" anchor="ctr" anchorCtr="0">
            <a:noAutofit/>
          </a:bodyPr>
          <a:lstStyle/>
          <a:p>
            <a:pPr lvl="0" indent="-177800">
              <a:spcBef>
                <a:spcPts val="0"/>
              </a:spcBef>
              <a:buClr>
                <a:schemeClr val="lt1"/>
              </a:buClr>
              <a:buSzPct val="100000"/>
            </a:pPr>
            <a:r>
              <a:rPr lang="en-US" dirty="0">
                <a:solidFill>
                  <a:schemeClr val="lt1"/>
                </a:solidFill>
                <a:ea typeface="Arial"/>
                <a:sym typeface="Arial"/>
              </a:rPr>
              <a:t>Solution Approach : Milk route planning</a:t>
            </a:r>
          </a:p>
        </p:txBody>
      </p:sp>
      <p:sp>
        <p:nvSpPr>
          <p:cNvPr id="17" name="Rectangle 16">
            <a:extLst>
              <a:ext uri="{FF2B5EF4-FFF2-40B4-BE49-F238E27FC236}">
                <a16:creationId xmlns:a16="http://schemas.microsoft.com/office/drawing/2014/main" id="{768910D1-5328-4FF1-9E39-4E7A17515F2B}"/>
              </a:ext>
            </a:extLst>
          </p:cNvPr>
          <p:cNvSpPr/>
          <p:nvPr/>
        </p:nvSpPr>
        <p:spPr>
          <a:xfrm>
            <a:off x="6768834" y="2910165"/>
            <a:ext cx="2588370" cy="2349558"/>
          </a:xfrm>
          <a:prstGeom prst="rect">
            <a:avLst/>
          </a:prstGeom>
          <a:solidFill>
            <a:schemeClr val="bg1"/>
          </a:solidFill>
          <a:ln w="28575">
            <a:solidFill>
              <a:schemeClr val="accent1">
                <a:lumMod val="50000"/>
              </a:schemeClr>
            </a:solidFill>
          </a:ln>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rgbClr val="000000"/>
              </a:solidFill>
              <a:latin typeface="Arial" panose="020B0604020202020204" pitchFamily="34" charset="0"/>
              <a:ea typeface="Segoe UI" panose="020B0502040204020203" pitchFamily="34" charset="0"/>
              <a:cs typeface="Arial" panose="020B0604020202020204" pitchFamily="34" charset="0"/>
            </a:endParaRPr>
          </a:p>
          <a:p>
            <a:pPr algn="ctr"/>
            <a:endParaRPr lang="en-US" sz="1200" dirty="0">
              <a:solidFill>
                <a:srgbClr val="000000"/>
              </a:solidFill>
              <a:latin typeface="Arial" panose="020B0604020202020204" pitchFamily="34" charset="0"/>
              <a:ea typeface="Segoe UI" panose="020B0502040204020203" pitchFamily="34" charset="0"/>
              <a:cs typeface="Arial" panose="020B0604020202020204" pitchFamily="34" charset="0"/>
            </a:endParaRPr>
          </a:p>
          <a:p>
            <a:pPr algn="ctr"/>
            <a:endParaRPr lang="en-US" sz="1600" b="1" dirty="0">
              <a:solidFill>
                <a:srgbClr val="000000"/>
              </a:solidFill>
              <a:latin typeface="Arial" panose="020B0604020202020204" pitchFamily="34" charset="0"/>
              <a:cs typeface="Arial" panose="020B0604020202020204" pitchFamily="34" charset="0"/>
            </a:endParaRPr>
          </a:p>
          <a:p>
            <a:pPr algn="ctr"/>
            <a:endParaRPr lang="en-US" sz="1600" b="1" dirty="0">
              <a:solidFill>
                <a:srgbClr val="000000"/>
              </a:solidFill>
              <a:latin typeface="Arial" panose="020B0604020202020204" pitchFamily="34" charset="0"/>
              <a:cs typeface="Arial" panose="020B0604020202020204" pitchFamily="34" charset="0"/>
            </a:endParaRPr>
          </a:p>
          <a:p>
            <a:pPr algn="ctr"/>
            <a:endParaRPr lang="en-US" sz="1600" b="1" dirty="0">
              <a:solidFill>
                <a:srgbClr val="000000"/>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DC6E7C4B-52AA-45EE-BD02-C8AAE152B0F2}"/>
              </a:ext>
            </a:extLst>
          </p:cNvPr>
          <p:cNvSpPr/>
          <p:nvPr/>
        </p:nvSpPr>
        <p:spPr>
          <a:xfrm>
            <a:off x="468232" y="2412929"/>
            <a:ext cx="2938242" cy="2803412"/>
          </a:xfrm>
          <a:prstGeom prst="rect">
            <a:avLst/>
          </a:prstGeom>
          <a:solidFill>
            <a:schemeClr val="bg1"/>
          </a:solidFill>
          <a:ln w="28575">
            <a:solidFill>
              <a:schemeClr val="accent1">
                <a:lumMod val="50000"/>
              </a:schemeClr>
            </a:solidFill>
          </a:ln>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rgbClr val="000000"/>
              </a:solidFill>
              <a:latin typeface="Arial" panose="020B0604020202020204" pitchFamily="34" charset="0"/>
              <a:ea typeface="Segoe UI" panose="020B0502040204020203" pitchFamily="34" charset="0"/>
              <a:cs typeface="Arial" panose="020B0604020202020204" pitchFamily="34" charset="0"/>
            </a:endParaRPr>
          </a:p>
          <a:p>
            <a:pPr algn="ctr"/>
            <a:endParaRPr lang="en-US" sz="1200" dirty="0">
              <a:solidFill>
                <a:srgbClr val="000000"/>
              </a:solidFill>
              <a:latin typeface="Arial" panose="020B0604020202020204" pitchFamily="34" charset="0"/>
              <a:ea typeface="Segoe UI" panose="020B0502040204020203" pitchFamily="34" charset="0"/>
              <a:cs typeface="Arial" panose="020B0604020202020204" pitchFamily="34" charset="0"/>
            </a:endParaRPr>
          </a:p>
          <a:p>
            <a:pPr algn="ctr"/>
            <a:endParaRPr lang="en-US" sz="1600" b="1" dirty="0">
              <a:solidFill>
                <a:srgbClr val="000000"/>
              </a:solidFill>
              <a:latin typeface="Arial" panose="020B0604020202020204" pitchFamily="34" charset="0"/>
              <a:cs typeface="Arial" panose="020B0604020202020204" pitchFamily="34" charset="0"/>
            </a:endParaRPr>
          </a:p>
          <a:p>
            <a:pPr algn="ctr"/>
            <a:endParaRPr lang="en-US" sz="1600" b="1" dirty="0">
              <a:solidFill>
                <a:srgbClr val="000000"/>
              </a:solidFill>
              <a:latin typeface="Arial" panose="020B0604020202020204" pitchFamily="34" charset="0"/>
              <a:cs typeface="Arial" panose="020B0604020202020204" pitchFamily="34" charset="0"/>
            </a:endParaRPr>
          </a:p>
          <a:p>
            <a:pPr algn="ctr"/>
            <a:endParaRPr lang="en-US" sz="1600" b="1" dirty="0">
              <a:solidFill>
                <a:srgbClr val="000000"/>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3D207B25-D62E-468A-B616-3066611C3794}"/>
              </a:ext>
            </a:extLst>
          </p:cNvPr>
          <p:cNvSpPr txBox="1"/>
          <p:nvPr/>
        </p:nvSpPr>
        <p:spPr>
          <a:xfrm>
            <a:off x="3917845" y="1728608"/>
            <a:ext cx="2674469" cy="307777"/>
          </a:xfrm>
          <a:prstGeom prst="rect">
            <a:avLst/>
          </a:prstGeom>
          <a:noFill/>
        </p:spPr>
        <p:txBody>
          <a:bodyPr wrap="square" rtlCol="0">
            <a:spAutoFit/>
          </a:bodyPr>
          <a:lstStyle/>
          <a:p>
            <a:r>
              <a:rPr lang="en-US" sz="1400" b="1" dirty="0">
                <a:solidFill>
                  <a:srgbClr val="000000"/>
                </a:solidFill>
                <a:latin typeface="Arial" panose="020B0604020202020204" pitchFamily="34" charset="0"/>
                <a:cs typeface="Arial" panose="020B0604020202020204" pitchFamily="34" charset="0"/>
              </a:rPr>
              <a:t>2. Predictive Analytics </a:t>
            </a:r>
          </a:p>
        </p:txBody>
      </p:sp>
      <p:sp>
        <p:nvSpPr>
          <p:cNvPr id="21" name="Rectangle 20">
            <a:extLst>
              <a:ext uri="{FF2B5EF4-FFF2-40B4-BE49-F238E27FC236}">
                <a16:creationId xmlns:a16="http://schemas.microsoft.com/office/drawing/2014/main" id="{B43F1395-692B-4509-AD98-31B0296900D0}"/>
              </a:ext>
            </a:extLst>
          </p:cNvPr>
          <p:cNvSpPr/>
          <p:nvPr/>
        </p:nvSpPr>
        <p:spPr>
          <a:xfrm>
            <a:off x="403247" y="1673429"/>
            <a:ext cx="3220088" cy="307777"/>
          </a:xfrm>
          <a:prstGeom prst="rect">
            <a:avLst/>
          </a:prstGeom>
        </p:spPr>
        <p:txBody>
          <a:bodyPr wrap="square">
            <a:spAutoFit/>
          </a:bodyPr>
          <a:lstStyle/>
          <a:p>
            <a:r>
              <a:rPr lang="en-US" sz="1400" b="1" dirty="0">
                <a:solidFill>
                  <a:srgbClr val="000000"/>
                </a:solidFill>
                <a:latin typeface="Arial" panose="020B0604020202020204" pitchFamily="34" charset="0"/>
                <a:ea typeface="Segoe UI" panose="020B0502040204020203" pitchFamily="34" charset="0"/>
                <a:cs typeface="Arial" panose="020B0604020202020204" pitchFamily="34" charset="0"/>
              </a:rPr>
              <a:t>1. Data</a:t>
            </a:r>
          </a:p>
        </p:txBody>
      </p:sp>
      <p:sp>
        <p:nvSpPr>
          <p:cNvPr id="22" name="TextBox 21">
            <a:extLst>
              <a:ext uri="{FF2B5EF4-FFF2-40B4-BE49-F238E27FC236}">
                <a16:creationId xmlns:a16="http://schemas.microsoft.com/office/drawing/2014/main" id="{7D8C3453-9D8C-4C87-A95A-223D18EE8D0F}"/>
              </a:ext>
            </a:extLst>
          </p:cNvPr>
          <p:cNvSpPr txBox="1"/>
          <p:nvPr/>
        </p:nvSpPr>
        <p:spPr>
          <a:xfrm>
            <a:off x="7251646" y="1687728"/>
            <a:ext cx="1622746" cy="307777"/>
          </a:xfrm>
          <a:prstGeom prst="rect">
            <a:avLst/>
          </a:prstGeom>
          <a:noFill/>
        </p:spPr>
        <p:txBody>
          <a:bodyPr wrap="square" rtlCol="0">
            <a:spAutoFit/>
          </a:bodyPr>
          <a:lstStyle/>
          <a:p>
            <a:r>
              <a:rPr lang="en-US" sz="1400" b="1" dirty="0">
                <a:solidFill>
                  <a:srgbClr val="000000"/>
                </a:solidFill>
                <a:latin typeface="Arial" panose="020B0604020202020204" pitchFamily="34" charset="0"/>
                <a:cs typeface="Arial" panose="020B0604020202020204" pitchFamily="34" charset="0"/>
              </a:rPr>
              <a:t>3. Output </a:t>
            </a:r>
          </a:p>
        </p:txBody>
      </p:sp>
      <p:sp>
        <p:nvSpPr>
          <p:cNvPr id="23" name="Rectangle 22">
            <a:extLst>
              <a:ext uri="{FF2B5EF4-FFF2-40B4-BE49-F238E27FC236}">
                <a16:creationId xmlns:a16="http://schemas.microsoft.com/office/drawing/2014/main" id="{52236D2B-B3B6-43FC-B7D5-A9D74EDC9410}"/>
              </a:ext>
            </a:extLst>
          </p:cNvPr>
          <p:cNvSpPr/>
          <p:nvPr/>
        </p:nvSpPr>
        <p:spPr>
          <a:xfrm>
            <a:off x="597852" y="3165861"/>
            <a:ext cx="2611499" cy="1754326"/>
          </a:xfrm>
          <a:prstGeom prst="rect">
            <a:avLst/>
          </a:prstGeom>
        </p:spPr>
        <p:txBody>
          <a:bodyPr wrap="square">
            <a:spAutoFit/>
          </a:bodyPr>
          <a:lstStyle/>
          <a:p>
            <a:pPr marL="171450" indent="-171450">
              <a:buFont typeface="Arial" panose="020B0604020202020204" pitchFamily="34" charset="0"/>
              <a:buChar char="•"/>
            </a:pPr>
            <a:r>
              <a:rPr lang="en-US" sz="1200" b="1" dirty="0">
                <a:solidFill>
                  <a:srgbClr val="000000"/>
                </a:solidFill>
                <a:latin typeface="Arial" panose="020B0604020202020204" pitchFamily="34" charset="0"/>
                <a:ea typeface="Segoe UI" panose="020B0502040204020203" pitchFamily="34" charset="0"/>
                <a:cs typeface="Arial" panose="020B0604020202020204" pitchFamily="34" charset="0"/>
              </a:rPr>
              <a:t>Master size x Store level daily sales data </a:t>
            </a:r>
            <a:r>
              <a:rPr lang="en-US" sz="1200" dirty="0">
                <a:solidFill>
                  <a:srgbClr val="000000"/>
                </a:solidFill>
                <a:latin typeface="Arial" panose="020B0604020202020204" pitchFamily="34" charset="0"/>
                <a:ea typeface="Segoe UI" panose="020B0502040204020203" pitchFamily="34" charset="0"/>
                <a:cs typeface="Arial" panose="020B0604020202020204" pitchFamily="34" charset="0"/>
              </a:rPr>
              <a:t>to be aggregated and cleaned as per requirement </a:t>
            </a:r>
          </a:p>
          <a:p>
            <a:pPr marL="171450" indent="-171450">
              <a:buFont typeface="Arial" panose="020B0604020202020204" pitchFamily="34" charset="0"/>
              <a:buChar char="•"/>
            </a:pPr>
            <a:endParaRPr lang="en-US" sz="1200" dirty="0">
              <a:solidFill>
                <a:srgbClr val="000000"/>
              </a:solidFill>
              <a:latin typeface="Arial" panose="020B0604020202020204" pitchFamily="34" charset="0"/>
              <a:ea typeface="Segoe UI" panose="020B0502040204020203" pitchFamily="34" charset="0"/>
              <a:cs typeface="Arial" panose="020B0604020202020204" pitchFamily="34" charset="0"/>
            </a:endParaRPr>
          </a:p>
          <a:p>
            <a:pPr marL="171450" indent="-171450">
              <a:buFont typeface="Arial" panose="020B0604020202020204" pitchFamily="34" charset="0"/>
              <a:buChar char="•"/>
            </a:pPr>
            <a:r>
              <a:rPr lang="en-US" sz="1200" dirty="0">
                <a:solidFill>
                  <a:srgbClr val="000000"/>
                </a:solidFill>
                <a:latin typeface="Arial" panose="020B0604020202020204" pitchFamily="34" charset="0"/>
                <a:ea typeface="Segoe UI" panose="020B0502040204020203" pitchFamily="34" charset="0"/>
                <a:cs typeface="Arial" panose="020B0604020202020204" pitchFamily="34" charset="0"/>
              </a:rPr>
              <a:t> Get inputs from the stockout module </a:t>
            </a:r>
          </a:p>
          <a:p>
            <a:pPr marL="171450" indent="-171450">
              <a:buFont typeface="Arial" panose="020B0604020202020204" pitchFamily="34" charset="0"/>
              <a:buChar char="•"/>
            </a:pPr>
            <a:endParaRPr lang="en-US" sz="1200" dirty="0">
              <a:solidFill>
                <a:srgbClr val="000000"/>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200" dirty="0">
                <a:solidFill>
                  <a:srgbClr val="000000"/>
                </a:solidFill>
                <a:latin typeface="Arial" panose="020B0604020202020204" pitchFamily="34" charset="0"/>
                <a:cs typeface="Arial" panose="020B0604020202020204" pitchFamily="34" charset="0"/>
              </a:rPr>
              <a:t>Add business constraints from different sources </a:t>
            </a:r>
          </a:p>
        </p:txBody>
      </p:sp>
      <p:sp>
        <p:nvSpPr>
          <p:cNvPr id="24" name="Rectangle 23">
            <a:extLst>
              <a:ext uri="{FF2B5EF4-FFF2-40B4-BE49-F238E27FC236}">
                <a16:creationId xmlns:a16="http://schemas.microsoft.com/office/drawing/2014/main" id="{CDE53A7B-52B1-4DEC-A05A-FB0121FF965A}"/>
              </a:ext>
            </a:extLst>
          </p:cNvPr>
          <p:cNvSpPr/>
          <p:nvPr/>
        </p:nvSpPr>
        <p:spPr>
          <a:xfrm>
            <a:off x="477880" y="820667"/>
            <a:ext cx="11419865" cy="64633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latin typeface="Arial" panose="020B0604020202020204" pitchFamily="34" charset="0"/>
                <a:cs typeface="Arial" panose="020B0604020202020204" pitchFamily="34" charset="0"/>
              </a:rPr>
              <a:t>The following  solution is proposed based on availability of data, the output can be plugged into existing tool, or delivered as a new platform depending on the client’s requirement  </a:t>
            </a:r>
          </a:p>
        </p:txBody>
      </p:sp>
      <p:pic>
        <p:nvPicPr>
          <p:cNvPr id="26" name="Picture 2" descr="https://static.thenounproject.com/png/1941437-200.png">
            <a:extLst>
              <a:ext uri="{FF2B5EF4-FFF2-40B4-BE49-F238E27FC236}">
                <a16:creationId xmlns:a16="http://schemas.microsoft.com/office/drawing/2014/main" id="{20236D3C-93B6-4CDB-8C9C-28C14CE77A00}"/>
              </a:ext>
            </a:extLst>
          </p:cNvPr>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23500" y="2429075"/>
            <a:ext cx="609733" cy="609733"/>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C870B23C-6EC5-4A89-93C0-2041AD575F8B}"/>
              </a:ext>
            </a:extLst>
          </p:cNvPr>
          <p:cNvSpPr/>
          <p:nvPr/>
        </p:nvSpPr>
        <p:spPr>
          <a:xfrm>
            <a:off x="3729279" y="2887731"/>
            <a:ext cx="2666582" cy="2334947"/>
          </a:xfrm>
          <a:prstGeom prst="rect">
            <a:avLst/>
          </a:prstGeom>
          <a:solidFill>
            <a:schemeClr val="bg1"/>
          </a:solidFill>
          <a:ln w="28575">
            <a:solidFill>
              <a:schemeClr val="accent1">
                <a:lumMod val="50000"/>
              </a:schemeClr>
            </a:solidFill>
          </a:ln>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200" dirty="0">
              <a:solidFill>
                <a:srgbClr val="000000"/>
              </a:solidFill>
              <a:latin typeface="Arial" panose="020B0604020202020204" pitchFamily="34" charset="0"/>
              <a:ea typeface="Segoe UI" panose="020B0502040204020203" pitchFamily="34" charset="0"/>
              <a:cs typeface="Arial" panose="020B0604020202020204" pitchFamily="34" charset="0"/>
            </a:endParaRPr>
          </a:p>
          <a:p>
            <a:pPr algn="ctr"/>
            <a:endParaRPr lang="en-US" sz="1200" dirty="0">
              <a:solidFill>
                <a:srgbClr val="000000"/>
              </a:solidFill>
              <a:latin typeface="Arial" panose="020B0604020202020204" pitchFamily="34" charset="0"/>
              <a:ea typeface="Segoe UI" panose="020B0502040204020203" pitchFamily="34" charset="0"/>
              <a:cs typeface="Arial" panose="020B0604020202020204" pitchFamily="34" charset="0"/>
            </a:endParaRPr>
          </a:p>
          <a:p>
            <a:pPr algn="ctr"/>
            <a:endParaRPr lang="en-US" sz="1600" b="1" dirty="0">
              <a:solidFill>
                <a:srgbClr val="000000"/>
              </a:solidFill>
              <a:latin typeface="Arial" panose="020B0604020202020204" pitchFamily="34" charset="0"/>
              <a:cs typeface="Arial" panose="020B0604020202020204" pitchFamily="34" charset="0"/>
            </a:endParaRPr>
          </a:p>
          <a:p>
            <a:pPr algn="ctr"/>
            <a:endParaRPr lang="en-US" sz="1600" b="1" dirty="0">
              <a:solidFill>
                <a:srgbClr val="000000"/>
              </a:solidFill>
              <a:latin typeface="Arial" panose="020B0604020202020204" pitchFamily="34" charset="0"/>
              <a:cs typeface="Arial" panose="020B0604020202020204" pitchFamily="34" charset="0"/>
            </a:endParaRPr>
          </a:p>
          <a:p>
            <a:pPr algn="ctr"/>
            <a:endParaRPr lang="en-US" sz="1600" b="1" dirty="0">
              <a:solidFill>
                <a:srgbClr val="000000"/>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1A31D6A9-73AA-4EEA-B2D2-ECEF36AE5DC1}"/>
              </a:ext>
            </a:extLst>
          </p:cNvPr>
          <p:cNvSpPr/>
          <p:nvPr/>
        </p:nvSpPr>
        <p:spPr>
          <a:xfrm>
            <a:off x="4169437" y="2921511"/>
            <a:ext cx="2387931" cy="1015663"/>
          </a:xfrm>
          <a:prstGeom prst="rect">
            <a:avLst/>
          </a:prstGeom>
        </p:spPr>
        <p:txBody>
          <a:bodyPr wrap="square">
            <a:spAutoFit/>
          </a:bodyPr>
          <a:lstStyle/>
          <a:p>
            <a:pPr marL="171450" indent="-171450">
              <a:buFont typeface="Calibri" panose="020F0502020204030204" pitchFamily="34" charset="0"/>
              <a:buChar char="»"/>
              <a:defRPr/>
            </a:pPr>
            <a:r>
              <a:rPr lang="en-US" sz="1200" kern="0" dirty="0">
                <a:solidFill>
                  <a:prstClr val="black">
                    <a:lumMod val="65000"/>
                    <a:lumOff val="35000"/>
                  </a:prstClr>
                </a:solidFill>
                <a:latin typeface="Arial" panose="020B0604020202020204" pitchFamily="34" charset="0"/>
                <a:ea typeface="Segoe UI" panose="020B0502040204020203" pitchFamily="34" charset="0"/>
                <a:cs typeface="Arial" panose="020B0604020202020204" pitchFamily="34" charset="0"/>
              </a:rPr>
              <a:t>Define the decision variable and independent variables like store location, opening times, etc. </a:t>
            </a:r>
          </a:p>
          <a:p>
            <a:pPr>
              <a:defRPr/>
            </a:pPr>
            <a:r>
              <a:rPr lang="en-US" sz="1200" kern="0" dirty="0">
                <a:solidFill>
                  <a:prstClr val="black">
                    <a:lumMod val="65000"/>
                    <a:lumOff val="35000"/>
                  </a:prstClr>
                </a:solidFill>
                <a:latin typeface="Arial" panose="020B0604020202020204" pitchFamily="34" charset="0"/>
                <a:ea typeface="Segoe UI" panose="020B0502040204020203" pitchFamily="34" charset="0"/>
                <a:cs typeface="Arial" panose="020B0604020202020204" pitchFamily="34" charset="0"/>
              </a:rPr>
              <a:t> </a:t>
            </a:r>
            <a:endParaRPr lang="en-US" sz="1100" kern="0" dirty="0">
              <a:solidFill>
                <a:prstClr val="black">
                  <a:lumMod val="65000"/>
                  <a:lumOff val="35000"/>
                </a:prstClr>
              </a:solidFill>
              <a:latin typeface="Arial" panose="020B0604020202020204" pitchFamily="34" charset="0"/>
              <a:ea typeface="Segoe UI" panose="020B0502040204020203" pitchFamily="34" charset="0"/>
              <a:cs typeface="Arial" panose="020B0604020202020204" pitchFamily="34" charset="0"/>
            </a:endParaRPr>
          </a:p>
        </p:txBody>
      </p:sp>
      <p:sp>
        <p:nvSpPr>
          <p:cNvPr id="33" name="Rectangle 32">
            <a:extLst>
              <a:ext uri="{FF2B5EF4-FFF2-40B4-BE49-F238E27FC236}">
                <a16:creationId xmlns:a16="http://schemas.microsoft.com/office/drawing/2014/main" id="{A00BFDC8-15B6-4E22-9EC3-6A2115AA9AEC}"/>
              </a:ext>
            </a:extLst>
          </p:cNvPr>
          <p:cNvSpPr/>
          <p:nvPr/>
        </p:nvSpPr>
        <p:spPr>
          <a:xfrm>
            <a:off x="4274448" y="4040905"/>
            <a:ext cx="2006721" cy="1615827"/>
          </a:xfrm>
          <a:prstGeom prst="rect">
            <a:avLst/>
          </a:prstGeom>
        </p:spPr>
        <p:txBody>
          <a:bodyPr wrap="square">
            <a:spAutoFit/>
          </a:bodyPr>
          <a:lstStyle/>
          <a:p>
            <a:pPr marL="171450" indent="-171450">
              <a:buFont typeface="Calibri" panose="020F0502020204030204" pitchFamily="34" charset="0"/>
              <a:buChar char="»"/>
            </a:pPr>
            <a:r>
              <a:rPr lang="en-US" sz="1100" kern="0" dirty="0">
                <a:solidFill>
                  <a:prstClr val="black">
                    <a:lumMod val="65000"/>
                    <a:lumOff val="35000"/>
                  </a:prstClr>
                </a:solidFill>
                <a:latin typeface="Arial" panose="020B0604020202020204" pitchFamily="34" charset="0"/>
                <a:ea typeface="Segoe UI" panose="020B0502040204020203" pitchFamily="34" charset="0"/>
                <a:cs typeface="Arial" panose="020B0604020202020204" pitchFamily="34" charset="0"/>
              </a:rPr>
              <a:t>Inputs constraints like: </a:t>
            </a:r>
          </a:p>
          <a:p>
            <a:pPr marL="171450" indent="-171450">
              <a:buFont typeface="Calibri" panose="020F0502020204030204" pitchFamily="34" charset="0"/>
              <a:buChar char="»"/>
            </a:pPr>
            <a:r>
              <a:rPr lang="en-US" sz="1100" kern="0" dirty="0">
                <a:solidFill>
                  <a:prstClr val="black">
                    <a:lumMod val="65000"/>
                    <a:lumOff val="35000"/>
                  </a:prstClr>
                </a:solidFill>
                <a:latin typeface="Arial" panose="020B0604020202020204" pitchFamily="34" charset="0"/>
                <a:ea typeface="Segoe UI" panose="020B0502040204020203" pitchFamily="34" charset="0"/>
                <a:cs typeface="Arial" panose="020B0604020202020204" pitchFamily="34" charset="0"/>
              </a:rPr>
              <a:t>Load volume</a:t>
            </a:r>
          </a:p>
          <a:p>
            <a:pPr marL="171450" indent="-171450">
              <a:buFont typeface="Calibri" panose="020F0502020204030204" pitchFamily="34" charset="0"/>
              <a:buChar char="»"/>
            </a:pPr>
            <a:r>
              <a:rPr lang="en-US" sz="1100" kern="0" dirty="0">
                <a:solidFill>
                  <a:prstClr val="black">
                    <a:lumMod val="65000"/>
                    <a:lumOff val="35000"/>
                  </a:prstClr>
                </a:solidFill>
                <a:latin typeface="Arial" panose="020B0604020202020204" pitchFamily="34" charset="0"/>
                <a:ea typeface="Segoe UI" panose="020B0502040204020203" pitchFamily="34" charset="0"/>
                <a:cs typeface="Arial" panose="020B0604020202020204" pitchFamily="34" charset="0"/>
              </a:rPr>
              <a:t>Schedule </a:t>
            </a:r>
          </a:p>
          <a:p>
            <a:pPr marL="171450" indent="-171450">
              <a:buFont typeface="Calibri" panose="020F0502020204030204" pitchFamily="34" charset="0"/>
              <a:buChar char="»"/>
            </a:pPr>
            <a:r>
              <a:rPr lang="en-US" sz="1100" kern="0" dirty="0">
                <a:solidFill>
                  <a:prstClr val="black">
                    <a:lumMod val="65000"/>
                    <a:lumOff val="35000"/>
                  </a:prstClr>
                </a:solidFill>
                <a:latin typeface="Arial" panose="020B0604020202020204" pitchFamily="34" charset="0"/>
                <a:ea typeface="Segoe UI" panose="020B0502040204020203" pitchFamily="34" charset="0"/>
                <a:cs typeface="Arial" panose="020B0604020202020204" pitchFamily="34" charset="0"/>
              </a:rPr>
              <a:t>Availability of trucks</a:t>
            </a:r>
          </a:p>
          <a:p>
            <a:pPr marL="171450" indent="-171450">
              <a:buFont typeface="Calibri" panose="020F0502020204030204" pitchFamily="34" charset="0"/>
              <a:buChar char="»"/>
            </a:pPr>
            <a:endParaRPr lang="en-US" sz="1100" kern="0" dirty="0">
              <a:solidFill>
                <a:prstClr val="black">
                  <a:lumMod val="65000"/>
                  <a:lumOff val="35000"/>
                </a:prstClr>
              </a:solidFill>
              <a:latin typeface="Arial" panose="020B0604020202020204" pitchFamily="34" charset="0"/>
              <a:ea typeface="Segoe UI" panose="020B0502040204020203" pitchFamily="34" charset="0"/>
              <a:cs typeface="Arial" panose="020B0604020202020204" pitchFamily="34" charset="0"/>
            </a:endParaRPr>
          </a:p>
          <a:p>
            <a:pPr marL="171450" indent="-171450">
              <a:buFont typeface="Calibri" panose="020F0502020204030204" pitchFamily="34" charset="0"/>
              <a:buChar char="»"/>
            </a:pPr>
            <a:endParaRPr lang="en-US" sz="1100" kern="0" dirty="0">
              <a:solidFill>
                <a:prstClr val="black">
                  <a:lumMod val="65000"/>
                  <a:lumOff val="35000"/>
                </a:prstClr>
              </a:solidFill>
              <a:latin typeface="Arial" panose="020B0604020202020204" pitchFamily="34" charset="0"/>
              <a:ea typeface="Segoe UI" panose="020B0502040204020203" pitchFamily="34" charset="0"/>
              <a:cs typeface="Arial" panose="020B0604020202020204" pitchFamily="34" charset="0"/>
            </a:endParaRPr>
          </a:p>
          <a:p>
            <a:pPr marL="171450" indent="-171450">
              <a:buFont typeface="Calibri" panose="020F0502020204030204" pitchFamily="34" charset="0"/>
              <a:buChar char="»"/>
            </a:pPr>
            <a:endParaRPr lang="en-US" sz="1100" kern="0" dirty="0">
              <a:solidFill>
                <a:prstClr val="black">
                  <a:lumMod val="65000"/>
                  <a:lumOff val="35000"/>
                </a:prstClr>
              </a:solidFill>
              <a:latin typeface="Arial" panose="020B0604020202020204" pitchFamily="34" charset="0"/>
              <a:ea typeface="Segoe UI" panose="020B0502040204020203" pitchFamily="34" charset="0"/>
              <a:cs typeface="Arial" panose="020B0604020202020204" pitchFamily="34" charset="0"/>
            </a:endParaRPr>
          </a:p>
          <a:p>
            <a:pPr marL="171450" indent="-171450">
              <a:buFont typeface="Calibri" panose="020F0502020204030204" pitchFamily="34" charset="0"/>
              <a:buChar char="»"/>
            </a:pPr>
            <a:endParaRPr lang="en-US" sz="1100" kern="0" dirty="0">
              <a:solidFill>
                <a:prstClr val="black">
                  <a:lumMod val="65000"/>
                  <a:lumOff val="35000"/>
                </a:prstClr>
              </a:solidFill>
              <a:latin typeface="Arial" panose="020B0604020202020204" pitchFamily="34" charset="0"/>
              <a:ea typeface="Segoe UI" panose="020B0502040204020203" pitchFamily="34" charset="0"/>
              <a:cs typeface="Arial" panose="020B0604020202020204" pitchFamily="34" charset="0"/>
            </a:endParaRPr>
          </a:p>
          <a:p>
            <a:pPr marL="171450" indent="-171450">
              <a:buFont typeface="Calibri" panose="020F0502020204030204" pitchFamily="34" charset="0"/>
              <a:buChar char="»"/>
            </a:pPr>
            <a:endParaRPr lang="en-US" sz="1100" kern="0" dirty="0">
              <a:solidFill>
                <a:prstClr val="black">
                  <a:lumMod val="65000"/>
                  <a:lumOff val="35000"/>
                </a:prstClr>
              </a:solidFill>
              <a:latin typeface="Arial" panose="020B0604020202020204" pitchFamily="34" charset="0"/>
              <a:ea typeface="Segoe UI" panose="020B0502040204020203" pitchFamily="34" charset="0"/>
              <a:cs typeface="Arial" panose="020B0604020202020204" pitchFamily="34" charset="0"/>
            </a:endParaRPr>
          </a:p>
        </p:txBody>
      </p:sp>
      <p:pic>
        <p:nvPicPr>
          <p:cNvPr id="35" name="Picture 34">
            <a:extLst>
              <a:ext uri="{FF2B5EF4-FFF2-40B4-BE49-F238E27FC236}">
                <a16:creationId xmlns:a16="http://schemas.microsoft.com/office/drawing/2014/main" id="{9648BD5F-FB90-47A2-9920-C8E0D589C0C9}"/>
              </a:ext>
            </a:extLst>
          </p:cNvPr>
          <p:cNvPicPr>
            <a:picLocks noChangeAspect="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3744644" y="4082678"/>
            <a:ext cx="450262" cy="407941"/>
          </a:xfrm>
          <a:prstGeom prst="rect">
            <a:avLst/>
          </a:prstGeom>
        </p:spPr>
      </p:pic>
      <p:pic>
        <p:nvPicPr>
          <p:cNvPr id="36" name="Picture 35">
            <a:extLst>
              <a:ext uri="{FF2B5EF4-FFF2-40B4-BE49-F238E27FC236}">
                <a16:creationId xmlns:a16="http://schemas.microsoft.com/office/drawing/2014/main" id="{E76CE321-DCA7-4A9D-8F1D-3CE11F1E2999}"/>
              </a:ext>
            </a:extLst>
          </p:cNvPr>
          <p:cNvPicPr>
            <a:picLocks noChangeAspect="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3729038" y="2982385"/>
            <a:ext cx="507627" cy="459915"/>
          </a:xfrm>
          <a:prstGeom prst="rect">
            <a:avLst/>
          </a:prstGeom>
        </p:spPr>
      </p:pic>
      <p:sp>
        <p:nvSpPr>
          <p:cNvPr id="39" name="Rectangle 38">
            <a:extLst>
              <a:ext uri="{FF2B5EF4-FFF2-40B4-BE49-F238E27FC236}">
                <a16:creationId xmlns:a16="http://schemas.microsoft.com/office/drawing/2014/main" id="{4F9EA26F-82FC-42A0-9115-C88748774D0E}"/>
              </a:ext>
            </a:extLst>
          </p:cNvPr>
          <p:cNvSpPr/>
          <p:nvPr/>
        </p:nvSpPr>
        <p:spPr>
          <a:xfrm>
            <a:off x="3708512" y="2574108"/>
            <a:ext cx="2230171" cy="287840"/>
          </a:xfrm>
          <a:prstGeom prst="rect">
            <a:avLst/>
          </a:prstGeom>
          <a:solidFill>
            <a:schemeClr val="accent1">
              <a:lumMod val="75000"/>
            </a:schemeClr>
          </a:solidFill>
          <a:ln>
            <a:solidFill>
              <a:schemeClr val="tx1"/>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200" b="1" dirty="0">
                <a:solidFill>
                  <a:srgbClr val="FFFFFF"/>
                </a:solidFill>
                <a:latin typeface="Arial" panose="020B0604020202020204" pitchFamily="34" charset="0"/>
                <a:cs typeface="Arial" panose="020B0604020202020204" pitchFamily="34" charset="0"/>
              </a:rPr>
              <a:t>Linear Optimization model</a:t>
            </a:r>
          </a:p>
        </p:txBody>
      </p:sp>
      <p:pic>
        <p:nvPicPr>
          <p:cNvPr id="45" name="Picture 16" descr="https://cdn2.iconfinder.com/data/icons/windows-8-metro-style/512/empty_flag.png">
            <a:extLst>
              <a:ext uri="{FF2B5EF4-FFF2-40B4-BE49-F238E27FC236}">
                <a16:creationId xmlns:a16="http://schemas.microsoft.com/office/drawing/2014/main" id="{E9EC8921-D008-4A5E-BC2B-2035AD0C3474}"/>
              </a:ext>
            </a:extLst>
          </p:cNvPr>
          <p:cNvPicPr>
            <a:picLocks noChangeAspect="1" noChangeArrowheads="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42829" y="3236797"/>
            <a:ext cx="343130" cy="310878"/>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a:extLst>
              <a:ext uri="{FF2B5EF4-FFF2-40B4-BE49-F238E27FC236}">
                <a16:creationId xmlns:a16="http://schemas.microsoft.com/office/drawing/2014/main" id="{357FB16B-E935-448D-BF80-C430EC5E8D89}"/>
              </a:ext>
            </a:extLst>
          </p:cNvPr>
          <p:cNvSpPr/>
          <p:nvPr/>
        </p:nvSpPr>
        <p:spPr>
          <a:xfrm>
            <a:off x="6768834" y="2602100"/>
            <a:ext cx="1933799" cy="264573"/>
          </a:xfrm>
          <a:prstGeom prst="rect">
            <a:avLst/>
          </a:prstGeom>
          <a:solidFill>
            <a:schemeClr val="accent1">
              <a:lumMod val="75000"/>
            </a:schemeClr>
          </a:solidFill>
          <a:ln>
            <a:solidFill>
              <a:schemeClr val="tx1"/>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200" b="1" dirty="0">
                <a:solidFill>
                  <a:srgbClr val="FFFFFF"/>
                </a:solidFill>
                <a:latin typeface="Arial" panose="020B0604020202020204" pitchFamily="34" charset="0"/>
                <a:cs typeface="Arial" panose="020B0604020202020204" pitchFamily="34" charset="0"/>
              </a:rPr>
              <a:t>Output</a:t>
            </a:r>
          </a:p>
        </p:txBody>
      </p:sp>
      <p:sp>
        <p:nvSpPr>
          <p:cNvPr id="48" name="Rectangle 47">
            <a:extLst>
              <a:ext uri="{FF2B5EF4-FFF2-40B4-BE49-F238E27FC236}">
                <a16:creationId xmlns:a16="http://schemas.microsoft.com/office/drawing/2014/main" id="{92EF74B5-F841-445C-81C3-AC73DF1D1245}"/>
              </a:ext>
            </a:extLst>
          </p:cNvPr>
          <p:cNvSpPr/>
          <p:nvPr/>
        </p:nvSpPr>
        <p:spPr>
          <a:xfrm>
            <a:off x="7165970" y="3204714"/>
            <a:ext cx="2201374" cy="1446550"/>
          </a:xfrm>
          <a:prstGeom prst="rect">
            <a:avLst/>
          </a:prstGeom>
        </p:spPr>
        <p:txBody>
          <a:bodyPr wrap="square">
            <a:spAutoFit/>
          </a:bodyPr>
          <a:lstStyle/>
          <a:p>
            <a:pPr marL="171450" indent="-171450">
              <a:buFont typeface="Calibri" panose="020F0502020204030204" pitchFamily="34" charset="0"/>
              <a:buChar char="»"/>
              <a:defRPr/>
            </a:pPr>
            <a:r>
              <a:rPr lang="en-US" sz="1100" kern="0" dirty="0">
                <a:solidFill>
                  <a:prstClr val="black">
                    <a:lumMod val="65000"/>
                    <a:lumOff val="35000"/>
                  </a:prstClr>
                </a:solidFill>
                <a:latin typeface="Arial" panose="020B0604020202020204" pitchFamily="34" charset="0"/>
                <a:ea typeface="Segoe UI" panose="020B0502040204020203" pitchFamily="34" charset="0"/>
                <a:cs typeface="Arial" panose="020B0604020202020204" pitchFamily="34" charset="0"/>
              </a:rPr>
              <a:t>Optimized Transport plans at regular intervals</a:t>
            </a:r>
          </a:p>
          <a:p>
            <a:pPr marL="171450" indent="-171450">
              <a:buFont typeface="Calibri" panose="020F0502020204030204" pitchFamily="34" charset="0"/>
              <a:buChar char="»"/>
              <a:defRPr/>
            </a:pPr>
            <a:endParaRPr lang="en-US" sz="1100" kern="0" dirty="0">
              <a:solidFill>
                <a:prstClr val="black">
                  <a:lumMod val="65000"/>
                  <a:lumOff val="35000"/>
                </a:prstClr>
              </a:solidFill>
              <a:latin typeface="Arial" panose="020B0604020202020204" pitchFamily="34" charset="0"/>
              <a:ea typeface="Segoe UI" panose="020B0502040204020203" pitchFamily="34" charset="0"/>
              <a:cs typeface="Arial" panose="020B0604020202020204" pitchFamily="34" charset="0"/>
            </a:endParaRPr>
          </a:p>
          <a:p>
            <a:pPr marL="171450" indent="-171450">
              <a:buFont typeface="Calibri" panose="020F0502020204030204" pitchFamily="34" charset="0"/>
              <a:buChar char="»"/>
              <a:defRPr/>
            </a:pPr>
            <a:r>
              <a:rPr lang="en-US" sz="1100" kern="0" dirty="0">
                <a:solidFill>
                  <a:prstClr val="black">
                    <a:lumMod val="65000"/>
                    <a:lumOff val="35000"/>
                  </a:prstClr>
                </a:solidFill>
                <a:latin typeface="Arial" panose="020B0604020202020204" pitchFamily="34" charset="0"/>
                <a:ea typeface="Segoe UI" panose="020B0502040204020203" pitchFamily="34" charset="0"/>
                <a:cs typeface="Arial" panose="020B0604020202020204" pitchFamily="34" charset="0"/>
              </a:rPr>
              <a:t>Cost &amp; Variance reports</a:t>
            </a:r>
          </a:p>
          <a:p>
            <a:pPr marL="171450" indent="-171450">
              <a:buFont typeface="Calibri" panose="020F0502020204030204" pitchFamily="34" charset="0"/>
              <a:buChar char="»"/>
              <a:defRPr/>
            </a:pPr>
            <a:endParaRPr lang="en-US" sz="1100" kern="0" dirty="0">
              <a:solidFill>
                <a:prstClr val="black">
                  <a:lumMod val="65000"/>
                  <a:lumOff val="35000"/>
                </a:prstClr>
              </a:solidFill>
              <a:latin typeface="Arial" panose="020B0604020202020204" pitchFamily="34" charset="0"/>
              <a:ea typeface="Segoe UI" panose="020B0502040204020203" pitchFamily="34" charset="0"/>
              <a:cs typeface="Arial" panose="020B0604020202020204" pitchFamily="34" charset="0"/>
            </a:endParaRPr>
          </a:p>
          <a:p>
            <a:pPr marL="171450" indent="-171450">
              <a:buFont typeface="Calibri" panose="020F0502020204030204" pitchFamily="34" charset="0"/>
              <a:buChar char="»"/>
              <a:defRPr/>
            </a:pPr>
            <a:r>
              <a:rPr lang="en-US" sz="1100" kern="0" dirty="0">
                <a:solidFill>
                  <a:prstClr val="black">
                    <a:lumMod val="65000"/>
                    <a:lumOff val="35000"/>
                  </a:prstClr>
                </a:solidFill>
                <a:latin typeface="Arial" panose="020B0604020202020204" pitchFamily="34" charset="0"/>
                <a:ea typeface="Segoe UI" panose="020B0502040204020203" pitchFamily="34" charset="0"/>
                <a:cs typeface="Arial" panose="020B0604020202020204" pitchFamily="34" charset="0"/>
              </a:rPr>
              <a:t>Visualization charts and reports</a:t>
            </a:r>
          </a:p>
          <a:p>
            <a:pPr marL="171450" indent="-171450">
              <a:buFont typeface="Calibri" panose="020F0502020204030204" pitchFamily="34" charset="0"/>
              <a:buChar char="»"/>
              <a:defRPr/>
            </a:pPr>
            <a:endParaRPr lang="en-US" sz="1100" kern="0" dirty="0">
              <a:solidFill>
                <a:prstClr val="black">
                  <a:lumMod val="65000"/>
                  <a:lumOff val="35000"/>
                </a:prstClr>
              </a:solidFill>
              <a:latin typeface="Arial" panose="020B0604020202020204" pitchFamily="34" charset="0"/>
              <a:ea typeface="Segoe UI" panose="020B0502040204020203" pitchFamily="34" charset="0"/>
              <a:cs typeface="Arial" panose="020B0604020202020204" pitchFamily="34" charset="0"/>
            </a:endParaRPr>
          </a:p>
        </p:txBody>
      </p:sp>
      <p:sp>
        <p:nvSpPr>
          <p:cNvPr id="49" name="Right Arrow 5">
            <a:extLst>
              <a:ext uri="{FF2B5EF4-FFF2-40B4-BE49-F238E27FC236}">
                <a16:creationId xmlns:a16="http://schemas.microsoft.com/office/drawing/2014/main" id="{E9A2B462-5CDC-43E8-9F76-D6B1066AB323}"/>
              </a:ext>
            </a:extLst>
          </p:cNvPr>
          <p:cNvSpPr/>
          <p:nvPr/>
        </p:nvSpPr>
        <p:spPr>
          <a:xfrm>
            <a:off x="6475403" y="3951582"/>
            <a:ext cx="233822" cy="2667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Arial" panose="020B0604020202020204" pitchFamily="34" charset="0"/>
              <a:cs typeface="Arial" panose="020B0604020202020204" pitchFamily="34" charset="0"/>
            </a:endParaRPr>
          </a:p>
        </p:txBody>
      </p:sp>
      <p:sp>
        <p:nvSpPr>
          <p:cNvPr id="50" name="TextBox 49">
            <a:extLst>
              <a:ext uri="{FF2B5EF4-FFF2-40B4-BE49-F238E27FC236}">
                <a16:creationId xmlns:a16="http://schemas.microsoft.com/office/drawing/2014/main" id="{9400EE0B-53C3-4BED-BF7D-CF9B4F0A6731}"/>
              </a:ext>
            </a:extLst>
          </p:cNvPr>
          <p:cNvSpPr txBox="1"/>
          <p:nvPr/>
        </p:nvSpPr>
        <p:spPr>
          <a:xfrm>
            <a:off x="3809337" y="5545555"/>
            <a:ext cx="3108130" cy="830997"/>
          </a:xfrm>
          <a:prstGeom prst="rect">
            <a:avLst/>
          </a:prstGeom>
          <a:noFill/>
        </p:spPr>
        <p:txBody>
          <a:bodyPr wrap="square" rtlCol="0">
            <a:spAutoFit/>
          </a:bodyPr>
          <a:lstStyle/>
          <a:p>
            <a:pPr marL="0" lvl="1"/>
            <a:r>
              <a:rPr lang="en-US" sz="1200" b="1" i="1" dirty="0">
                <a:latin typeface="Arial" panose="020B0604020202020204" pitchFamily="34" charset="0"/>
                <a:ea typeface="Segoe UI" panose="020B0502040204020203" pitchFamily="34" charset="0"/>
                <a:cs typeface="Arial" panose="020B0604020202020204" pitchFamily="34" charset="0"/>
              </a:rPr>
              <a:t>North West Corner Method</a:t>
            </a:r>
          </a:p>
          <a:p>
            <a:pPr marL="0" lvl="1"/>
            <a:r>
              <a:rPr lang="en-US" sz="1200" b="1" i="1" dirty="0">
                <a:latin typeface="Arial" panose="020B0604020202020204" pitchFamily="34" charset="0"/>
                <a:ea typeface="Segoe UI" panose="020B0502040204020203" pitchFamily="34" charset="0"/>
                <a:cs typeface="Arial" panose="020B0604020202020204" pitchFamily="34" charset="0"/>
              </a:rPr>
              <a:t>Simplex Method variations</a:t>
            </a:r>
          </a:p>
          <a:p>
            <a:pPr marL="0" lvl="1"/>
            <a:r>
              <a:rPr lang="en-US" sz="1200" b="1" i="1" dirty="0">
                <a:latin typeface="Arial" panose="020B0604020202020204" pitchFamily="34" charset="0"/>
                <a:ea typeface="Segoe UI" panose="020B0502040204020203" pitchFamily="34" charset="0"/>
                <a:cs typeface="Arial" panose="020B0604020202020204" pitchFamily="34" charset="0"/>
              </a:rPr>
              <a:t>Minimum Cost method</a:t>
            </a:r>
          </a:p>
          <a:p>
            <a:pPr marL="0" lvl="1"/>
            <a:r>
              <a:rPr lang="en-US" sz="1200" b="1" i="1" dirty="0">
                <a:latin typeface="Arial" panose="020B0604020202020204" pitchFamily="34" charset="0"/>
                <a:ea typeface="Segoe UI" panose="020B0502040204020203" pitchFamily="34" charset="0"/>
                <a:cs typeface="Arial" panose="020B0604020202020204" pitchFamily="34" charset="0"/>
              </a:rPr>
              <a:t>Vogel’s Method</a:t>
            </a:r>
          </a:p>
        </p:txBody>
      </p:sp>
      <p:sp>
        <p:nvSpPr>
          <p:cNvPr id="52" name="TextBox 51">
            <a:extLst>
              <a:ext uri="{FF2B5EF4-FFF2-40B4-BE49-F238E27FC236}">
                <a16:creationId xmlns:a16="http://schemas.microsoft.com/office/drawing/2014/main" id="{65D4F907-8E27-4B87-869D-7D499527FE3D}"/>
              </a:ext>
            </a:extLst>
          </p:cNvPr>
          <p:cNvSpPr txBox="1"/>
          <p:nvPr/>
        </p:nvSpPr>
        <p:spPr>
          <a:xfrm>
            <a:off x="4337162" y="5283945"/>
            <a:ext cx="1704295" cy="261610"/>
          </a:xfrm>
          <a:prstGeom prst="rect">
            <a:avLst/>
          </a:prstGeom>
          <a:noFill/>
        </p:spPr>
        <p:txBody>
          <a:bodyPr wrap="square" rtlCol="0">
            <a:spAutoFit/>
          </a:bodyPr>
          <a:lstStyle/>
          <a:p>
            <a:r>
              <a:rPr lang="en-IN" sz="1100" b="1" dirty="0">
                <a:latin typeface="Arial" panose="020B0604020202020204" pitchFamily="34" charset="0"/>
                <a:cs typeface="Arial" panose="020B0604020202020204" pitchFamily="34" charset="0"/>
              </a:rPr>
              <a:t>Suggested models: </a:t>
            </a:r>
          </a:p>
        </p:txBody>
      </p:sp>
      <p:sp>
        <p:nvSpPr>
          <p:cNvPr id="54" name="Rectangle 53">
            <a:extLst>
              <a:ext uri="{FF2B5EF4-FFF2-40B4-BE49-F238E27FC236}">
                <a16:creationId xmlns:a16="http://schemas.microsoft.com/office/drawing/2014/main" id="{9C04A133-C813-45ED-A81C-46AA721E3AA1}"/>
              </a:ext>
            </a:extLst>
          </p:cNvPr>
          <p:cNvSpPr/>
          <p:nvPr/>
        </p:nvSpPr>
        <p:spPr>
          <a:xfrm>
            <a:off x="9764480" y="3467391"/>
            <a:ext cx="2201374" cy="1326013"/>
          </a:xfrm>
          <a:prstGeom prst="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100" dirty="0">
                <a:solidFill>
                  <a:srgbClr val="FFFFFF"/>
                </a:solidFill>
                <a:latin typeface="Arial" panose="020B0604020202020204" pitchFamily="34" charset="0"/>
                <a:cs typeface="Arial" panose="020B0604020202020204" pitchFamily="34" charset="0"/>
              </a:rPr>
              <a:t>Visualize the output in the dashboard and share the route plan for each date with respective driver </a:t>
            </a:r>
          </a:p>
        </p:txBody>
      </p:sp>
      <p:cxnSp>
        <p:nvCxnSpPr>
          <p:cNvPr id="55" name="Straight Connector 54">
            <a:extLst>
              <a:ext uri="{FF2B5EF4-FFF2-40B4-BE49-F238E27FC236}">
                <a16:creationId xmlns:a16="http://schemas.microsoft.com/office/drawing/2014/main" id="{D4585BAC-87AA-4512-821B-969632EA99D9}"/>
              </a:ext>
            </a:extLst>
          </p:cNvPr>
          <p:cNvCxnSpPr>
            <a:cxnSpLocks/>
          </p:cNvCxnSpPr>
          <p:nvPr/>
        </p:nvCxnSpPr>
        <p:spPr>
          <a:xfrm>
            <a:off x="477881" y="1660849"/>
            <a:ext cx="114198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E302D0D-6553-4430-831B-6C8E1B0A7CAC}"/>
              </a:ext>
            </a:extLst>
          </p:cNvPr>
          <p:cNvCxnSpPr>
            <a:cxnSpLocks/>
          </p:cNvCxnSpPr>
          <p:nvPr/>
        </p:nvCxnSpPr>
        <p:spPr>
          <a:xfrm>
            <a:off x="477881" y="2012308"/>
            <a:ext cx="11419866"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Right Arrow 5">
            <a:extLst>
              <a:ext uri="{FF2B5EF4-FFF2-40B4-BE49-F238E27FC236}">
                <a16:creationId xmlns:a16="http://schemas.microsoft.com/office/drawing/2014/main" id="{18475E0D-4FF6-45E7-B4CE-5048C6F539B6}"/>
              </a:ext>
            </a:extLst>
          </p:cNvPr>
          <p:cNvSpPr/>
          <p:nvPr/>
        </p:nvSpPr>
        <p:spPr>
          <a:xfrm>
            <a:off x="3457039" y="3962179"/>
            <a:ext cx="233822" cy="2667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Arial" panose="020B0604020202020204" pitchFamily="34" charset="0"/>
              <a:cs typeface="Arial" panose="020B0604020202020204" pitchFamily="34" charset="0"/>
            </a:endParaRPr>
          </a:p>
        </p:txBody>
      </p:sp>
      <p:sp>
        <p:nvSpPr>
          <p:cNvPr id="42" name="Right Arrow 5">
            <a:extLst>
              <a:ext uri="{FF2B5EF4-FFF2-40B4-BE49-F238E27FC236}">
                <a16:creationId xmlns:a16="http://schemas.microsoft.com/office/drawing/2014/main" id="{47A23A3A-D727-41A5-8C7E-AC4A966469F7}"/>
              </a:ext>
            </a:extLst>
          </p:cNvPr>
          <p:cNvSpPr/>
          <p:nvPr/>
        </p:nvSpPr>
        <p:spPr>
          <a:xfrm>
            <a:off x="9429528" y="3917416"/>
            <a:ext cx="233822" cy="2667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Arial" panose="020B0604020202020204" pitchFamily="34" charset="0"/>
              <a:cs typeface="Arial" panose="020B0604020202020204" pitchFamily="34" charset="0"/>
            </a:endParaRPr>
          </a:p>
        </p:txBody>
      </p:sp>
      <p:sp>
        <p:nvSpPr>
          <p:cNvPr id="53" name="Right Arrow 5">
            <a:extLst>
              <a:ext uri="{FF2B5EF4-FFF2-40B4-BE49-F238E27FC236}">
                <a16:creationId xmlns:a16="http://schemas.microsoft.com/office/drawing/2014/main" id="{CF0D139C-CFF9-43B7-91DA-492BDE3C5BF9}"/>
              </a:ext>
            </a:extLst>
          </p:cNvPr>
          <p:cNvSpPr/>
          <p:nvPr/>
        </p:nvSpPr>
        <p:spPr>
          <a:xfrm>
            <a:off x="6475403" y="3951583"/>
            <a:ext cx="233822" cy="2667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Arial" panose="020B0604020202020204" pitchFamily="34" charset="0"/>
              <a:cs typeface="Arial" panose="020B0604020202020204" pitchFamily="34" charset="0"/>
            </a:endParaRPr>
          </a:p>
        </p:txBody>
      </p:sp>
      <p:sp>
        <p:nvSpPr>
          <p:cNvPr id="57" name="Right Arrow 5">
            <a:extLst>
              <a:ext uri="{FF2B5EF4-FFF2-40B4-BE49-F238E27FC236}">
                <a16:creationId xmlns:a16="http://schemas.microsoft.com/office/drawing/2014/main" id="{E7FA4571-5B12-4792-8D0B-5CD1670E73C4}"/>
              </a:ext>
            </a:extLst>
          </p:cNvPr>
          <p:cNvSpPr/>
          <p:nvPr/>
        </p:nvSpPr>
        <p:spPr>
          <a:xfrm>
            <a:off x="3457039" y="3962180"/>
            <a:ext cx="233822" cy="2667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Arial" panose="020B0604020202020204" pitchFamily="34" charset="0"/>
              <a:cs typeface="Arial" panose="020B0604020202020204" pitchFamily="34" charset="0"/>
            </a:endParaRPr>
          </a:p>
        </p:txBody>
      </p:sp>
      <p:sp>
        <p:nvSpPr>
          <p:cNvPr id="58" name="Right Arrow 5">
            <a:extLst>
              <a:ext uri="{FF2B5EF4-FFF2-40B4-BE49-F238E27FC236}">
                <a16:creationId xmlns:a16="http://schemas.microsoft.com/office/drawing/2014/main" id="{01A61964-5197-490A-8080-DBA04BCD2792}"/>
              </a:ext>
            </a:extLst>
          </p:cNvPr>
          <p:cNvSpPr/>
          <p:nvPr/>
        </p:nvSpPr>
        <p:spPr>
          <a:xfrm>
            <a:off x="9429528" y="3917417"/>
            <a:ext cx="233822" cy="2667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Arial" panose="020B0604020202020204" pitchFamily="34" charset="0"/>
              <a:cs typeface="Arial" panose="020B0604020202020204" pitchFamily="34" charset="0"/>
            </a:endParaRPr>
          </a:p>
        </p:txBody>
      </p:sp>
      <p:sp>
        <p:nvSpPr>
          <p:cNvPr id="61" name="Right Arrow 5">
            <a:extLst>
              <a:ext uri="{FF2B5EF4-FFF2-40B4-BE49-F238E27FC236}">
                <a16:creationId xmlns:a16="http://schemas.microsoft.com/office/drawing/2014/main" id="{DDD48285-7728-4AE0-8C17-3C44AC0B75C0}"/>
              </a:ext>
            </a:extLst>
          </p:cNvPr>
          <p:cNvSpPr/>
          <p:nvPr/>
        </p:nvSpPr>
        <p:spPr>
          <a:xfrm>
            <a:off x="6475403" y="3951584"/>
            <a:ext cx="233822" cy="266723"/>
          </a:xfrm>
          <a:prstGeom prst="rightArrow">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Arial" panose="020B0604020202020204" pitchFamily="34" charset="0"/>
              <a:cs typeface="Arial" panose="020B0604020202020204" pitchFamily="34" charset="0"/>
            </a:endParaRPr>
          </a:p>
        </p:txBody>
      </p:sp>
      <p:sp>
        <p:nvSpPr>
          <p:cNvPr id="62" name="Right Arrow 5">
            <a:extLst>
              <a:ext uri="{FF2B5EF4-FFF2-40B4-BE49-F238E27FC236}">
                <a16:creationId xmlns:a16="http://schemas.microsoft.com/office/drawing/2014/main" id="{019C8D1B-6FAD-4705-A465-07C1527B119F}"/>
              </a:ext>
            </a:extLst>
          </p:cNvPr>
          <p:cNvSpPr/>
          <p:nvPr/>
        </p:nvSpPr>
        <p:spPr>
          <a:xfrm>
            <a:off x="3457039" y="3962181"/>
            <a:ext cx="233822" cy="266723"/>
          </a:xfrm>
          <a:prstGeom prst="rightArrow">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Arial" panose="020B0604020202020204" pitchFamily="34" charset="0"/>
              <a:cs typeface="Arial" panose="020B0604020202020204" pitchFamily="34" charset="0"/>
            </a:endParaRPr>
          </a:p>
        </p:txBody>
      </p:sp>
      <p:sp>
        <p:nvSpPr>
          <p:cNvPr id="63" name="Right Arrow 5">
            <a:extLst>
              <a:ext uri="{FF2B5EF4-FFF2-40B4-BE49-F238E27FC236}">
                <a16:creationId xmlns:a16="http://schemas.microsoft.com/office/drawing/2014/main" id="{8A05D02D-1BB3-49E5-87B1-1AABDB1DDCC2}"/>
              </a:ext>
            </a:extLst>
          </p:cNvPr>
          <p:cNvSpPr/>
          <p:nvPr/>
        </p:nvSpPr>
        <p:spPr>
          <a:xfrm>
            <a:off x="9429528" y="3917418"/>
            <a:ext cx="233822" cy="266723"/>
          </a:xfrm>
          <a:prstGeom prst="rightArrow">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04931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BC65F934-C914-4D45-AA7A-D5DD0581E187}"/>
              </a:ext>
            </a:extLst>
          </p:cNvPr>
          <p:cNvSpPr/>
          <p:nvPr/>
        </p:nvSpPr>
        <p:spPr>
          <a:xfrm>
            <a:off x="266625" y="1468636"/>
            <a:ext cx="11840085" cy="4804411"/>
          </a:xfrm>
          <a:prstGeom prst="rect">
            <a:avLst/>
          </a:prstGeom>
          <a:gradFill>
            <a:gsLst>
              <a:gs pos="0">
                <a:schemeClr val="accent1">
                  <a:lumMod val="20000"/>
                  <a:lumOff val="80000"/>
                </a:schemeClr>
              </a:gs>
              <a:gs pos="100000">
                <a:schemeClr val="bg1">
                  <a:alpha val="0"/>
                </a:schemeClr>
              </a:gs>
            </a:gsLst>
            <a:lin ang="5400000" scaled="0"/>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latin typeface="Arial" panose="020B0604020202020204" pitchFamily="34" charset="0"/>
              <a:cs typeface="Arial" panose="020B0604020202020204" pitchFamily="34" charset="0"/>
            </a:endParaRPr>
          </a:p>
        </p:txBody>
      </p:sp>
      <p:sp>
        <p:nvSpPr>
          <p:cNvPr id="2" name="Footer Placeholder 1">
            <a:extLst>
              <a:ext uri="{FF2B5EF4-FFF2-40B4-BE49-F238E27FC236}">
                <a16:creationId xmlns:a16="http://schemas.microsoft.com/office/drawing/2014/main" id="{8CA19E52-2140-4A07-82DF-BCDCFD85A9BF}"/>
              </a:ext>
            </a:extLst>
          </p:cNvPr>
          <p:cNvSpPr>
            <a:spLocks noGrp="1"/>
          </p:cNvSpPr>
          <p:nvPr>
            <p:ph type="ftr" sz="quarter" idx="11"/>
          </p:nvPr>
        </p:nvSpPr>
        <p:spPr>
          <a:xfrm>
            <a:off x="4038600" y="649490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prstClr val="black">
                    <a:tint val="75000"/>
                  </a:prstClr>
                </a:solidFill>
              </a:rPr>
              <a:t>© LatentView Analytics. Confidential</a:t>
            </a:r>
          </a:p>
        </p:txBody>
      </p:sp>
      <p:sp>
        <p:nvSpPr>
          <p:cNvPr id="6" name="Rectangle 5">
            <a:extLst>
              <a:ext uri="{FF2B5EF4-FFF2-40B4-BE49-F238E27FC236}">
                <a16:creationId xmlns:a16="http://schemas.microsoft.com/office/drawing/2014/main" id="{344027E4-328D-42CA-8134-8ADB53771786}"/>
              </a:ext>
            </a:extLst>
          </p:cNvPr>
          <p:cNvSpPr/>
          <p:nvPr/>
        </p:nvSpPr>
        <p:spPr>
          <a:xfrm rot="20769547">
            <a:off x="9931210" y="856336"/>
            <a:ext cx="1301631" cy="387192"/>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0000"/>
                </a:solidFill>
                <a:latin typeface="Segoe UI" panose="020B0502040204020203" pitchFamily="34" charset="0"/>
                <a:ea typeface="Segoe UI" panose="020B0502040204020203" pitchFamily="34" charset="0"/>
                <a:cs typeface="Segoe UI" panose="020B0502040204020203" pitchFamily="34" charset="0"/>
              </a:rPr>
              <a:t>ILLUSTRATIVE</a:t>
            </a:r>
          </a:p>
        </p:txBody>
      </p:sp>
      <p:sp>
        <p:nvSpPr>
          <p:cNvPr id="140" name="Rectangle 139"/>
          <p:cNvSpPr/>
          <p:nvPr/>
        </p:nvSpPr>
        <p:spPr>
          <a:xfrm>
            <a:off x="7281076" y="466375"/>
            <a:ext cx="2378241" cy="638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178CCB"/>
              </a:solidFill>
              <a:latin typeface="Segoe UI" panose="020B0502040204020203" pitchFamily="34" charset="0"/>
              <a:cs typeface="Segoe UI" panose="020B0502040204020203" pitchFamily="34" charset="0"/>
            </a:endParaRPr>
          </a:p>
        </p:txBody>
      </p:sp>
      <p:sp>
        <p:nvSpPr>
          <p:cNvPr id="142" name="Rectangle 141"/>
          <p:cNvSpPr/>
          <p:nvPr/>
        </p:nvSpPr>
        <p:spPr>
          <a:xfrm>
            <a:off x="5134690" y="465391"/>
            <a:ext cx="1865444" cy="638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178CCB"/>
              </a:solidFill>
              <a:latin typeface="Segoe UI" panose="020B0502040204020203" pitchFamily="34" charset="0"/>
              <a:cs typeface="Segoe UI" panose="020B0502040204020203" pitchFamily="34" charset="0"/>
            </a:endParaRPr>
          </a:p>
        </p:txBody>
      </p:sp>
      <p:sp>
        <p:nvSpPr>
          <p:cNvPr id="8" name="Title 7">
            <a:extLst>
              <a:ext uri="{FF2B5EF4-FFF2-40B4-BE49-F238E27FC236}">
                <a16:creationId xmlns:a16="http://schemas.microsoft.com/office/drawing/2014/main" id="{765B3A1E-15AC-4A59-B9EC-2EC9FB285CDC}"/>
              </a:ext>
            </a:extLst>
          </p:cNvPr>
          <p:cNvSpPr>
            <a:spLocks noGrp="1"/>
          </p:cNvSpPr>
          <p:nvPr>
            <p:ph type="title"/>
          </p:nvPr>
        </p:nvSpPr>
        <p:spPr>
          <a:xfrm>
            <a:off x="599655" y="58925"/>
            <a:ext cx="10940304" cy="408349"/>
          </a:xfrm>
        </p:spPr>
        <p:txBody>
          <a:bodyPr/>
          <a:lstStyle/>
          <a:p>
            <a:r>
              <a:rPr lang="en-US" dirty="0"/>
              <a:t>Sample illustrative UI</a:t>
            </a:r>
          </a:p>
        </p:txBody>
      </p:sp>
      <p:sp>
        <p:nvSpPr>
          <p:cNvPr id="58" name="Round Same Side Corner Rectangle 132">
            <a:extLst>
              <a:ext uri="{FF2B5EF4-FFF2-40B4-BE49-F238E27FC236}">
                <a16:creationId xmlns:a16="http://schemas.microsoft.com/office/drawing/2014/main" id="{CCC5620F-E7DF-410E-B726-BB74A81C6424}"/>
              </a:ext>
            </a:extLst>
          </p:cNvPr>
          <p:cNvSpPr/>
          <p:nvPr/>
        </p:nvSpPr>
        <p:spPr>
          <a:xfrm>
            <a:off x="264741" y="948363"/>
            <a:ext cx="2286000" cy="471928"/>
          </a:xfrm>
          <a:prstGeom prst="round2SameRect">
            <a:avLst/>
          </a:prstGeom>
          <a:solidFill>
            <a:schemeClr val="bg1">
              <a:lumMod val="85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lumMod val="50000"/>
                  </a:schemeClr>
                </a:solidFill>
                <a:latin typeface="Arial" panose="020B0604020202020204" pitchFamily="34" charset="0"/>
                <a:cs typeface="Arial" panose="020B0604020202020204" pitchFamily="34" charset="0"/>
              </a:rPr>
              <a:t>Stock out overview</a:t>
            </a:r>
          </a:p>
        </p:txBody>
      </p:sp>
      <p:sp>
        <p:nvSpPr>
          <p:cNvPr id="62" name="Rectangle 61">
            <a:extLst>
              <a:ext uri="{FF2B5EF4-FFF2-40B4-BE49-F238E27FC236}">
                <a16:creationId xmlns:a16="http://schemas.microsoft.com/office/drawing/2014/main" id="{BD348C99-52DD-4BD9-8E2D-E823478D4DF3}"/>
              </a:ext>
            </a:extLst>
          </p:cNvPr>
          <p:cNvSpPr/>
          <p:nvPr/>
        </p:nvSpPr>
        <p:spPr>
          <a:xfrm rot="20769547">
            <a:off x="9931210" y="856336"/>
            <a:ext cx="1301631" cy="387192"/>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0000"/>
                </a:solidFill>
                <a:latin typeface="Segoe UI" panose="020B0502040204020203" pitchFamily="34" charset="0"/>
                <a:ea typeface="Segoe UI" panose="020B0502040204020203" pitchFamily="34" charset="0"/>
                <a:cs typeface="Segoe UI" panose="020B0502040204020203" pitchFamily="34" charset="0"/>
              </a:rPr>
              <a:t>ILLUSTRATIVE</a:t>
            </a:r>
          </a:p>
        </p:txBody>
      </p:sp>
      <p:sp>
        <p:nvSpPr>
          <p:cNvPr id="76" name="Round Same Side Corner Rectangle 135">
            <a:extLst>
              <a:ext uri="{FF2B5EF4-FFF2-40B4-BE49-F238E27FC236}">
                <a16:creationId xmlns:a16="http://schemas.microsoft.com/office/drawing/2014/main" id="{7EBD6F8C-B5F1-4851-9D44-8C9F514B07C6}"/>
              </a:ext>
            </a:extLst>
          </p:cNvPr>
          <p:cNvSpPr/>
          <p:nvPr/>
        </p:nvSpPr>
        <p:spPr>
          <a:xfrm>
            <a:off x="7324236" y="948363"/>
            <a:ext cx="2286000" cy="463539"/>
          </a:xfrm>
          <a:prstGeom prst="round2SameRect">
            <a:avLst/>
          </a:prstGeom>
          <a:solidFill>
            <a:schemeClr val="bg1">
              <a:lumMod val="85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500" dirty="0">
                <a:solidFill>
                  <a:schemeClr val="bg1">
                    <a:lumMod val="50000"/>
                  </a:schemeClr>
                </a:solidFill>
                <a:latin typeface="Arial" panose="020B0604020202020204" pitchFamily="34" charset="0"/>
                <a:cs typeface="Arial" panose="020B0604020202020204" pitchFamily="34" charset="0"/>
              </a:rPr>
              <a:t>Raw material inventory </a:t>
            </a:r>
          </a:p>
        </p:txBody>
      </p:sp>
      <p:sp>
        <p:nvSpPr>
          <p:cNvPr id="77" name="Round Same Side Corner Rectangle 138">
            <a:extLst>
              <a:ext uri="{FF2B5EF4-FFF2-40B4-BE49-F238E27FC236}">
                <a16:creationId xmlns:a16="http://schemas.microsoft.com/office/drawing/2014/main" id="{872BF3E6-D610-476F-ABF8-B218BB3F3931}"/>
              </a:ext>
            </a:extLst>
          </p:cNvPr>
          <p:cNvSpPr/>
          <p:nvPr/>
        </p:nvSpPr>
        <p:spPr>
          <a:xfrm>
            <a:off x="2617906" y="946134"/>
            <a:ext cx="2286000" cy="459951"/>
          </a:xfrm>
          <a:prstGeom prst="round2Same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lumMod val="50000"/>
                  </a:schemeClr>
                </a:solidFill>
                <a:latin typeface="Arial" panose="020B0604020202020204" pitchFamily="34" charset="0"/>
                <a:cs typeface="Arial" panose="020B0604020202020204" pitchFamily="34" charset="0"/>
              </a:rPr>
              <a:t>Forecast drilldown</a:t>
            </a:r>
          </a:p>
        </p:txBody>
      </p:sp>
      <p:sp>
        <p:nvSpPr>
          <p:cNvPr id="78" name="Round Same Side Corner Rectangle 142">
            <a:extLst>
              <a:ext uri="{FF2B5EF4-FFF2-40B4-BE49-F238E27FC236}">
                <a16:creationId xmlns:a16="http://schemas.microsoft.com/office/drawing/2014/main" id="{C4D139D3-A435-4FC6-9847-63DCE2BF02B9}"/>
              </a:ext>
            </a:extLst>
          </p:cNvPr>
          <p:cNvSpPr/>
          <p:nvPr/>
        </p:nvSpPr>
        <p:spPr>
          <a:xfrm>
            <a:off x="4971071" y="942147"/>
            <a:ext cx="2286000" cy="459951"/>
          </a:xfrm>
          <a:prstGeom prst="round2SameRect">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bg1"/>
                </a:solidFill>
                <a:latin typeface="Arial" panose="020B0604020202020204" pitchFamily="34" charset="0"/>
                <a:cs typeface="Arial" panose="020B0604020202020204" pitchFamily="34" charset="0"/>
              </a:rPr>
              <a:t>Route planner</a:t>
            </a:r>
          </a:p>
        </p:txBody>
      </p:sp>
      <p:sp>
        <p:nvSpPr>
          <p:cNvPr id="47" name="Round Same Side Corner Rectangle 132">
            <a:extLst>
              <a:ext uri="{FF2B5EF4-FFF2-40B4-BE49-F238E27FC236}">
                <a16:creationId xmlns:a16="http://schemas.microsoft.com/office/drawing/2014/main" id="{E4797EB8-0660-4BF8-BA54-D1DB8F070098}"/>
              </a:ext>
            </a:extLst>
          </p:cNvPr>
          <p:cNvSpPr/>
          <p:nvPr/>
        </p:nvSpPr>
        <p:spPr>
          <a:xfrm>
            <a:off x="264741" y="1603399"/>
            <a:ext cx="2514600" cy="291164"/>
          </a:xfrm>
          <a:prstGeom prst="round2SameRect">
            <a:avLst/>
          </a:prstGeom>
          <a:solidFill>
            <a:schemeClr val="accent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bg1"/>
                </a:solidFill>
                <a:latin typeface="Arial" panose="020B0604020202020204" pitchFamily="34" charset="0"/>
                <a:cs typeface="Arial" panose="020B0604020202020204" pitchFamily="34" charset="0"/>
              </a:rPr>
              <a:t>Fleet overview</a:t>
            </a:r>
          </a:p>
        </p:txBody>
      </p:sp>
      <p:sp>
        <p:nvSpPr>
          <p:cNvPr id="48" name="Round Same Side Corner Rectangle 138">
            <a:extLst>
              <a:ext uri="{FF2B5EF4-FFF2-40B4-BE49-F238E27FC236}">
                <a16:creationId xmlns:a16="http://schemas.microsoft.com/office/drawing/2014/main" id="{27A928F6-83DB-40D3-AE64-7F5D75C02CC9}"/>
              </a:ext>
            </a:extLst>
          </p:cNvPr>
          <p:cNvSpPr/>
          <p:nvPr/>
        </p:nvSpPr>
        <p:spPr>
          <a:xfrm>
            <a:off x="2785214" y="1601170"/>
            <a:ext cx="2286000" cy="291164"/>
          </a:xfrm>
          <a:prstGeom prst="round2SameRect">
            <a:avLst/>
          </a:prstGeom>
          <a:solidFill>
            <a:schemeClr val="bg1">
              <a:lumMod val="85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lumMod val="50000"/>
                  </a:schemeClr>
                </a:solidFill>
                <a:latin typeface="Arial" panose="020B0604020202020204" pitchFamily="34" charset="0"/>
                <a:cs typeface="Arial" panose="020B0604020202020204" pitchFamily="34" charset="0"/>
              </a:rPr>
              <a:t>Route planner</a:t>
            </a:r>
          </a:p>
        </p:txBody>
      </p:sp>
      <p:sp>
        <p:nvSpPr>
          <p:cNvPr id="49" name="Rectangle 48">
            <a:extLst>
              <a:ext uri="{FF2B5EF4-FFF2-40B4-BE49-F238E27FC236}">
                <a16:creationId xmlns:a16="http://schemas.microsoft.com/office/drawing/2014/main" id="{39892C23-5828-472A-929A-EB1DAE4DB22F}"/>
              </a:ext>
            </a:extLst>
          </p:cNvPr>
          <p:cNvSpPr/>
          <p:nvPr/>
        </p:nvSpPr>
        <p:spPr>
          <a:xfrm>
            <a:off x="297779" y="2211146"/>
            <a:ext cx="11465252" cy="377468"/>
          </a:xfrm>
          <a:prstGeom prst="rect">
            <a:avLst/>
          </a:prstGeom>
          <a:solidFill>
            <a:schemeClr val="bg1"/>
          </a:solidFill>
          <a:ln>
            <a:solidFill>
              <a:srgbClr val="18A3A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0" name="TextBox 31">
            <a:extLst>
              <a:ext uri="{FF2B5EF4-FFF2-40B4-BE49-F238E27FC236}">
                <a16:creationId xmlns:a16="http://schemas.microsoft.com/office/drawing/2014/main" id="{3ED184A3-C9DC-4017-ADF1-1955498611C8}"/>
              </a:ext>
            </a:extLst>
          </p:cNvPr>
          <p:cNvSpPr txBox="1"/>
          <p:nvPr/>
        </p:nvSpPr>
        <p:spPr>
          <a:xfrm>
            <a:off x="1651285" y="2295005"/>
            <a:ext cx="1156112" cy="23387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400" b="1" dirty="0">
                <a:solidFill>
                  <a:schemeClr val="tx2"/>
                </a:solidFill>
                <a:latin typeface="Arial" panose="020B0604020202020204" pitchFamily="34" charset="0"/>
                <a:cs typeface="Arial" panose="020B0604020202020204" pitchFamily="34" charset="0"/>
              </a:rPr>
              <a:t>Country</a:t>
            </a:r>
          </a:p>
        </p:txBody>
      </p:sp>
      <p:sp>
        <p:nvSpPr>
          <p:cNvPr id="51" name="TextBox 34">
            <a:extLst>
              <a:ext uri="{FF2B5EF4-FFF2-40B4-BE49-F238E27FC236}">
                <a16:creationId xmlns:a16="http://schemas.microsoft.com/office/drawing/2014/main" id="{7B255E72-3B8C-4C5C-BBA1-70E51CEB6C66}"/>
              </a:ext>
            </a:extLst>
          </p:cNvPr>
          <p:cNvSpPr txBox="1"/>
          <p:nvPr/>
        </p:nvSpPr>
        <p:spPr>
          <a:xfrm>
            <a:off x="2778616" y="2279810"/>
            <a:ext cx="1017755" cy="259292"/>
          </a:xfrm>
          <a:prstGeom prst="rect">
            <a:avLst/>
          </a:prstGeom>
          <a:noFill/>
          <a:ln w="9525" cmpd="sng">
            <a:solidFill>
              <a:schemeClr val="tx1">
                <a:lumMod val="65000"/>
                <a:lumOff val="35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b="1" dirty="0">
                <a:solidFill>
                  <a:schemeClr val="tx2"/>
                </a:solidFill>
                <a:latin typeface="Arial" panose="020B0604020202020204" pitchFamily="34" charset="0"/>
                <a:cs typeface="Arial" panose="020B0604020202020204" pitchFamily="34" charset="0"/>
              </a:rPr>
              <a:t>India </a:t>
            </a:r>
            <a:endParaRPr lang="en-US" sz="1100" b="1" dirty="0">
              <a:solidFill>
                <a:schemeClr val="tx2"/>
              </a:solidFill>
              <a:latin typeface="Arial" panose="020B0604020202020204" pitchFamily="34" charset="0"/>
              <a:cs typeface="Arial" panose="020B0604020202020204" pitchFamily="34" charset="0"/>
            </a:endParaRPr>
          </a:p>
        </p:txBody>
      </p:sp>
      <p:sp>
        <p:nvSpPr>
          <p:cNvPr id="52" name="Isosceles Triangle 51">
            <a:extLst>
              <a:ext uri="{FF2B5EF4-FFF2-40B4-BE49-F238E27FC236}">
                <a16:creationId xmlns:a16="http://schemas.microsoft.com/office/drawing/2014/main" id="{041C3724-513C-487F-A9D0-DCF130C0F719}"/>
              </a:ext>
            </a:extLst>
          </p:cNvPr>
          <p:cNvSpPr/>
          <p:nvPr/>
        </p:nvSpPr>
        <p:spPr>
          <a:xfrm flipV="1">
            <a:off x="3531102" y="2342230"/>
            <a:ext cx="179367" cy="1159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Arial" panose="020B0604020202020204" pitchFamily="34" charset="0"/>
              <a:cs typeface="Arial" panose="020B0604020202020204" pitchFamily="34" charset="0"/>
            </a:endParaRPr>
          </a:p>
        </p:txBody>
      </p:sp>
      <p:sp>
        <p:nvSpPr>
          <p:cNvPr id="53" name="TextBox 31">
            <a:extLst>
              <a:ext uri="{FF2B5EF4-FFF2-40B4-BE49-F238E27FC236}">
                <a16:creationId xmlns:a16="http://schemas.microsoft.com/office/drawing/2014/main" id="{46086D2F-324C-4731-802A-8E7EAAA53DA5}"/>
              </a:ext>
            </a:extLst>
          </p:cNvPr>
          <p:cNvSpPr txBox="1"/>
          <p:nvPr/>
        </p:nvSpPr>
        <p:spPr>
          <a:xfrm>
            <a:off x="3738638" y="2285814"/>
            <a:ext cx="1003961" cy="23812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400" b="1" dirty="0">
                <a:solidFill>
                  <a:schemeClr val="tx2"/>
                </a:solidFill>
                <a:latin typeface="Arial" panose="020B0604020202020204" pitchFamily="34" charset="0"/>
                <a:cs typeface="Arial" panose="020B0604020202020204" pitchFamily="34" charset="0"/>
              </a:rPr>
              <a:t>State</a:t>
            </a:r>
          </a:p>
        </p:txBody>
      </p:sp>
      <p:sp>
        <p:nvSpPr>
          <p:cNvPr id="54" name="TextBox 34">
            <a:extLst>
              <a:ext uri="{FF2B5EF4-FFF2-40B4-BE49-F238E27FC236}">
                <a16:creationId xmlns:a16="http://schemas.microsoft.com/office/drawing/2014/main" id="{391961F0-7278-40D1-B420-0B23CB16D989}"/>
              </a:ext>
            </a:extLst>
          </p:cNvPr>
          <p:cNvSpPr txBox="1"/>
          <p:nvPr/>
        </p:nvSpPr>
        <p:spPr>
          <a:xfrm>
            <a:off x="4527581" y="2285358"/>
            <a:ext cx="809960" cy="238125"/>
          </a:xfrm>
          <a:prstGeom prst="rect">
            <a:avLst/>
          </a:prstGeom>
          <a:noFill/>
          <a:ln w="9525" cmpd="sng">
            <a:solidFill>
              <a:schemeClr val="tx1">
                <a:lumMod val="65000"/>
                <a:lumOff val="35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b="1" dirty="0">
                <a:solidFill>
                  <a:schemeClr val="tx2"/>
                </a:solidFill>
                <a:latin typeface="Arial" panose="020B0604020202020204" pitchFamily="34" charset="0"/>
                <a:cs typeface="Arial" panose="020B0604020202020204" pitchFamily="34" charset="0"/>
              </a:rPr>
              <a:t>TN</a:t>
            </a:r>
            <a:endParaRPr lang="en-US" sz="1100" b="1" dirty="0">
              <a:solidFill>
                <a:schemeClr val="tx2"/>
              </a:solidFill>
              <a:latin typeface="Arial" panose="020B0604020202020204" pitchFamily="34" charset="0"/>
              <a:cs typeface="Arial" panose="020B0604020202020204" pitchFamily="34" charset="0"/>
            </a:endParaRPr>
          </a:p>
        </p:txBody>
      </p:sp>
      <p:sp>
        <p:nvSpPr>
          <p:cNvPr id="55" name="Isosceles Triangle 54">
            <a:extLst>
              <a:ext uri="{FF2B5EF4-FFF2-40B4-BE49-F238E27FC236}">
                <a16:creationId xmlns:a16="http://schemas.microsoft.com/office/drawing/2014/main" id="{8BD6E5F8-49BA-4945-B261-87B4AFE35D30}"/>
              </a:ext>
            </a:extLst>
          </p:cNvPr>
          <p:cNvSpPr/>
          <p:nvPr/>
        </p:nvSpPr>
        <p:spPr>
          <a:xfrm flipV="1">
            <a:off x="5097848" y="2347909"/>
            <a:ext cx="179367" cy="1159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Arial" panose="020B0604020202020204" pitchFamily="34" charset="0"/>
              <a:cs typeface="Arial" panose="020B0604020202020204" pitchFamily="34" charset="0"/>
            </a:endParaRPr>
          </a:p>
        </p:txBody>
      </p:sp>
      <p:sp>
        <p:nvSpPr>
          <p:cNvPr id="56" name="TextBox 31">
            <a:extLst>
              <a:ext uri="{FF2B5EF4-FFF2-40B4-BE49-F238E27FC236}">
                <a16:creationId xmlns:a16="http://schemas.microsoft.com/office/drawing/2014/main" id="{30ABA5EC-508E-4466-AE44-E6AAF6CEF52E}"/>
              </a:ext>
            </a:extLst>
          </p:cNvPr>
          <p:cNvSpPr txBox="1"/>
          <p:nvPr/>
        </p:nvSpPr>
        <p:spPr>
          <a:xfrm>
            <a:off x="5380010" y="2275562"/>
            <a:ext cx="1003961" cy="23812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400" b="1" dirty="0">
                <a:solidFill>
                  <a:schemeClr val="tx2"/>
                </a:solidFill>
                <a:latin typeface="Arial" panose="020B0604020202020204" pitchFamily="34" charset="0"/>
                <a:cs typeface="Arial" panose="020B0604020202020204" pitchFamily="34" charset="0"/>
              </a:rPr>
              <a:t>Cluster</a:t>
            </a:r>
          </a:p>
        </p:txBody>
      </p:sp>
      <p:sp>
        <p:nvSpPr>
          <p:cNvPr id="57" name="TextBox 34">
            <a:extLst>
              <a:ext uri="{FF2B5EF4-FFF2-40B4-BE49-F238E27FC236}">
                <a16:creationId xmlns:a16="http://schemas.microsoft.com/office/drawing/2014/main" id="{B80D593F-1C10-40EE-803F-9DF2038212BF}"/>
              </a:ext>
            </a:extLst>
          </p:cNvPr>
          <p:cNvSpPr txBox="1"/>
          <p:nvPr/>
        </p:nvSpPr>
        <p:spPr>
          <a:xfrm>
            <a:off x="6232437" y="2275564"/>
            <a:ext cx="1003961" cy="253320"/>
          </a:xfrm>
          <a:prstGeom prst="rect">
            <a:avLst/>
          </a:prstGeom>
          <a:noFill/>
          <a:ln w="9525" cmpd="sng">
            <a:solidFill>
              <a:schemeClr val="tx1">
                <a:lumMod val="65000"/>
                <a:lumOff val="35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b="1" dirty="0">
                <a:solidFill>
                  <a:schemeClr val="tx2"/>
                </a:solidFill>
                <a:latin typeface="Arial" panose="020B0604020202020204" pitchFamily="34" charset="0"/>
                <a:cs typeface="Arial" panose="020B0604020202020204" pitchFamily="34" charset="0"/>
              </a:rPr>
              <a:t>South</a:t>
            </a:r>
            <a:endParaRPr lang="en-US" sz="1100" b="1" dirty="0">
              <a:solidFill>
                <a:schemeClr val="tx2"/>
              </a:solidFill>
              <a:latin typeface="Arial" panose="020B0604020202020204" pitchFamily="34" charset="0"/>
              <a:cs typeface="Arial" panose="020B0604020202020204" pitchFamily="34" charset="0"/>
            </a:endParaRPr>
          </a:p>
        </p:txBody>
      </p:sp>
      <p:sp>
        <p:nvSpPr>
          <p:cNvPr id="63" name="Isosceles Triangle 62">
            <a:extLst>
              <a:ext uri="{FF2B5EF4-FFF2-40B4-BE49-F238E27FC236}">
                <a16:creationId xmlns:a16="http://schemas.microsoft.com/office/drawing/2014/main" id="{9DE88BB3-6654-4FB7-A94F-E913CBD9F949}"/>
              </a:ext>
            </a:extLst>
          </p:cNvPr>
          <p:cNvSpPr/>
          <p:nvPr/>
        </p:nvSpPr>
        <p:spPr>
          <a:xfrm flipV="1">
            <a:off x="6957896" y="2358672"/>
            <a:ext cx="179367" cy="1159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Arial" panose="020B0604020202020204" pitchFamily="34" charset="0"/>
              <a:cs typeface="Arial" panose="020B0604020202020204" pitchFamily="34" charset="0"/>
            </a:endParaRPr>
          </a:p>
        </p:txBody>
      </p:sp>
      <p:sp>
        <p:nvSpPr>
          <p:cNvPr id="64" name="Rectangle 1436">
            <a:extLst>
              <a:ext uri="{FF2B5EF4-FFF2-40B4-BE49-F238E27FC236}">
                <a16:creationId xmlns:a16="http://schemas.microsoft.com/office/drawing/2014/main" id="{24D9CA5C-F1C3-401D-80BE-DFE1189FBB82}"/>
              </a:ext>
            </a:extLst>
          </p:cNvPr>
          <p:cNvSpPr>
            <a:spLocks noChangeArrowheads="1"/>
          </p:cNvSpPr>
          <p:nvPr/>
        </p:nvSpPr>
        <p:spPr bwMode="auto">
          <a:xfrm>
            <a:off x="329900" y="2260657"/>
            <a:ext cx="4999471" cy="315471"/>
          </a:xfrm>
          <a:prstGeom prst="rect">
            <a:avLst/>
          </a:prstGeom>
          <a:ln w="3175">
            <a:noFill/>
          </a:ln>
        </p:spPr>
        <p:txBody>
          <a:bodyPr vert="horz" wrap="square" lIns="68580" tIns="34290" rIns="68580" bIns="34290" rtlCol="0">
            <a:spAutoFit/>
          </a:bodyPr>
          <a:lstStyle/>
          <a:p>
            <a:pPr lvl="0"/>
            <a:r>
              <a:rPr lang="en-US" sz="1600" b="1" kern="0" dirty="0">
                <a:solidFill>
                  <a:schemeClr val="accent1"/>
                </a:solidFill>
                <a:latin typeface="Arial" panose="020B0604020202020204" pitchFamily="34" charset="0"/>
                <a:cs typeface="Arial" panose="020B0604020202020204" pitchFamily="34" charset="0"/>
              </a:rPr>
              <a:t>Select area: </a:t>
            </a:r>
          </a:p>
        </p:txBody>
      </p:sp>
      <p:sp>
        <p:nvSpPr>
          <p:cNvPr id="65" name="TextBox 31">
            <a:extLst>
              <a:ext uri="{FF2B5EF4-FFF2-40B4-BE49-F238E27FC236}">
                <a16:creationId xmlns:a16="http://schemas.microsoft.com/office/drawing/2014/main" id="{B041DC79-C89D-42AB-A92C-05664EFB7F0E}"/>
              </a:ext>
            </a:extLst>
          </p:cNvPr>
          <p:cNvSpPr txBox="1"/>
          <p:nvPr/>
        </p:nvSpPr>
        <p:spPr>
          <a:xfrm>
            <a:off x="7810323" y="2279809"/>
            <a:ext cx="1003961" cy="23812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400" b="1" dirty="0">
                <a:solidFill>
                  <a:schemeClr val="tx2"/>
                </a:solidFill>
                <a:latin typeface="Arial" panose="020B0604020202020204" pitchFamily="34" charset="0"/>
                <a:cs typeface="Arial" panose="020B0604020202020204" pitchFamily="34" charset="0"/>
              </a:rPr>
              <a:t>Date  </a:t>
            </a:r>
          </a:p>
        </p:txBody>
      </p:sp>
      <p:sp>
        <p:nvSpPr>
          <p:cNvPr id="68" name="TextBox 34">
            <a:extLst>
              <a:ext uri="{FF2B5EF4-FFF2-40B4-BE49-F238E27FC236}">
                <a16:creationId xmlns:a16="http://schemas.microsoft.com/office/drawing/2014/main" id="{5AF84F97-43AA-437E-B2E3-301BB6F57D82}"/>
              </a:ext>
            </a:extLst>
          </p:cNvPr>
          <p:cNvSpPr txBox="1"/>
          <p:nvPr/>
        </p:nvSpPr>
        <p:spPr>
          <a:xfrm>
            <a:off x="8662750" y="2279810"/>
            <a:ext cx="1219557" cy="239706"/>
          </a:xfrm>
          <a:prstGeom prst="rect">
            <a:avLst/>
          </a:prstGeom>
          <a:noFill/>
          <a:ln w="9525" cmpd="sng">
            <a:solidFill>
              <a:schemeClr val="tx1">
                <a:lumMod val="65000"/>
                <a:lumOff val="35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b="1" dirty="0">
                <a:solidFill>
                  <a:schemeClr val="tx2"/>
                </a:solidFill>
                <a:latin typeface="Arial" panose="020B0604020202020204" pitchFamily="34" charset="0"/>
                <a:cs typeface="Arial" panose="020B0604020202020204" pitchFamily="34" charset="0"/>
              </a:rPr>
              <a:t>01-02-2021</a:t>
            </a:r>
            <a:endParaRPr lang="en-US" sz="1100" b="1" dirty="0">
              <a:solidFill>
                <a:schemeClr val="tx2"/>
              </a:solidFill>
              <a:latin typeface="Arial" panose="020B0604020202020204" pitchFamily="34" charset="0"/>
              <a:cs typeface="Arial" panose="020B0604020202020204" pitchFamily="34" charset="0"/>
            </a:endParaRPr>
          </a:p>
        </p:txBody>
      </p:sp>
      <p:sp>
        <p:nvSpPr>
          <p:cNvPr id="69" name="Isosceles Triangle 68">
            <a:extLst>
              <a:ext uri="{FF2B5EF4-FFF2-40B4-BE49-F238E27FC236}">
                <a16:creationId xmlns:a16="http://schemas.microsoft.com/office/drawing/2014/main" id="{CC7E4AEE-DBF6-4ECA-89DC-0282AC8372D0}"/>
              </a:ext>
            </a:extLst>
          </p:cNvPr>
          <p:cNvSpPr/>
          <p:nvPr/>
        </p:nvSpPr>
        <p:spPr>
          <a:xfrm flipV="1">
            <a:off x="9636151" y="2343265"/>
            <a:ext cx="179367" cy="1159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Arial" panose="020B0604020202020204" pitchFamily="34" charset="0"/>
              <a:cs typeface="Arial" panose="020B0604020202020204" pitchFamily="34" charset="0"/>
            </a:endParaRPr>
          </a:p>
        </p:txBody>
      </p:sp>
      <p:sp>
        <p:nvSpPr>
          <p:cNvPr id="70" name="Rectangle 69">
            <a:extLst>
              <a:ext uri="{FF2B5EF4-FFF2-40B4-BE49-F238E27FC236}">
                <a16:creationId xmlns:a16="http://schemas.microsoft.com/office/drawing/2014/main" id="{5FD62282-B2E1-44C6-83E0-99B4B704C6D6}"/>
              </a:ext>
            </a:extLst>
          </p:cNvPr>
          <p:cNvSpPr/>
          <p:nvPr/>
        </p:nvSpPr>
        <p:spPr>
          <a:xfrm>
            <a:off x="264741" y="2813705"/>
            <a:ext cx="11465252" cy="377468"/>
          </a:xfrm>
          <a:prstGeom prst="rect">
            <a:avLst/>
          </a:prstGeom>
          <a:solidFill>
            <a:schemeClr val="bg1"/>
          </a:solidFill>
          <a:ln>
            <a:solidFill>
              <a:srgbClr val="18A3A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71" name="TextBox 31">
            <a:extLst>
              <a:ext uri="{FF2B5EF4-FFF2-40B4-BE49-F238E27FC236}">
                <a16:creationId xmlns:a16="http://schemas.microsoft.com/office/drawing/2014/main" id="{E6D090E6-059E-4755-891E-71AFC521707F}"/>
              </a:ext>
            </a:extLst>
          </p:cNvPr>
          <p:cNvSpPr txBox="1"/>
          <p:nvPr/>
        </p:nvSpPr>
        <p:spPr>
          <a:xfrm>
            <a:off x="329900" y="2897093"/>
            <a:ext cx="1418510" cy="25149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400" b="1" dirty="0">
                <a:solidFill>
                  <a:schemeClr val="tx2"/>
                </a:solidFill>
                <a:latin typeface="Arial" panose="020B0604020202020204" pitchFamily="34" charset="0"/>
                <a:cs typeface="Arial" panose="020B0604020202020204" pitchFamily="34" charset="0"/>
              </a:rPr>
              <a:t>No. of Depots</a:t>
            </a:r>
          </a:p>
        </p:txBody>
      </p:sp>
      <p:sp>
        <p:nvSpPr>
          <p:cNvPr id="72" name="TextBox 34">
            <a:extLst>
              <a:ext uri="{FF2B5EF4-FFF2-40B4-BE49-F238E27FC236}">
                <a16:creationId xmlns:a16="http://schemas.microsoft.com/office/drawing/2014/main" id="{8BDBB953-C813-48AD-8EC9-01C6ECB8B421}"/>
              </a:ext>
            </a:extLst>
          </p:cNvPr>
          <p:cNvSpPr txBox="1"/>
          <p:nvPr/>
        </p:nvSpPr>
        <p:spPr>
          <a:xfrm>
            <a:off x="1678210" y="2904890"/>
            <a:ext cx="447515" cy="216136"/>
          </a:xfrm>
          <a:prstGeom prst="rect">
            <a:avLst/>
          </a:prstGeom>
          <a:noFill/>
          <a:ln w="9525" cmpd="sng">
            <a:solidFill>
              <a:schemeClr val="tx1">
                <a:lumMod val="65000"/>
                <a:lumOff val="35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b="1" dirty="0">
                <a:solidFill>
                  <a:schemeClr val="tx2"/>
                </a:solidFill>
                <a:latin typeface="Arial" panose="020B0604020202020204" pitchFamily="34" charset="0"/>
                <a:cs typeface="Arial" panose="020B0604020202020204" pitchFamily="34" charset="0"/>
              </a:rPr>
              <a:t>2 </a:t>
            </a:r>
            <a:endParaRPr lang="en-US" sz="1100" b="1" dirty="0">
              <a:solidFill>
                <a:schemeClr val="tx2"/>
              </a:solidFill>
              <a:latin typeface="Arial" panose="020B0604020202020204" pitchFamily="34" charset="0"/>
              <a:cs typeface="Arial" panose="020B0604020202020204" pitchFamily="34" charset="0"/>
            </a:endParaRPr>
          </a:p>
        </p:txBody>
      </p:sp>
      <p:sp>
        <p:nvSpPr>
          <p:cNvPr id="73" name="TextBox 31">
            <a:extLst>
              <a:ext uri="{FF2B5EF4-FFF2-40B4-BE49-F238E27FC236}">
                <a16:creationId xmlns:a16="http://schemas.microsoft.com/office/drawing/2014/main" id="{D0FAD15E-8C7F-4055-A21A-04A52A6C5B87}"/>
              </a:ext>
            </a:extLst>
          </p:cNvPr>
          <p:cNvSpPr txBox="1"/>
          <p:nvPr/>
        </p:nvSpPr>
        <p:spPr>
          <a:xfrm>
            <a:off x="2544459" y="2902889"/>
            <a:ext cx="1731409" cy="23470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400" b="1" dirty="0">
                <a:solidFill>
                  <a:schemeClr val="tx2"/>
                </a:solidFill>
                <a:latin typeface="Arial" panose="020B0604020202020204" pitchFamily="34" charset="0"/>
                <a:cs typeface="Arial" panose="020B0604020202020204" pitchFamily="34" charset="0"/>
              </a:rPr>
              <a:t>Trucks Used</a:t>
            </a:r>
          </a:p>
        </p:txBody>
      </p:sp>
      <p:sp>
        <p:nvSpPr>
          <p:cNvPr id="74" name="TextBox 34">
            <a:extLst>
              <a:ext uri="{FF2B5EF4-FFF2-40B4-BE49-F238E27FC236}">
                <a16:creationId xmlns:a16="http://schemas.microsoft.com/office/drawing/2014/main" id="{77F96E75-DF37-4B81-99E4-D533441E4A3D}"/>
              </a:ext>
            </a:extLst>
          </p:cNvPr>
          <p:cNvSpPr txBox="1"/>
          <p:nvPr/>
        </p:nvSpPr>
        <p:spPr>
          <a:xfrm>
            <a:off x="4055338" y="2885719"/>
            <a:ext cx="809960" cy="238125"/>
          </a:xfrm>
          <a:prstGeom prst="rect">
            <a:avLst/>
          </a:prstGeom>
          <a:noFill/>
          <a:ln w="9525" cmpd="sng">
            <a:solidFill>
              <a:schemeClr val="tx1">
                <a:lumMod val="65000"/>
                <a:lumOff val="35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sz="1100" b="1" dirty="0">
                <a:solidFill>
                  <a:schemeClr val="tx2"/>
                </a:solidFill>
                <a:latin typeface="Arial" panose="020B0604020202020204" pitchFamily="34" charset="0"/>
                <a:cs typeface="Arial" panose="020B0604020202020204" pitchFamily="34" charset="0"/>
              </a:rPr>
              <a:t>5</a:t>
            </a:r>
          </a:p>
        </p:txBody>
      </p:sp>
      <p:sp>
        <p:nvSpPr>
          <p:cNvPr id="75" name="TextBox 31">
            <a:extLst>
              <a:ext uri="{FF2B5EF4-FFF2-40B4-BE49-F238E27FC236}">
                <a16:creationId xmlns:a16="http://schemas.microsoft.com/office/drawing/2014/main" id="{4C47B317-675B-40EA-B271-5CDA288B3688}"/>
              </a:ext>
            </a:extLst>
          </p:cNvPr>
          <p:cNvSpPr txBox="1"/>
          <p:nvPr/>
        </p:nvSpPr>
        <p:spPr>
          <a:xfrm>
            <a:off x="5046742" y="2878121"/>
            <a:ext cx="1304191" cy="25332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400" b="1" dirty="0">
                <a:solidFill>
                  <a:schemeClr val="tx2"/>
                </a:solidFill>
                <a:latin typeface="Arial" panose="020B0604020202020204" pitchFamily="34" charset="0"/>
                <a:cs typeface="Arial" panose="020B0604020202020204" pitchFamily="34" charset="0"/>
              </a:rPr>
              <a:t>Destinations</a:t>
            </a:r>
          </a:p>
        </p:txBody>
      </p:sp>
      <p:sp>
        <p:nvSpPr>
          <p:cNvPr id="79" name="TextBox 34">
            <a:extLst>
              <a:ext uri="{FF2B5EF4-FFF2-40B4-BE49-F238E27FC236}">
                <a16:creationId xmlns:a16="http://schemas.microsoft.com/office/drawing/2014/main" id="{3CA0EC17-191C-4C4F-B2FF-589855DEFBC8}"/>
              </a:ext>
            </a:extLst>
          </p:cNvPr>
          <p:cNvSpPr txBox="1"/>
          <p:nvPr/>
        </p:nvSpPr>
        <p:spPr>
          <a:xfrm>
            <a:off x="6233053" y="2878121"/>
            <a:ext cx="623760" cy="244958"/>
          </a:xfrm>
          <a:prstGeom prst="rect">
            <a:avLst/>
          </a:prstGeom>
          <a:noFill/>
          <a:ln w="9525" cmpd="sng">
            <a:solidFill>
              <a:schemeClr val="tx1">
                <a:lumMod val="65000"/>
                <a:lumOff val="35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sz="1100" b="1" dirty="0">
                <a:solidFill>
                  <a:schemeClr val="tx2"/>
                </a:solidFill>
                <a:latin typeface="Arial" panose="020B0604020202020204" pitchFamily="34" charset="0"/>
                <a:cs typeface="Arial" panose="020B0604020202020204" pitchFamily="34" charset="0"/>
              </a:rPr>
              <a:t>3</a:t>
            </a:r>
          </a:p>
        </p:txBody>
      </p:sp>
      <p:sp>
        <p:nvSpPr>
          <p:cNvPr id="80" name="TextBox 31">
            <a:extLst>
              <a:ext uri="{FF2B5EF4-FFF2-40B4-BE49-F238E27FC236}">
                <a16:creationId xmlns:a16="http://schemas.microsoft.com/office/drawing/2014/main" id="{91492283-2E40-479F-AEED-272102A02979}"/>
              </a:ext>
            </a:extLst>
          </p:cNvPr>
          <p:cNvSpPr txBox="1"/>
          <p:nvPr/>
        </p:nvSpPr>
        <p:spPr>
          <a:xfrm>
            <a:off x="7158438" y="2887916"/>
            <a:ext cx="1212323" cy="25801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400" b="1" dirty="0">
                <a:solidFill>
                  <a:schemeClr val="tx2"/>
                </a:solidFill>
                <a:latin typeface="Arial" panose="020B0604020202020204" pitchFamily="34" charset="0"/>
                <a:cs typeface="Arial" panose="020B0604020202020204" pitchFamily="34" charset="0"/>
              </a:rPr>
              <a:t>Total Load</a:t>
            </a:r>
          </a:p>
        </p:txBody>
      </p:sp>
      <p:sp>
        <p:nvSpPr>
          <p:cNvPr id="81" name="TextBox 34">
            <a:extLst>
              <a:ext uri="{FF2B5EF4-FFF2-40B4-BE49-F238E27FC236}">
                <a16:creationId xmlns:a16="http://schemas.microsoft.com/office/drawing/2014/main" id="{BD91CC32-EA3F-497A-A66D-B68C97F029A0}"/>
              </a:ext>
            </a:extLst>
          </p:cNvPr>
          <p:cNvSpPr txBox="1"/>
          <p:nvPr/>
        </p:nvSpPr>
        <p:spPr>
          <a:xfrm>
            <a:off x="8229543" y="2887917"/>
            <a:ext cx="1003960" cy="239706"/>
          </a:xfrm>
          <a:prstGeom prst="rect">
            <a:avLst/>
          </a:prstGeom>
          <a:noFill/>
          <a:ln w="9525" cmpd="sng">
            <a:solidFill>
              <a:schemeClr val="tx1">
                <a:lumMod val="65000"/>
                <a:lumOff val="35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b="1" dirty="0">
                <a:solidFill>
                  <a:schemeClr val="tx2"/>
                </a:solidFill>
                <a:latin typeface="Arial" panose="020B0604020202020204" pitchFamily="34" charset="0"/>
                <a:cs typeface="Arial" panose="020B0604020202020204" pitchFamily="34" charset="0"/>
              </a:rPr>
              <a:t>35 Tons</a:t>
            </a:r>
            <a:endParaRPr lang="en-US" sz="1100" b="1" dirty="0">
              <a:solidFill>
                <a:schemeClr val="tx2"/>
              </a:solidFill>
              <a:latin typeface="Arial" panose="020B0604020202020204" pitchFamily="34" charset="0"/>
              <a:cs typeface="Arial" panose="020B0604020202020204" pitchFamily="34" charset="0"/>
            </a:endParaRPr>
          </a:p>
        </p:txBody>
      </p:sp>
      <p:sp>
        <p:nvSpPr>
          <p:cNvPr id="82" name="TextBox 31">
            <a:extLst>
              <a:ext uri="{FF2B5EF4-FFF2-40B4-BE49-F238E27FC236}">
                <a16:creationId xmlns:a16="http://schemas.microsoft.com/office/drawing/2014/main" id="{AAA3DF49-D508-427E-8504-125A7FE10989}"/>
              </a:ext>
            </a:extLst>
          </p:cNvPr>
          <p:cNvSpPr txBox="1"/>
          <p:nvPr/>
        </p:nvSpPr>
        <p:spPr>
          <a:xfrm>
            <a:off x="9336303" y="2883372"/>
            <a:ext cx="1003961" cy="23812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400" b="1" dirty="0">
                <a:solidFill>
                  <a:schemeClr val="tx2"/>
                </a:solidFill>
                <a:latin typeface="Arial" panose="020B0604020202020204" pitchFamily="34" charset="0"/>
                <a:cs typeface="Arial" panose="020B0604020202020204" pitchFamily="34" charset="0"/>
              </a:rPr>
              <a:t>Date  </a:t>
            </a:r>
          </a:p>
        </p:txBody>
      </p:sp>
      <p:sp>
        <p:nvSpPr>
          <p:cNvPr id="83" name="TextBox 34">
            <a:extLst>
              <a:ext uri="{FF2B5EF4-FFF2-40B4-BE49-F238E27FC236}">
                <a16:creationId xmlns:a16="http://schemas.microsoft.com/office/drawing/2014/main" id="{2371F5EA-0F39-48F5-AAC0-8426324A941F}"/>
              </a:ext>
            </a:extLst>
          </p:cNvPr>
          <p:cNvSpPr txBox="1"/>
          <p:nvPr/>
        </p:nvSpPr>
        <p:spPr>
          <a:xfrm>
            <a:off x="10188730" y="2883373"/>
            <a:ext cx="1219557" cy="239706"/>
          </a:xfrm>
          <a:prstGeom prst="rect">
            <a:avLst/>
          </a:prstGeom>
          <a:noFill/>
          <a:ln w="9525" cmpd="sng">
            <a:solidFill>
              <a:schemeClr val="tx1">
                <a:lumMod val="65000"/>
                <a:lumOff val="35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b="1" dirty="0">
                <a:solidFill>
                  <a:schemeClr val="tx2"/>
                </a:solidFill>
                <a:latin typeface="Arial" panose="020B0604020202020204" pitchFamily="34" charset="0"/>
                <a:cs typeface="Arial" panose="020B0604020202020204" pitchFamily="34" charset="0"/>
              </a:rPr>
              <a:t>01-02-2021</a:t>
            </a:r>
            <a:endParaRPr lang="en-US" sz="1100" b="1" dirty="0">
              <a:solidFill>
                <a:schemeClr val="tx2"/>
              </a:solidFill>
              <a:latin typeface="Arial" panose="020B0604020202020204" pitchFamily="34" charset="0"/>
              <a:cs typeface="Arial" panose="020B0604020202020204" pitchFamily="34" charset="0"/>
            </a:endParaRPr>
          </a:p>
        </p:txBody>
      </p:sp>
      <p:sp>
        <p:nvSpPr>
          <p:cNvPr id="84" name="Isosceles Triangle 83">
            <a:extLst>
              <a:ext uri="{FF2B5EF4-FFF2-40B4-BE49-F238E27FC236}">
                <a16:creationId xmlns:a16="http://schemas.microsoft.com/office/drawing/2014/main" id="{BE5F865D-173E-48B5-9199-79763F74E489}"/>
              </a:ext>
            </a:extLst>
          </p:cNvPr>
          <p:cNvSpPr/>
          <p:nvPr/>
        </p:nvSpPr>
        <p:spPr>
          <a:xfrm flipV="1">
            <a:off x="11162131" y="2946828"/>
            <a:ext cx="179367" cy="1159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Arial" panose="020B0604020202020204" pitchFamily="34" charset="0"/>
              <a:cs typeface="Arial" panose="020B0604020202020204" pitchFamily="34" charset="0"/>
            </a:endParaRPr>
          </a:p>
        </p:txBody>
      </p:sp>
      <p:graphicFrame>
        <p:nvGraphicFramePr>
          <p:cNvPr id="88" name="Table 15">
            <a:extLst>
              <a:ext uri="{FF2B5EF4-FFF2-40B4-BE49-F238E27FC236}">
                <a16:creationId xmlns:a16="http://schemas.microsoft.com/office/drawing/2014/main" id="{9E3A94BE-6F8F-421C-B7F5-01DFD6284C14}"/>
              </a:ext>
            </a:extLst>
          </p:cNvPr>
          <p:cNvGraphicFramePr>
            <a:graphicFrameLocks noGrp="1"/>
          </p:cNvGraphicFramePr>
          <p:nvPr>
            <p:extLst>
              <p:ext uri="{D42A27DB-BD31-4B8C-83A1-F6EECF244321}">
                <p14:modId xmlns:p14="http://schemas.microsoft.com/office/powerpoint/2010/main" val="1278306781"/>
              </p:ext>
            </p:extLst>
          </p:nvPr>
        </p:nvGraphicFramePr>
        <p:xfrm>
          <a:off x="396843" y="3554804"/>
          <a:ext cx="11333150" cy="2225040"/>
        </p:xfrm>
        <a:graphic>
          <a:graphicData uri="http://schemas.openxmlformats.org/drawingml/2006/table">
            <a:tbl>
              <a:tblPr firstRow="1" bandRow="1">
                <a:tableStyleId>{00A15C55-8517-42AA-B614-E9B94910E393}</a:tableStyleId>
              </a:tblPr>
              <a:tblGrid>
                <a:gridCol w="2266630">
                  <a:extLst>
                    <a:ext uri="{9D8B030D-6E8A-4147-A177-3AD203B41FA5}">
                      <a16:colId xmlns:a16="http://schemas.microsoft.com/office/drawing/2014/main" val="2606378209"/>
                    </a:ext>
                  </a:extLst>
                </a:gridCol>
                <a:gridCol w="2266630">
                  <a:extLst>
                    <a:ext uri="{9D8B030D-6E8A-4147-A177-3AD203B41FA5}">
                      <a16:colId xmlns:a16="http://schemas.microsoft.com/office/drawing/2014/main" val="1714128060"/>
                    </a:ext>
                  </a:extLst>
                </a:gridCol>
                <a:gridCol w="2266630">
                  <a:extLst>
                    <a:ext uri="{9D8B030D-6E8A-4147-A177-3AD203B41FA5}">
                      <a16:colId xmlns:a16="http://schemas.microsoft.com/office/drawing/2014/main" val="179503131"/>
                    </a:ext>
                  </a:extLst>
                </a:gridCol>
                <a:gridCol w="2266630">
                  <a:extLst>
                    <a:ext uri="{9D8B030D-6E8A-4147-A177-3AD203B41FA5}">
                      <a16:colId xmlns:a16="http://schemas.microsoft.com/office/drawing/2014/main" val="3852431642"/>
                    </a:ext>
                  </a:extLst>
                </a:gridCol>
                <a:gridCol w="2266630">
                  <a:extLst>
                    <a:ext uri="{9D8B030D-6E8A-4147-A177-3AD203B41FA5}">
                      <a16:colId xmlns:a16="http://schemas.microsoft.com/office/drawing/2014/main" val="452128904"/>
                    </a:ext>
                  </a:extLst>
                </a:gridCol>
              </a:tblGrid>
              <a:tr h="370840">
                <a:tc>
                  <a:txBody>
                    <a:bodyPr/>
                    <a:lstStyle/>
                    <a:p>
                      <a:r>
                        <a:rPr lang="en-US" dirty="0"/>
                        <a:t>Truck No.</a:t>
                      </a:r>
                      <a:endParaRPr lang="en-IN" dirty="0"/>
                    </a:p>
                  </a:txBody>
                  <a:tcPr/>
                </a:tc>
                <a:tc>
                  <a:txBody>
                    <a:bodyPr/>
                    <a:lstStyle/>
                    <a:p>
                      <a:r>
                        <a:rPr lang="en-US" dirty="0"/>
                        <a:t>Depot</a:t>
                      </a:r>
                      <a:endParaRPr lang="en-IN" dirty="0"/>
                    </a:p>
                  </a:txBody>
                  <a:tcPr/>
                </a:tc>
                <a:tc>
                  <a:txBody>
                    <a:bodyPr/>
                    <a:lstStyle/>
                    <a:p>
                      <a:r>
                        <a:rPr lang="en-US" dirty="0"/>
                        <a:t>Destination</a:t>
                      </a:r>
                      <a:endParaRPr lang="en-IN" dirty="0"/>
                    </a:p>
                  </a:txBody>
                  <a:tcPr/>
                </a:tc>
                <a:tc>
                  <a:txBody>
                    <a:bodyPr/>
                    <a:lstStyle/>
                    <a:p>
                      <a:r>
                        <a:rPr lang="en-US" dirty="0"/>
                        <a:t>Load</a:t>
                      </a:r>
                      <a:endParaRPr lang="en-IN" dirty="0"/>
                    </a:p>
                  </a:txBody>
                  <a:tcPr/>
                </a:tc>
                <a:tc>
                  <a:txBody>
                    <a:bodyPr/>
                    <a:lstStyle/>
                    <a:p>
                      <a:r>
                        <a:rPr lang="en-US" dirty="0"/>
                        <a:t>Distance(Kms)</a:t>
                      </a:r>
                      <a:endParaRPr lang="en-IN" dirty="0"/>
                    </a:p>
                  </a:txBody>
                  <a:tcPr/>
                </a:tc>
                <a:extLst>
                  <a:ext uri="{0D108BD9-81ED-4DB2-BD59-A6C34878D82A}">
                    <a16:rowId xmlns:a16="http://schemas.microsoft.com/office/drawing/2014/main" val="3188809472"/>
                  </a:ext>
                </a:extLst>
              </a:tr>
              <a:tr h="370840">
                <a:tc>
                  <a:txBody>
                    <a:bodyPr/>
                    <a:lstStyle/>
                    <a:p>
                      <a:r>
                        <a:rPr lang="en-US" sz="1600" dirty="0"/>
                        <a:t>T101</a:t>
                      </a:r>
                      <a:endParaRPr lang="en-IN" sz="1600" dirty="0"/>
                    </a:p>
                  </a:txBody>
                  <a:tcPr/>
                </a:tc>
                <a:tc>
                  <a:txBody>
                    <a:bodyPr/>
                    <a:lstStyle/>
                    <a:p>
                      <a:r>
                        <a:rPr lang="en-US" sz="1600" dirty="0"/>
                        <a:t>Chennai</a:t>
                      </a:r>
                      <a:endParaRPr lang="en-IN" sz="1600" dirty="0"/>
                    </a:p>
                  </a:txBody>
                  <a:tcPr/>
                </a:tc>
                <a:tc>
                  <a:txBody>
                    <a:bodyPr/>
                    <a:lstStyle/>
                    <a:p>
                      <a:r>
                        <a:rPr lang="en-US" sz="1600" dirty="0"/>
                        <a:t>Salem</a:t>
                      </a:r>
                      <a:endParaRPr lang="en-IN" sz="1600" dirty="0"/>
                    </a:p>
                  </a:txBody>
                  <a:tcPr/>
                </a:tc>
                <a:tc>
                  <a:txBody>
                    <a:bodyPr/>
                    <a:lstStyle/>
                    <a:p>
                      <a:r>
                        <a:rPr lang="en-US" sz="1600" dirty="0"/>
                        <a:t>6000Kg</a:t>
                      </a:r>
                      <a:endParaRPr lang="en-IN" sz="1600" dirty="0"/>
                    </a:p>
                  </a:txBody>
                  <a:tcPr/>
                </a:tc>
                <a:tc>
                  <a:txBody>
                    <a:bodyPr/>
                    <a:lstStyle/>
                    <a:p>
                      <a:r>
                        <a:rPr lang="en-US" sz="1600" dirty="0"/>
                        <a:t>345Kms</a:t>
                      </a:r>
                      <a:endParaRPr lang="en-IN" sz="1600" dirty="0"/>
                    </a:p>
                  </a:txBody>
                  <a:tcPr/>
                </a:tc>
                <a:extLst>
                  <a:ext uri="{0D108BD9-81ED-4DB2-BD59-A6C34878D82A}">
                    <a16:rowId xmlns:a16="http://schemas.microsoft.com/office/drawing/2014/main" val="2407702817"/>
                  </a:ext>
                </a:extLst>
              </a:tr>
              <a:tr h="370840">
                <a:tc>
                  <a:txBody>
                    <a:bodyPr/>
                    <a:lstStyle/>
                    <a:p>
                      <a:r>
                        <a:rPr lang="en-US" sz="1600" dirty="0"/>
                        <a:t>T102</a:t>
                      </a:r>
                      <a:endParaRPr lang="en-IN" sz="1600" dirty="0"/>
                    </a:p>
                  </a:txBody>
                  <a:tcPr/>
                </a:tc>
                <a:tc>
                  <a:txBody>
                    <a:bodyPr/>
                    <a:lstStyle/>
                    <a:p>
                      <a:r>
                        <a:rPr lang="en-US" sz="1600" dirty="0"/>
                        <a:t>Trichy</a:t>
                      </a:r>
                      <a:endParaRPr lang="en-IN" sz="1600" dirty="0"/>
                    </a:p>
                  </a:txBody>
                  <a:tcPr/>
                </a:tc>
                <a:tc>
                  <a:txBody>
                    <a:bodyPr/>
                    <a:lstStyle/>
                    <a:p>
                      <a:r>
                        <a:rPr lang="en-US" sz="1600" dirty="0"/>
                        <a:t>Coimbatore</a:t>
                      </a:r>
                    </a:p>
                  </a:txBody>
                  <a:tcPr/>
                </a:tc>
                <a:tc>
                  <a:txBody>
                    <a:bodyPr/>
                    <a:lstStyle/>
                    <a:p>
                      <a:r>
                        <a:rPr lang="en-US" sz="1600" dirty="0"/>
                        <a:t>7000Kg</a:t>
                      </a:r>
                      <a:endParaRPr lang="en-IN" sz="1600" dirty="0"/>
                    </a:p>
                  </a:txBody>
                  <a:tcPr/>
                </a:tc>
                <a:tc>
                  <a:txBody>
                    <a:bodyPr/>
                    <a:lstStyle/>
                    <a:p>
                      <a:r>
                        <a:rPr lang="en-US" sz="1600" dirty="0"/>
                        <a:t>217kms</a:t>
                      </a:r>
                      <a:endParaRPr lang="en-IN" sz="1600" dirty="0"/>
                    </a:p>
                  </a:txBody>
                  <a:tcPr/>
                </a:tc>
                <a:extLst>
                  <a:ext uri="{0D108BD9-81ED-4DB2-BD59-A6C34878D82A}">
                    <a16:rowId xmlns:a16="http://schemas.microsoft.com/office/drawing/2014/main" val="3039680524"/>
                  </a:ext>
                </a:extLst>
              </a:tr>
              <a:tr h="370840">
                <a:tc>
                  <a:txBody>
                    <a:bodyPr/>
                    <a:lstStyle/>
                    <a:p>
                      <a:r>
                        <a:rPr lang="en-US" sz="1600" dirty="0"/>
                        <a:t>T103</a:t>
                      </a:r>
                      <a:endParaRPr lang="en-IN" sz="1600" dirty="0"/>
                    </a:p>
                  </a:txBody>
                  <a:tcPr/>
                </a:tc>
                <a:tc>
                  <a:txBody>
                    <a:bodyPr/>
                    <a:lstStyle/>
                    <a:p>
                      <a:r>
                        <a:rPr lang="en-US" sz="1600" dirty="0"/>
                        <a:t>Trichy</a:t>
                      </a:r>
                      <a:endParaRPr lang="en-IN" sz="1600" dirty="0"/>
                    </a:p>
                  </a:txBody>
                  <a:tcPr/>
                </a:tc>
                <a:tc>
                  <a:txBody>
                    <a:bodyPr/>
                    <a:lstStyle/>
                    <a:p>
                      <a:r>
                        <a:rPr lang="en-US" sz="1600" dirty="0"/>
                        <a:t>Salem</a:t>
                      </a:r>
                      <a:endParaRPr lang="en-IN" sz="1600" dirty="0"/>
                    </a:p>
                  </a:txBody>
                  <a:tcPr/>
                </a:tc>
                <a:tc>
                  <a:txBody>
                    <a:bodyPr/>
                    <a:lstStyle/>
                    <a:p>
                      <a:r>
                        <a:rPr lang="en-US" sz="1600" dirty="0"/>
                        <a:t>6500Kg</a:t>
                      </a:r>
                      <a:endParaRPr lang="en-IN" sz="1600" dirty="0"/>
                    </a:p>
                  </a:txBody>
                  <a:tcPr/>
                </a:tc>
                <a:tc>
                  <a:txBody>
                    <a:bodyPr/>
                    <a:lstStyle/>
                    <a:p>
                      <a:r>
                        <a:rPr lang="en-US" sz="1600" dirty="0"/>
                        <a:t>140Kms</a:t>
                      </a:r>
                      <a:endParaRPr lang="en-IN" sz="1600" dirty="0"/>
                    </a:p>
                  </a:txBody>
                  <a:tcPr/>
                </a:tc>
                <a:extLst>
                  <a:ext uri="{0D108BD9-81ED-4DB2-BD59-A6C34878D82A}">
                    <a16:rowId xmlns:a16="http://schemas.microsoft.com/office/drawing/2014/main" val="3091491086"/>
                  </a:ext>
                </a:extLst>
              </a:tr>
              <a:tr h="370840">
                <a:tc>
                  <a:txBody>
                    <a:bodyPr/>
                    <a:lstStyle/>
                    <a:p>
                      <a:r>
                        <a:rPr lang="en-US" sz="1600" dirty="0"/>
                        <a:t>T104</a:t>
                      </a:r>
                      <a:endParaRPr lang="en-IN" sz="1600" dirty="0"/>
                    </a:p>
                  </a:txBody>
                  <a:tcPr/>
                </a:tc>
                <a:tc>
                  <a:txBody>
                    <a:bodyPr/>
                    <a:lstStyle/>
                    <a:p>
                      <a:r>
                        <a:rPr lang="en-US" sz="1600" dirty="0"/>
                        <a:t>Chennai</a:t>
                      </a:r>
                      <a:endParaRPr lang="en-IN" sz="1600" dirty="0"/>
                    </a:p>
                  </a:txBody>
                  <a:tcPr/>
                </a:tc>
                <a:tc>
                  <a:txBody>
                    <a:bodyPr/>
                    <a:lstStyle/>
                    <a:p>
                      <a:r>
                        <a:rPr lang="en-US" sz="1600" dirty="0"/>
                        <a:t>Erode</a:t>
                      </a:r>
                      <a:endParaRPr lang="en-IN" sz="1600" dirty="0"/>
                    </a:p>
                  </a:txBody>
                  <a:tcPr/>
                </a:tc>
                <a:tc>
                  <a:txBody>
                    <a:bodyPr/>
                    <a:lstStyle/>
                    <a:p>
                      <a:r>
                        <a:rPr lang="en-US" sz="1600" dirty="0"/>
                        <a:t>8000Kg</a:t>
                      </a:r>
                      <a:endParaRPr lang="en-IN" sz="1600" dirty="0"/>
                    </a:p>
                  </a:txBody>
                  <a:tcPr/>
                </a:tc>
                <a:tc>
                  <a:txBody>
                    <a:bodyPr/>
                    <a:lstStyle/>
                    <a:p>
                      <a:r>
                        <a:rPr lang="en-US" sz="1600" dirty="0"/>
                        <a:t>405Kms</a:t>
                      </a:r>
                      <a:endParaRPr lang="en-IN" sz="1600" dirty="0"/>
                    </a:p>
                  </a:txBody>
                  <a:tcPr/>
                </a:tc>
                <a:extLst>
                  <a:ext uri="{0D108BD9-81ED-4DB2-BD59-A6C34878D82A}">
                    <a16:rowId xmlns:a16="http://schemas.microsoft.com/office/drawing/2014/main" val="2355114858"/>
                  </a:ext>
                </a:extLst>
              </a:tr>
              <a:tr h="370840">
                <a:tc>
                  <a:txBody>
                    <a:bodyPr/>
                    <a:lstStyle/>
                    <a:p>
                      <a:r>
                        <a:rPr lang="en-US" sz="1600" dirty="0"/>
                        <a:t>T105</a:t>
                      </a:r>
                      <a:endParaRPr lang="en-IN" sz="1600" dirty="0"/>
                    </a:p>
                  </a:txBody>
                  <a:tcPr/>
                </a:tc>
                <a:tc>
                  <a:txBody>
                    <a:bodyPr/>
                    <a:lstStyle/>
                    <a:p>
                      <a:r>
                        <a:rPr lang="en-US" sz="1600" dirty="0"/>
                        <a:t>Chennai</a:t>
                      </a:r>
                      <a:endParaRPr lang="en-IN" sz="1600" dirty="0"/>
                    </a:p>
                  </a:txBody>
                  <a:tcPr/>
                </a:tc>
                <a:tc>
                  <a:txBody>
                    <a:bodyPr/>
                    <a:lstStyle/>
                    <a:p>
                      <a:r>
                        <a:rPr lang="en-US" sz="1600" dirty="0"/>
                        <a:t>Coimbatore</a:t>
                      </a:r>
                      <a:endParaRPr lang="en-IN" sz="1600" dirty="0"/>
                    </a:p>
                  </a:txBody>
                  <a:tcPr/>
                </a:tc>
                <a:tc>
                  <a:txBody>
                    <a:bodyPr/>
                    <a:lstStyle/>
                    <a:p>
                      <a:r>
                        <a:rPr lang="en-US" sz="1600" dirty="0"/>
                        <a:t>7500Kg</a:t>
                      </a:r>
                      <a:endParaRPr lang="en-IN" sz="1600" dirty="0"/>
                    </a:p>
                  </a:txBody>
                  <a:tcPr/>
                </a:tc>
                <a:tc>
                  <a:txBody>
                    <a:bodyPr/>
                    <a:lstStyle/>
                    <a:p>
                      <a:r>
                        <a:rPr lang="en-US" sz="1600" dirty="0"/>
                        <a:t>506Kms</a:t>
                      </a:r>
                      <a:endParaRPr lang="en-IN" sz="1600" dirty="0"/>
                    </a:p>
                  </a:txBody>
                  <a:tcPr/>
                </a:tc>
                <a:extLst>
                  <a:ext uri="{0D108BD9-81ED-4DB2-BD59-A6C34878D82A}">
                    <a16:rowId xmlns:a16="http://schemas.microsoft.com/office/drawing/2014/main" val="3217408955"/>
                  </a:ext>
                </a:extLst>
              </a:tr>
            </a:tbl>
          </a:graphicData>
        </a:graphic>
      </p:graphicFrame>
    </p:spTree>
    <p:extLst>
      <p:ext uri="{BB962C8B-B14F-4D97-AF65-F5344CB8AC3E}">
        <p14:creationId xmlns:p14="http://schemas.microsoft.com/office/powerpoint/2010/main" val="4132270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1DA19E-E22D-434B-B83C-CAE64F0132E1}"/>
              </a:ext>
            </a:extLst>
          </p:cNvPr>
          <p:cNvSpPr>
            <a:spLocks noGrp="1"/>
          </p:cNvSpPr>
          <p:nvPr>
            <p:ph type="title"/>
          </p:nvPr>
        </p:nvSpPr>
        <p:spPr/>
        <p:txBody>
          <a:bodyPr/>
          <a:lstStyle/>
          <a:p>
            <a:r>
              <a:rPr lang="en-US" dirty="0"/>
              <a:t>Agenda</a:t>
            </a:r>
          </a:p>
        </p:txBody>
      </p:sp>
      <p:grpSp>
        <p:nvGrpSpPr>
          <p:cNvPr id="16" name="Group 15">
            <a:extLst>
              <a:ext uri="{FF2B5EF4-FFF2-40B4-BE49-F238E27FC236}">
                <a16:creationId xmlns:a16="http://schemas.microsoft.com/office/drawing/2014/main" id="{4C9846AB-82CD-4EF9-A57F-1363DE9D5C54}"/>
              </a:ext>
            </a:extLst>
          </p:cNvPr>
          <p:cNvGrpSpPr/>
          <p:nvPr/>
        </p:nvGrpSpPr>
        <p:grpSpPr>
          <a:xfrm>
            <a:off x="599655" y="1262735"/>
            <a:ext cx="10352997" cy="738251"/>
            <a:chOff x="1193569" y="2338729"/>
            <a:chExt cx="10352997" cy="738251"/>
          </a:xfrm>
        </p:grpSpPr>
        <p:grpSp>
          <p:nvGrpSpPr>
            <p:cNvPr id="17" name="Group 16">
              <a:extLst>
                <a:ext uri="{FF2B5EF4-FFF2-40B4-BE49-F238E27FC236}">
                  <a16:creationId xmlns:a16="http://schemas.microsoft.com/office/drawing/2014/main" id="{E9F11F11-8897-42D9-ACE2-59D10DCD0E9D}"/>
                </a:ext>
              </a:extLst>
            </p:cNvPr>
            <p:cNvGrpSpPr/>
            <p:nvPr/>
          </p:nvGrpSpPr>
          <p:grpSpPr>
            <a:xfrm>
              <a:off x="1983934" y="2338729"/>
              <a:ext cx="9562632" cy="731520"/>
              <a:chOff x="1983934" y="2338729"/>
              <a:chExt cx="9562632" cy="731520"/>
            </a:xfrm>
          </p:grpSpPr>
          <p:sp>
            <p:nvSpPr>
              <p:cNvPr id="19" name="Rectangle 9">
                <a:extLst>
                  <a:ext uri="{FF2B5EF4-FFF2-40B4-BE49-F238E27FC236}">
                    <a16:creationId xmlns:a16="http://schemas.microsoft.com/office/drawing/2014/main" id="{75D6547F-F0D1-47C4-8E40-DE36933EE1B5}"/>
                  </a:ext>
                </a:extLst>
              </p:cNvPr>
              <p:cNvSpPr>
                <a:spLocks noChangeArrowheads="1"/>
              </p:cNvSpPr>
              <p:nvPr/>
            </p:nvSpPr>
            <p:spPr bwMode="gray">
              <a:xfrm>
                <a:off x="1983934" y="2338729"/>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p:spPr>
            <p:txBody>
              <a:bodyPr lIns="288000" tIns="36000" rIns="216000" bIns="36000" anchor="ctr"/>
              <a:lstStyle/>
              <a:p>
                <a:pPr>
                  <a:spcAft>
                    <a:spcPct val="20000"/>
                  </a:spcAft>
                </a:pPr>
                <a:endParaRPr lang="en-US" sz="2000" dirty="0">
                  <a:solidFill>
                    <a:srgbClr val="404040"/>
                  </a:solidFill>
                  <a:latin typeface="Arial" panose="020B0604020202020204" pitchFamily="34" charset="0"/>
                  <a:cs typeface="Arial" panose="020B0604020202020204" pitchFamily="34" charset="0"/>
                </a:endParaRPr>
              </a:p>
            </p:txBody>
          </p:sp>
          <p:sp>
            <p:nvSpPr>
              <p:cNvPr id="20" name="Rectangle 24">
                <a:extLst>
                  <a:ext uri="{FF2B5EF4-FFF2-40B4-BE49-F238E27FC236}">
                    <a16:creationId xmlns:a16="http://schemas.microsoft.com/office/drawing/2014/main" id="{32804FC6-9DE4-4F94-BCBD-D67D3C7B1C43}"/>
                  </a:ext>
                </a:extLst>
              </p:cNvPr>
              <p:cNvSpPr txBox="1"/>
              <p:nvPr/>
            </p:nvSpPr>
            <p:spPr>
              <a:xfrm>
                <a:off x="2104341" y="2557891"/>
                <a:ext cx="9321987" cy="307777"/>
              </a:xfrm>
              <a:prstGeom prst="rect">
                <a:avLst/>
              </a:prstGeom>
            </p:spPr>
            <p:txBody>
              <a:bodyPr vert="horz" wrap="square" lIns="0" tIns="0" rIns="0" bIns="0" rtlCol="0" anchor="ctr" anchorCtr="0">
                <a:spAutoFit/>
              </a:bodyPr>
              <a:lstStyle>
                <a:lvl1pPr marL="190500" lvl="0" indent="-190500" eaLnBrk="0" fontAlgn="base" hangingPunct="0">
                  <a:spcBef>
                    <a:spcPct val="60000"/>
                  </a:spcBef>
                  <a:spcAft>
                    <a:spcPct val="0"/>
                  </a:spcAft>
                  <a:buClr>
                    <a:schemeClr val="accent1"/>
                  </a:buClr>
                  <a:buFont typeface="Wingdings" pitchFamily="2" charset="2"/>
                  <a:buChar char="§"/>
                  <a:defRPr sz="2400" b="1"/>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pPr marL="0" indent="0">
                  <a:buNone/>
                </a:pPr>
                <a:endParaRPr lang="en-US" sz="2000" b="0" kern="0" dirty="0">
                  <a:solidFill>
                    <a:schemeClr val="bg2">
                      <a:lumMod val="25000"/>
                    </a:schemeClr>
                  </a:solidFill>
                  <a:latin typeface="Arial" panose="020B0604020202020204" pitchFamily="34" charset="0"/>
                  <a:ea typeface="Segoe UI" panose="020B0502040204020203" pitchFamily="34" charset="0"/>
                  <a:cs typeface="Arial" panose="020B0604020202020204" pitchFamily="34" charset="0"/>
                </a:endParaRPr>
              </a:p>
            </p:txBody>
          </p:sp>
        </p:grpSp>
        <p:sp>
          <p:nvSpPr>
            <p:cNvPr id="18" name="Abgerundetes Rechteck 37">
              <a:hlinkClick r:id="rId2" action="ppaction://hlinksldjump"/>
              <a:extLst>
                <a:ext uri="{FF2B5EF4-FFF2-40B4-BE49-F238E27FC236}">
                  <a16:creationId xmlns:a16="http://schemas.microsoft.com/office/drawing/2014/main" id="{77CA252A-9BBC-4B3F-8241-48E0952C5D4A}"/>
                </a:ext>
              </a:extLst>
            </p:cNvPr>
            <p:cNvSpPr/>
            <p:nvPr/>
          </p:nvSpPr>
          <p:spPr bwMode="gray">
            <a:xfrm>
              <a:off x="1193569" y="2345460"/>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4000" b="1" dirty="0">
                  <a:solidFill>
                    <a:srgbClr val="808080"/>
                  </a:solidFill>
                  <a:effectLst>
                    <a:innerShdw blurRad="76200" dist="50800" dir="13500000">
                      <a:prstClr val="black">
                        <a:alpha val="40000"/>
                      </a:prstClr>
                    </a:innerShdw>
                  </a:effectLst>
                  <a:latin typeface="Arial" panose="020B0604020202020204" pitchFamily="34" charset="0"/>
                  <a:cs typeface="Arial" panose="020B0604020202020204" pitchFamily="34" charset="0"/>
                </a:rPr>
                <a:t>1</a:t>
              </a:r>
              <a:endParaRPr lang="en-US" sz="4800" b="1" dirty="0">
                <a:solidFill>
                  <a:srgbClr val="808080"/>
                </a:solidFill>
                <a:effectLst>
                  <a:innerShdw blurRad="76200" dist="50800" dir="13500000">
                    <a:prstClr val="black">
                      <a:alpha val="40000"/>
                    </a:prstClr>
                  </a:innerShdw>
                </a:effectLst>
                <a:latin typeface="Arial" panose="020B0604020202020204" pitchFamily="34" charset="0"/>
                <a:cs typeface="Arial" panose="020B0604020202020204" pitchFamily="34" charset="0"/>
              </a:endParaRPr>
            </a:p>
          </p:txBody>
        </p:sp>
      </p:grpSp>
      <p:sp>
        <p:nvSpPr>
          <p:cNvPr id="21" name="Rectangle 20">
            <a:extLst>
              <a:ext uri="{FF2B5EF4-FFF2-40B4-BE49-F238E27FC236}">
                <a16:creationId xmlns:a16="http://schemas.microsoft.com/office/drawing/2014/main" id="{363D0AC2-DF67-4D2A-AE82-DD2391C28766}"/>
              </a:ext>
            </a:extLst>
          </p:cNvPr>
          <p:cNvSpPr/>
          <p:nvPr/>
        </p:nvSpPr>
        <p:spPr>
          <a:xfrm>
            <a:off x="1453477" y="1431214"/>
            <a:ext cx="3147015" cy="400110"/>
          </a:xfrm>
          <a:prstGeom prst="rect">
            <a:avLst/>
          </a:prstGeom>
        </p:spPr>
        <p:txBody>
          <a:bodyPr wrap="none">
            <a:spAutoFit/>
          </a:bodyPr>
          <a:lstStyle/>
          <a:p>
            <a:r>
              <a:rPr lang="en-IN" sz="2000" kern="0" dirty="0">
                <a:solidFill>
                  <a:schemeClr val="bg2">
                    <a:lumMod val="25000"/>
                  </a:schemeClr>
                </a:solidFill>
                <a:latin typeface="Arial" panose="020B0604020202020204" pitchFamily="34" charset="0"/>
                <a:cs typeface="Arial" panose="020B0604020202020204" pitchFamily="34" charset="0"/>
              </a:rPr>
              <a:t>Introduction to LatentView</a:t>
            </a:r>
          </a:p>
        </p:txBody>
      </p:sp>
      <p:grpSp>
        <p:nvGrpSpPr>
          <p:cNvPr id="14" name="Group 13">
            <a:extLst>
              <a:ext uri="{FF2B5EF4-FFF2-40B4-BE49-F238E27FC236}">
                <a16:creationId xmlns:a16="http://schemas.microsoft.com/office/drawing/2014/main" id="{55E87503-FCEF-4513-9B80-C1973777093D}"/>
              </a:ext>
            </a:extLst>
          </p:cNvPr>
          <p:cNvGrpSpPr/>
          <p:nvPr/>
        </p:nvGrpSpPr>
        <p:grpSpPr>
          <a:xfrm>
            <a:off x="599655" y="2108981"/>
            <a:ext cx="10352998" cy="572867"/>
            <a:chOff x="1193569" y="2327212"/>
            <a:chExt cx="10352997" cy="743037"/>
          </a:xfrm>
        </p:grpSpPr>
        <p:grpSp>
          <p:nvGrpSpPr>
            <p:cNvPr id="15" name="Group 14">
              <a:extLst>
                <a:ext uri="{FF2B5EF4-FFF2-40B4-BE49-F238E27FC236}">
                  <a16:creationId xmlns:a16="http://schemas.microsoft.com/office/drawing/2014/main" id="{5E8D26D2-0CBE-45D5-A9A6-BBAB58557054}"/>
                </a:ext>
              </a:extLst>
            </p:cNvPr>
            <p:cNvGrpSpPr/>
            <p:nvPr/>
          </p:nvGrpSpPr>
          <p:grpSpPr>
            <a:xfrm>
              <a:off x="1983934" y="2338729"/>
              <a:ext cx="9562632" cy="731520"/>
              <a:chOff x="1983934" y="2338729"/>
              <a:chExt cx="9562632" cy="731520"/>
            </a:xfrm>
          </p:grpSpPr>
          <p:sp>
            <p:nvSpPr>
              <p:cNvPr id="23" name="Rectangle 9">
                <a:extLst>
                  <a:ext uri="{FF2B5EF4-FFF2-40B4-BE49-F238E27FC236}">
                    <a16:creationId xmlns:a16="http://schemas.microsoft.com/office/drawing/2014/main" id="{DA41EA3A-8A26-4FC6-8973-FB0B43EC97B6}"/>
                  </a:ext>
                </a:extLst>
              </p:cNvPr>
              <p:cNvSpPr>
                <a:spLocks noChangeArrowheads="1"/>
              </p:cNvSpPr>
              <p:nvPr/>
            </p:nvSpPr>
            <p:spPr bwMode="gray">
              <a:xfrm>
                <a:off x="1983934" y="2338729"/>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p:spPr>
            <p:txBody>
              <a:bodyPr lIns="288000" tIns="36000" rIns="216000" bIns="36000" anchor="ctr"/>
              <a:lstStyle/>
              <a:p>
                <a:pPr>
                  <a:spcAft>
                    <a:spcPct val="20000"/>
                  </a:spcAft>
                </a:pPr>
                <a:endParaRPr lang="en-US" sz="2000" dirty="0">
                  <a:solidFill>
                    <a:srgbClr val="404040"/>
                  </a:solidFill>
                  <a:latin typeface="Arial" panose="020B0604020202020204" pitchFamily="34" charset="0"/>
                  <a:cs typeface="Arial" panose="020B0604020202020204" pitchFamily="34" charset="0"/>
                </a:endParaRPr>
              </a:p>
            </p:txBody>
          </p:sp>
          <p:sp>
            <p:nvSpPr>
              <p:cNvPr id="24" name="Rectangle 24">
                <a:extLst>
                  <a:ext uri="{FF2B5EF4-FFF2-40B4-BE49-F238E27FC236}">
                    <a16:creationId xmlns:a16="http://schemas.microsoft.com/office/drawing/2014/main" id="{91D29926-C760-4312-99D7-01C27CF38F87}"/>
                  </a:ext>
                </a:extLst>
              </p:cNvPr>
              <p:cNvSpPr txBox="1"/>
              <p:nvPr/>
            </p:nvSpPr>
            <p:spPr>
              <a:xfrm>
                <a:off x="2104341" y="2557891"/>
                <a:ext cx="9321987" cy="307777"/>
              </a:xfrm>
              <a:prstGeom prst="rect">
                <a:avLst/>
              </a:prstGeom>
            </p:spPr>
            <p:txBody>
              <a:bodyPr vert="horz" wrap="square" lIns="0" tIns="0" rIns="0" bIns="0" rtlCol="0" anchor="ctr" anchorCtr="0">
                <a:spAutoFit/>
              </a:bodyPr>
              <a:lstStyle>
                <a:lvl1pPr marL="190500" lvl="0" indent="-190500" eaLnBrk="0" fontAlgn="base" hangingPunct="0">
                  <a:spcBef>
                    <a:spcPct val="60000"/>
                  </a:spcBef>
                  <a:spcAft>
                    <a:spcPct val="0"/>
                  </a:spcAft>
                  <a:buClr>
                    <a:schemeClr val="accent1"/>
                  </a:buClr>
                  <a:buFont typeface="Wingdings" pitchFamily="2" charset="2"/>
                  <a:buChar char="§"/>
                  <a:defRPr sz="2400" b="1"/>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pPr marL="0" indent="0">
                  <a:buNone/>
                </a:pPr>
                <a:endParaRPr lang="en-US" sz="2000" b="0" kern="0" dirty="0">
                  <a:solidFill>
                    <a:schemeClr val="bg2">
                      <a:lumMod val="25000"/>
                    </a:schemeClr>
                  </a:solidFill>
                  <a:latin typeface="Arial" panose="020B0604020202020204" pitchFamily="34" charset="0"/>
                  <a:ea typeface="Segoe UI" panose="020B0502040204020203" pitchFamily="34" charset="0"/>
                  <a:cs typeface="Arial" panose="020B0604020202020204" pitchFamily="34" charset="0"/>
                </a:endParaRPr>
              </a:p>
            </p:txBody>
          </p:sp>
        </p:grpSp>
        <p:sp>
          <p:nvSpPr>
            <p:cNvPr id="22" name="Abgerundetes Rechteck 37">
              <a:hlinkClick r:id="rId2" action="ppaction://hlinksldjump"/>
              <a:extLst>
                <a:ext uri="{FF2B5EF4-FFF2-40B4-BE49-F238E27FC236}">
                  <a16:creationId xmlns:a16="http://schemas.microsoft.com/office/drawing/2014/main" id="{21ED5047-C3AA-4458-9338-27512C182DDD}"/>
                </a:ext>
              </a:extLst>
            </p:cNvPr>
            <p:cNvSpPr/>
            <p:nvPr/>
          </p:nvSpPr>
          <p:spPr bwMode="gray">
            <a:xfrm>
              <a:off x="1193569" y="2327212"/>
              <a:ext cx="733415" cy="731521"/>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4000" b="1" dirty="0">
                  <a:solidFill>
                    <a:srgbClr val="808080"/>
                  </a:solidFill>
                  <a:effectLst>
                    <a:innerShdw blurRad="76200" dist="50800" dir="13500000">
                      <a:prstClr val="black">
                        <a:alpha val="40000"/>
                      </a:prstClr>
                    </a:innerShdw>
                  </a:effectLst>
                  <a:latin typeface="Arial" panose="020B0604020202020204" pitchFamily="34" charset="0"/>
                  <a:cs typeface="Arial" panose="020B0604020202020204" pitchFamily="34" charset="0"/>
                </a:rPr>
                <a:t>2</a:t>
              </a:r>
            </a:p>
          </p:txBody>
        </p:sp>
      </p:grpSp>
      <p:sp>
        <p:nvSpPr>
          <p:cNvPr id="25" name="Rectangle 24">
            <a:extLst>
              <a:ext uri="{FF2B5EF4-FFF2-40B4-BE49-F238E27FC236}">
                <a16:creationId xmlns:a16="http://schemas.microsoft.com/office/drawing/2014/main" id="{D576199F-6279-47F5-8D5D-78D3FC07952D}"/>
              </a:ext>
            </a:extLst>
          </p:cNvPr>
          <p:cNvSpPr/>
          <p:nvPr/>
        </p:nvSpPr>
        <p:spPr>
          <a:xfrm>
            <a:off x="1453477" y="2196113"/>
            <a:ext cx="2509020" cy="400110"/>
          </a:xfrm>
          <a:prstGeom prst="rect">
            <a:avLst/>
          </a:prstGeom>
        </p:spPr>
        <p:txBody>
          <a:bodyPr wrap="none">
            <a:spAutoFit/>
          </a:bodyPr>
          <a:lstStyle/>
          <a:p>
            <a:r>
              <a:rPr lang="en-US" sz="2000" kern="0" dirty="0">
                <a:solidFill>
                  <a:schemeClr val="bg2">
                    <a:lumMod val="25000"/>
                  </a:schemeClr>
                </a:solidFill>
                <a:latin typeface="Arial" panose="020B0604020202020204" pitchFamily="34" charset="0"/>
                <a:cs typeface="Arial" panose="020B0604020202020204" pitchFamily="34" charset="0"/>
              </a:rPr>
              <a:t>Business objectives</a:t>
            </a:r>
          </a:p>
        </p:txBody>
      </p:sp>
      <p:grpSp>
        <p:nvGrpSpPr>
          <p:cNvPr id="26" name="Group 25">
            <a:extLst>
              <a:ext uri="{FF2B5EF4-FFF2-40B4-BE49-F238E27FC236}">
                <a16:creationId xmlns:a16="http://schemas.microsoft.com/office/drawing/2014/main" id="{70E8E043-FAF9-4151-8A5A-C632E686B83F}"/>
              </a:ext>
            </a:extLst>
          </p:cNvPr>
          <p:cNvGrpSpPr/>
          <p:nvPr/>
        </p:nvGrpSpPr>
        <p:grpSpPr>
          <a:xfrm>
            <a:off x="599655" y="2751709"/>
            <a:ext cx="10352997" cy="572867"/>
            <a:chOff x="1193569" y="2327212"/>
            <a:chExt cx="10352997" cy="743037"/>
          </a:xfrm>
        </p:grpSpPr>
        <p:grpSp>
          <p:nvGrpSpPr>
            <p:cNvPr id="27" name="Group 26">
              <a:extLst>
                <a:ext uri="{FF2B5EF4-FFF2-40B4-BE49-F238E27FC236}">
                  <a16:creationId xmlns:a16="http://schemas.microsoft.com/office/drawing/2014/main" id="{1FB744EC-D2B6-40AD-B590-2768716CD3F3}"/>
                </a:ext>
              </a:extLst>
            </p:cNvPr>
            <p:cNvGrpSpPr/>
            <p:nvPr/>
          </p:nvGrpSpPr>
          <p:grpSpPr>
            <a:xfrm>
              <a:off x="1983934" y="2338729"/>
              <a:ext cx="9562632" cy="731520"/>
              <a:chOff x="1983934" y="2338729"/>
              <a:chExt cx="9562632" cy="731520"/>
            </a:xfrm>
          </p:grpSpPr>
          <p:sp>
            <p:nvSpPr>
              <p:cNvPr id="29" name="Rectangle 9">
                <a:extLst>
                  <a:ext uri="{FF2B5EF4-FFF2-40B4-BE49-F238E27FC236}">
                    <a16:creationId xmlns:a16="http://schemas.microsoft.com/office/drawing/2014/main" id="{5C12BFB7-5FA5-4649-B3BE-99447EC32046}"/>
                  </a:ext>
                </a:extLst>
              </p:cNvPr>
              <p:cNvSpPr>
                <a:spLocks noChangeArrowheads="1"/>
              </p:cNvSpPr>
              <p:nvPr/>
            </p:nvSpPr>
            <p:spPr bwMode="gray">
              <a:xfrm>
                <a:off x="1983934" y="2338729"/>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p:spPr>
            <p:txBody>
              <a:bodyPr lIns="288000" tIns="36000" rIns="216000" bIns="36000" anchor="ctr"/>
              <a:lstStyle/>
              <a:p>
                <a:pPr>
                  <a:spcAft>
                    <a:spcPct val="20000"/>
                  </a:spcAft>
                </a:pPr>
                <a:endParaRPr lang="en-US" sz="2000" dirty="0">
                  <a:solidFill>
                    <a:srgbClr val="404040"/>
                  </a:solidFill>
                  <a:latin typeface="Arial" panose="020B0604020202020204" pitchFamily="34" charset="0"/>
                  <a:cs typeface="Arial" panose="020B0604020202020204" pitchFamily="34" charset="0"/>
                </a:endParaRPr>
              </a:p>
            </p:txBody>
          </p:sp>
          <p:sp>
            <p:nvSpPr>
              <p:cNvPr id="30" name="Rectangle 24">
                <a:extLst>
                  <a:ext uri="{FF2B5EF4-FFF2-40B4-BE49-F238E27FC236}">
                    <a16:creationId xmlns:a16="http://schemas.microsoft.com/office/drawing/2014/main" id="{61CB0F3B-6EA3-4C88-8088-BE1A8CBE9F6E}"/>
                  </a:ext>
                </a:extLst>
              </p:cNvPr>
              <p:cNvSpPr txBox="1"/>
              <p:nvPr/>
            </p:nvSpPr>
            <p:spPr>
              <a:xfrm>
                <a:off x="2104341" y="2557891"/>
                <a:ext cx="9321987" cy="307777"/>
              </a:xfrm>
              <a:prstGeom prst="rect">
                <a:avLst/>
              </a:prstGeom>
            </p:spPr>
            <p:txBody>
              <a:bodyPr vert="horz" wrap="square" lIns="0" tIns="0" rIns="0" bIns="0" rtlCol="0" anchor="ctr" anchorCtr="0">
                <a:spAutoFit/>
              </a:bodyPr>
              <a:lstStyle>
                <a:lvl1pPr marL="190500" lvl="0" indent="-190500" eaLnBrk="0" fontAlgn="base" hangingPunct="0">
                  <a:spcBef>
                    <a:spcPct val="60000"/>
                  </a:spcBef>
                  <a:spcAft>
                    <a:spcPct val="0"/>
                  </a:spcAft>
                  <a:buClr>
                    <a:schemeClr val="accent1"/>
                  </a:buClr>
                  <a:buFont typeface="Wingdings" pitchFamily="2" charset="2"/>
                  <a:buChar char="§"/>
                  <a:defRPr sz="2400" b="1"/>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pPr marL="0" indent="0">
                  <a:buNone/>
                </a:pPr>
                <a:endParaRPr lang="en-US" sz="2000" b="0" kern="0" dirty="0">
                  <a:solidFill>
                    <a:schemeClr val="bg2">
                      <a:lumMod val="25000"/>
                    </a:schemeClr>
                  </a:solidFill>
                  <a:latin typeface="Arial" panose="020B0604020202020204" pitchFamily="34" charset="0"/>
                  <a:ea typeface="Segoe UI" panose="020B0502040204020203" pitchFamily="34" charset="0"/>
                  <a:cs typeface="Arial" panose="020B0604020202020204" pitchFamily="34" charset="0"/>
                </a:endParaRPr>
              </a:p>
            </p:txBody>
          </p:sp>
        </p:grpSp>
        <p:sp>
          <p:nvSpPr>
            <p:cNvPr id="28" name="Abgerundetes Rechteck 37">
              <a:hlinkClick r:id="rId3" action="ppaction://hlinksldjump"/>
              <a:extLst>
                <a:ext uri="{FF2B5EF4-FFF2-40B4-BE49-F238E27FC236}">
                  <a16:creationId xmlns:a16="http://schemas.microsoft.com/office/drawing/2014/main" id="{1843A33F-3744-439E-B29E-6D1980E8C9CB}"/>
                </a:ext>
              </a:extLst>
            </p:cNvPr>
            <p:cNvSpPr/>
            <p:nvPr/>
          </p:nvSpPr>
          <p:spPr bwMode="gray">
            <a:xfrm>
              <a:off x="1193569" y="2327212"/>
              <a:ext cx="733415" cy="731521"/>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4000" b="1" dirty="0">
                  <a:solidFill>
                    <a:srgbClr val="808080"/>
                  </a:solidFill>
                  <a:effectLst>
                    <a:innerShdw blurRad="76200" dist="50800" dir="13500000">
                      <a:prstClr val="black">
                        <a:alpha val="40000"/>
                      </a:prstClr>
                    </a:innerShdw>
                  </a:effectLst>
                  <a:latin typeface="Arial" panose="020B0604020202020204" pitchFamily="34" charset="0"/>
                  <a:cs typeface="Arial" panose="020B0604020202020204" pitchFamily="34" charset="0"/>
                </a:rPr>
                <a:t>3</a:t>
              </a:r>
            </a:p>
          </p:txBody>
        </p:sp>
      </p:grpSp>
      <p:sp>
        <p:nvSpPr>
          <p:cNvPr id="31" name="Rectangle 30">
            <a:extLst>
              <a:ext uri="{FF2B5EF4-FFF2-40B4-BE49-F238E27FC236}">
                <a16:creationId xmlns:a16="http://schemas.microsoft.com/office/drawing/2014/main" id="{82ED1733-7A75-4198-9ED4-42D5BBCBB243}"/>
              </a:ext>
            </a:extLst>
          </p:cNvPr>
          <p:cNvSpPr/>
          <p:nvPr/>
        </p:nvSpPr>
        <p:spPr>
          <a:xfrm>
            <a:off x="1510427" y="2850818"/>
            <a:ext cx="3974165" cy="400110"/>
          </a:xfrm>
          <a:prstGeom prst="rect">
            <a:avLst/>
          </a:prstGeom>
        </p:spPr>
        <p:txBody>
          <a:bodyPr wrap="none">
            <a:spAutoFit/>
          </a:bodyPr>
          <a:lstStyle/>
          <a:p>
            <a:r>
              <a:rPr lang="en-US" sz="2000" kern="0" dirty="0">
                <a:solidFill>
                  <a:schemeClr val="bg2">
                    <a:lumMod val="25000"/>
                  </a:schemeClr>
                </a:solidFill>
                <a:latin typeface="Arial" panose="020B0604020202020204" pitchFamily="34" charset="0"/>
                <a:cs typeface="Arial" panose="020B0604020202020204" pitchFamily="34" charset="0"/>
              </a:rPr>
              <a:t>Proposed technical architecture </a:t>
            </a:r>
          </a:p>
        </p:txBody>
      </p:sp>
      <p:grpSp>
        <p:nvGrpSpPr>
          <p:cNvPr id="32" name="Group 31">
            <a:extLst>
              <a:ext uri="{FF2B5EF4-FFF2-40B4-BE49-F238E27FC236}">
                <a16:creationId xmlns:a16="http://schemas.microsoft.com/office/drawing/2014/main" id="{5A0A11B0-7677-43AF-90C8-7CCD5669EA3E}"/>
              </a:ext>
            </a:extLst>
          </p:cNvPr>
          <p:cNvGrpSpPr/>
          <p:nvPr/>
        </p:nvGrpSpPr>
        <p:grpSpPr>
          <a:xfrm>
            <a:off x="599655" y="3430312"/>
            <a:ext cx="10352997" cy="572867"/>
            <a:chOff x="1193569" y="2327212"/>
            <a:chExt cx="10352997" cy="743037"/>
          </a:xfrm>
        </p:grpSpPr>
        <p:grpSp>
          <p:nvGrpSpPr>
            <p:cNvPr id="33" name="Group 32">
              <a:extLst>
                <a:ext uri="{FF2B5EF4-FFF2-40B4-BE49-F238E27FC236}">
                  <a16:creationId xmlns:a16="http://schemas.microsoft.com/office/drawing/2014/main" id="{75B2EEA4-2F10-40F5-903D-C425360B44F0}"/>
                </a:ext>
              </a:extLst>
            </p:cNvPr>
            <p:cNvGrpSpPr/>
            <p:nvPr/>
          </p:nvGrpSpPr>
          <p:grpSpPr>
            <a:xfrm>
              <a:off x="1983934" y="2338729"/>
              <a:ext cx="9562632" cy="731520"/>
              <a:chOff x="1983934" y="2338729"/>
              <a:chExt cx="9562632" cy="731520"/>
            </a:xfrm>
          </p:grpSpPr>
          <p:sp>
            <p:nvSpPr>
              <p:cNvPr id="35" name="Rectangle 9">
                <a:extLst>
                  <a:ext uri="{FF2B5EF4-FFF2-40B4-BE49-F238E27FC236}">
                    <a16:creationId xmlns:a16="http://schemas.microsoft.com/office/drawing/2014/main" id="{D2B06976-34EE-4B2B-A722-D8FEB9D54FC8}"/>
                  </a:ext>
                </a:extLst>
              </p:cNvPr>
              <p:cNvSpPr>
                <a:spLocks noChangeArrowheads="1"/>
              </p:cNvSpPr>
              <p:nvPr/>
            </p:nvSpPr>
            <p:spPr bwMode="gray">
              <a:xfrm>
                <a:off x="1983934" y="2338729"/>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p:spPr>
            <p:txBody>
              <a:bodyPr lIns="288000" tIns="36000" rIns="216000" bIns="36000" anchor="ctr"/>
              <a:lstStyle/>
              <a:p>
                <a:pPr>
                  <a:spcAft>
                    <a:spcPct val="20000"/>
                  </a:spcAft>
                </a:pPr>
                <a:endParaRPr lang="en-US" sz="2000" dirty="0">
                  <a:solidFill>
                    <a:srgbClr val="404040"/>
                  </a:solidFill>
                  <a:latin typeface="Arial" panose="020B0604020202020204" pitchFamily="34" charset="0"/>
                  <a:cs typeface="Arial" panose="020B0604020202020204" pitchFamily="34" charset="0"/>
                </a:endParaRPr>
              </a:p>
            </p:txBody>
          </p:sp>
          <p:sp>
            <p:nvSpPr>
              <p:cNvPr id="36" name="Rectangle 24">
                <a:extLst>
                  <a:ext uri="{FF2B5EF4-FFF2-40B4-BE49-F238E27FC236}">
                    <a16:creationId xmlns:a16="http://schemas.microsoft.com/office/drawing/2014/main" id="{DCA7EA1A-1A4A-455C-8EC6-67794BB4F507}"/>
                  </a:ext>
                </a:extLst>
              </p:cNvPr>
              <p:cNvSpPr txBox="1"/>
              <p:nvPr/>
            </p:nvSpPr>
            <p:spPr>
              <a:xfrm>
                <a:off x="2104341" y="2557891"/>
                <a:ext cx="9321987" cy="307777"/>
              </a:xfrm>
              <a:prstGeom prst="rect">
                <a:avLst/>
              </a:prstGeom>
            </p:spPr>
            <p:txBody>
              <a:bodyPr vert="horz" wrap="square" lIns="0" tIns="0" rIns="0" bIns="0" rtlCol="0" anchor="ctr" anchorCtr="0">
                <a:spAutoFit/>
              </a:bodyPr>
              <a:lstStyle>
                <a:lvl1pPr marL="190500" lvl="0" indent="-190500" eaLnBrk="0" fontAlgn="base" hangingPunct="0">
                  <a:spcBef>
                    <a:spcPct val="60000"/>
                  </a:spcBef>
                  <a:spcAft>
                    <a:spcPct val="0"/>
                  </a:spcAft>
                  <a:buClr>
                    <a:schemeClr val="accent1"/>
                  </a:buClr>
                  <a:buFont typeface="Wingdings" pitchFamily="2" charset="2"/>
                  <a:buChar char="§"/>
                  <a:defRPr sz="2400" b="1"/>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pPr marL="0" indent="0">
                  <a:buNone/>
                </a:pPr>
                <a:endParaRPr lang="en-US" sz="2000" b="0" kern="0" dirty="0">
                  <a:solidFill>
                    <a:schemeClr val="bg2">
                      <a:lumMod val="25000"/>
                    </a:schemeClr>
                  </a:solidFill>
                  <a:latin typeface="Arial" panose="020B0604020202020204" pitchFamily="34" charset="0"/>
                  <a:ea typeface="Segoe UI" panose="020B0502040204020203" pitchFamily="34" charset="0"/>
                  <a:cs typeface="Arial" panose="020B0604020202020204" pitchFamily="34" charset="0"/>
                </a:endParaRPr>
              </a:p>
            </p:txBody>
          </p:sp>
        </p:grpSp>
        <p:sp>
          <p:nvSpPr>
            <p:cNvPr id="34" name="Abgerundetes Rechteck 37">
              <a:hlinkClick r:id="" action="ppaction://noaction"/>
              <a:extLst>
                <a:ext uri="{FF2B5EF4-FFF2-40B4-BE49-F238E27FC236}">
                  <a16:creationId xmlns:a16="http://schemas.microsoft.com/office/drawing/2014/main" id="{D9661077-11A3-47DC-9B89-91B1B44E8EB3}"/>
                </a:ext>
              </a:extLst>
            </p:cNvPr>
            <p:cNvSpPr/>
            <p:nvPr/>
          </p:nvSpPr>
          <p:spPr bwMode="gray">
            <a:xfrm>
              <a:off x="1193569" y="2327212"/>
              <a:ext cx="733415" cy="731521"/>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4000" b="1" dirty="0">
                  <a:solidFill>
                    <a:srgbClr val="808080"/>
                  </a:solidFill>
                  <a:effectLst>
                    <a:innerShdw blurRad="76200" dist="50800" dir="13500000">
                      <a:prstClr val="black">
                        <a:alpha val="40000"/>
                      </a:prstClr>
                    </a:innerShdw>
                  </a:effectLst>
                  <a:latin typeface="Arial" panose="020B0604020202020204" pitchFamily="34" charset="0"/>
                  <a:cs typeface="Arial" panose="020B0604020202020204" pitchFamily="34" charset="0"/>
                </a:rPr>
                <a:t>4</a:t>
              </a:r>
            </a:p>
          </p:txBody>
        </p:sp>
      </p:grpSp>
      <p:sp>
        <p:nvSpPr>
          <p:cNvPr id="37" name="Rectangle 36">
            <a:extLst>
              <a:ext uri="{FF2B5EF4-FFF2-40B4-BE49-F238E27FC236}">
                <a16:creationId xmlns:a16="http://schemas.microsoft.com/office/drawing/2014/main" id="{0A593BB0-DE0C-4DED-B870-BC2E77A560D3}"/>
              </a:ext>
            </a:extLst>
          </p:cNvPr>
          <p:cNvSpPr/>
          <p:nvPr/>
        </p:nvSpPr>
        <p:spPr>
          <a:xfrm>
            <a:off x="1510427" y="3530868"/>
            <a:ext cx="2308645" cy="400110"/>
          </a:xfrm>
          <a:prstGeom prst="rect">
            <a:avLst/>
          </a:prstGeom>
        </p:spPr>
        <p:txBody>
          <a:bodyPr wrap="none">
            <a:spAutoFit/>
          </a:bodyPr>
          <a:lstStyle/>
          <a:p>
            <a:r>
              <a:rPr lang="en-US" sz="2000" kern="0" dirty="0">
                <a:solidFill>
                  <a:schemeClr val="bg2">
                    <a:lumMod val="25000"/>
                  </a:schemeClr>
                </a:solidFill>
                <a:latin typeface="Arial" panose="020B0604020202020204" pitchFamily="34" charset="0"/>
                <a:cs typeface="Arial" panose="020B0604020202020204" pitchFamily="34" charset="0"/>
              </a:rPr>
              <a:t>Proposed solution </a:t>
            </a:r>
          </a:p>
        </p:txBody>
      </p:sp>
      <p:grpSp>
        <p:nvGrpSpPr>
          <p:cNvPr id="38" name="Group 37">
            <a:extLst>
              <a:ext uri="{FF2B5EF4-FFF2-40B4-BE49-F238E27FC236}">
                <a16:creationId xmlns:a16="http://schemas.microsoft.com/office/drawing/2014/main" id="{CC11BCC7-EBA5-4D1D-9173-9A5F77E79670}"/>
              </a:ext>
            </a:extLst>
          </p:cNvPr>
          <p:cNvGrpSpPr/>
          <p:nvPr/>
        </p:nvGrpSpPr>
        <p:grpSpPr>
          <a:xfrm>
            <a:off x="599655" y="4109456"/>
            <a:ext cx="10352997" cy="572867"/>
            <a:chOff x="1193569" y="2327212"/>
            <a:chExt cx="10352997" cy="743037"/>
          </a:xfrm>
        </p:grpSpPr>
        <p:grpSp>
          <p:nvGrpSpPr>
            <p:cNvPr id="39" name="Group 38">
              <a:extLst>
                <a:ext uri="{FF2B5EF4-FFF2-40B4-BE49-F238E27FC236}">
                  <a16:creationId xmlns:a16="http://schemas.microsoft.com/office/drawing/2014/main" id="{B6B931C4-BF41-4CBA-B571-62244E7EDC75}"/>
                </a:ext>
              </a:extLst>
            </p:cNvPr>
            <p:cNvGrpSpPr/>
            <p:nvPr/>
          </p:nvGrpSpPr>
          <p:grpSpPr>
            <a:xfrm>
              <a:off x="1983934" y="2338729"/>
              <a:ext cx="9562632" cy="731520"/>
              <a:chOff x="1983934" y="2338729"/>
              <a:chExt cx="9562632" cy="731520"/>
            </a:xfrm>
          </p:grpSpPr>
          <p:sp>
            <p:nvSpPr>
              <p:cNvPr id="41" name="Rectangle 9">
                <a:extLst>
                  <a:ext uri="{FF2B5EF4-FFF2-40B4-BE49-F238E27FC236}">
                    <a16:creationId xmlns:a16="http://schemas.microsoft.com/office/drawing/2014/main" id="{ED4B8741-0F46-4367-A4E9-0EF0F79388DA}"/>
                  </a:ext>
                </a:extLst>
              </p:cNvPr>
              <p:cNvSpPr>
                <a:spLocks noChangeArrowheads="1"/>
              </p:cNvSpPr>
              <p:nvPr/>
            </p:nvSpPr>
            <p:spPr bwMode="gray">
              <a:xfrm>
                <a:off x="1983934" y="2338729"/>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p:spPr>
            <p:txBody>
              <a:bodyPr lIns="288000" tIns="36000" rIns="216000" bIns="36000" anchor="ctr"/>
              <a:lstStyle/>
              <a:p>
                <a:pPr>
                  <a:spcAft>
                    <a:spcPct val="20000"/>
                  </a:spcAft>
                </a:pPr>
                <a:endParaRPr lang="en-US" sz="2000" dirty="0">
                  <a:solidFill>
                    <a:srgbClr val="404040"/>
                  </a:solidFill>
                  <a:latin typeface="Arial" panose="020B0604020202020204" pitchFamily="34" charset="0"/>
                  <a:cs typeface="Arial" panose="020B0604020202020204" pitchFamily="34" charset="0"/>
                </a:endParaRPr>
              </a:p>
            </p:txBody>
          </p:sp>
          <p:sp>
            <p:nvSpPr>
              <p:cNvPr id="42" name="Rectangle 24">
                <a:extLst>
                  <a:ext uri="{FF2B5EF4-FFF2-40B4-BE49-F238E27FC236}">
                    <a16:creationId xmlns:a16="http://schemas.microsoft.com/office/drawing/2014/main" id="{51BAA40C-2014-411A-A21D-59522A584546}"/>
                  </a:ext>
                </a:extLst>
              </p:cNvPr>
              <p:cNvSpPr txBox="1"/>
              <p:nvPr/>
            </p:nvSpPr>
            <p:spPr>
              <a:xfrm>
                <a:off x="2104341" y="2557891"/>
                <a:ext cx="9321987" cy="307777"/>
              </a:xfrm>
              <a:prstGeom prst="rect">
                <a:avLst/>
              </a:prstGeom>
            </p:spPr>
            <p:txBody>
              <a:bodyPr vert="horz" wrap="square" lIns="0" tIns="0" rIns="0" bIns="0" rtlCol="0" anchor="ctr" anchorCtr="0">
                <a:spAutoFit/>
              </a:bodyPr>
              <a:lstStyle>
                <a:lvl1pPr marL="190500" lvl="0" indent="-190500" eaLnBrk="0" fontAlgn="base" hangingPunct="0">
                  <a:spcBef>
                    <a:spcPct val="60000"/>
                  </a:spcBef>
                  <a:spcAft>
                    <a:spcPct val="0"/>
                  </a:spcAft>
                  <a:buClr>
                    <a:schemeClr val="accent1"/>
                  </a:buClr>
                  <a:buFont typeface="Wingdings" pitchFamily="2" charset="2"/>
                  <a:buChar char="§"/>
                  <a:defRPr sz="2400" b="1"/>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pPr marL="0" indent="0">
                  <a:buNone/>
                </a:pPr>
                <a:endParaRPr lang="en-US" sz="2000" b="0" kern="0" dirty="0">
                  <a:solidFill>
                    <a:schemeClr val="bg2">
                      <a:lumMod val="25000"/>
                    </a:schemeClr>
                  </a:solidFill>
                  <a:latin typeface="Arial" panose="020B0604020202020204" pitchFamily="34" charset="0"/>
                  <a:ea typeface="Segoe UI" panose="020B0502040204020203" pitchFamily="34" charset="0"/>
                  <a:cs typeface="Arial" panose="020B0604020202020204" pitchFamily="34" charset="0"/>
                </a:endParaRPr>
              </a:p>
            </p:txBody>
          </p:sp>
        </p:grpSp>
        <p:sp>
          <p:nvSpPr>
            <p:cNvPr id="40" name="Abgerundetes Rechteck 37">
              <a:hlinkClick r:id="" action="ppaction://noaction"/>
              <a:extLst>
                <a:ext uri="{FF2B5EF4-FFF2-40B4-BE49-F238E27FC236}">
                  <a16:creationId xmlns:a16="http://schemas.microsoft.com/office/drawing/2014/main" id="{9C3C79D8-8C03-4808-9D80-70C3604A43DF}"/>
                </a:ext>
              </a:extLst>
            </p:cNvPr>
            <p:cNvSpPr/>
            <p:nvPr/>
          </p:nvSpPr>
          <p:spPr bwMode="gray">
            <a:xfrm>
              <a:off x="1193569" y="2327212"/>
              <a:ext cx="733415" cy="731521"/>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4000" b="1" dirty="0">
                  <a:solidFill>
                    <a:srgbClr val="808080"/>
                  </a:solidFill>
                  <a:effectLst>
                    <a:innerShdw blurRad="76200" dist="50800" dir="13500000">
                      <a:prstClr val="black">
                        <a:alpha val="40000"/>
                      </a:prstClr>
                    </a:innerShdw>
                  </a:effectLst>
                  <a:latin typeface="Arial" panose="020B0604020202020204" pitchFamily="34" charset="0"/>
                  <a:cs typeface="Arial" panose="020B0604020202020204" pitchFamily="34" charset="0"/>
                </a:rPr>
                <a:t>5</a:t>
              </a:r>
            </a:p>
          </p:txBody>
        </p:sp>
      </p:grpSp>
      <p:sp>
        <p:nvSpPr>
          <p:cNvPr id="43" name="Rectangle 42">
            <a:extLst>
              <a:ext uri="{FF2B5EF4-FFF2-40B4-BE49-F238E27FC236}">
                <a16:creationId xmlns:a16="http://schemas.microsoft.com/office/drawing/2014/main" id="{3948C865-0C64-4259-9DC0-D93BB1D75A6F}"/>
              </a:ext>
            </a:extLst>
          </p:cNvPr>
          <p:cNvSpPr/>
          <p:nvPr/>
        </p:nvSpPr>
        <p:spPr>
          <a:xfrm>
            <a:off x="1510427" y="4210012"/>
            <a:ext cx="2552302" cy="400110"/>
          </a:xfrm>
          <a:prstGeom prst="rect">
            <a:avLst/>
          </a:prstGeom>
        </p:spPr>
        <p:txBody>
          <a:bodyPr wrap="none">
            <a:spAutoFit/>
          </a:bodyPr>
          <a:lstStyle/>
          <a:p>
            <a:r>
              <a:rPr lang="en-US" sz="2000" kern="0" dirty="0">
                <a:solidFill>
                  <a:schemeClr val="bg2">
                    <a:lumMod val="25000"/>
                  </a:schemeClr>
                </a:solidFill>
                <a:latin typeface="Arial" panose="020B0604020202020204" pitchFamily="34" charset="0"/>
                <a:cs typeface="Arial" panose="020B0604020202020204" pitchFamily="34" charset="0"/>
              </a:rPr>
              <a:t>Timeline and pricing </a:t>
            </a:r>
          </a:p>
        </p:txBody>
      </p:sp>
      <p:grpSp>
        <p:nvGrpSpPr>
          <p:cNvPr id="44" name="Group 43">
            <a:extLst>
              <a:ext uri="{FF2B5EF4-FFF2-40B4-BE49-F238E27FC236}">
                <a16:creationId xmlns:a16="http://schemas.microsoft.com/office/drawing/2014/main" id="{6B243E7B-6F0D-4732-850E-8B6914FBDA21}"/>
              </a:ext>
            </a:extLst>
          </p:cNvPr>
          <p:cNvGrpSpPr/>
          <p:nvPr/>
        </p:nvGrpSpPr>
        <p:grpSpPr>
          <a:xfrm>
            <a:off x="599655" y="4760315"/>
            <a:ext cx="10352997" cy="572867"/>
            <a:chOff x="1193569" y="2327212"/>
            <a:chExt cx="10352997" cy="743037"/>
          </a:xfrm>
        </p:grpSpPr>
        <p:grpSp>
          <p:nvGrpSpPr>
            <p:cNvPr id="45" name="Group 44">
              <a:extLst>
                <a:ext uri="{FF2B5EF4-FFF2-40B4-BE49-F238E27FC236}">
                  <a16:creationId xmlns:a16="http://schemas.microsoft.com/office/drawing/2014/main" id="{CB9FC5BD-1995-4108-BA28-9AD1B60E2745}"/>
                </a:ext>
              </a:extLst>
            </p:cNvPr>
            <p:cNvGrpSpPr/>
            <p:nvPr/>
          </p:nvGrpSpPr>
          <p:grpSpPr>
            <a:xfrm>
              <a:off x="1983934" y="2338729"/>
              <a:ext cx="9562632" cy="731520"/>
              <a:chOff x="1983934" y="2338729"/>
              <a:chExt cx="9562632" cy="731520"/>
            </a:xfrm>
          </p:grpSpPr>
          <p:sp>
            <p:nvSpPr>
              <p:cNvPr id="47" name="Rectangle 9">
                <a:extLst>
                  <a:ext uri="{FF2B5EF4-FFF2-40B4-BE49-F238E27FC236}">
                    <a16:creationId xmlns:a16="http://schemas.microsoft.com/office/drawing/2014/main" id="{56A7A1A5-3105-4779-A02E-6FCE93CAA7E7}"/>
                  </a:ext>
                </a:extLst>
              </p:cNvPr>
              <p:cNvSpPr>
                <a:spLocks noChangeArrowheads="1"/>
              </p:cNvSpPr>
              <p:nvPr/>
            </p:nvSpPr>
            <p:spPr bwMode="gray">
              <a:xfrm>
                <a:off x="1983934" y="2338729"/>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p:spPr>
            <p:txBody>
              <a:bodyPr lIns="288000" tIns="36000" rIns="216000" bIns="36000" anchor="ctr"/>
              <a:lstStyle/>
              <a:p>
                <a:pPr>
                  <a:spcAft>
                    <a:spcPct val="20000"/>
                  </a:spcAft>
                </a:pPr>
                <a:endParaRPr lang="en-US" sz="2000" dirty="0">
                  <a:solidFill>
                    <a:srgbClr val="404040"/>
                  </a:solidFill>
                  <a:latin typeface="Arial" panose="020B0604020202020204" pitchFamily="34" charset="0"/>
                  <a:cs typeface="Arial" panose="020B0604020202020204" pitchFamily="34" charset="0"/>
                </a:endParaRPr>
              </a:p>
            </p:txBody>
          </p:sp>
          <p:sp>
            <p:nvSpPr>
              <p:cNvPr id="48" name="Rectangle 24">
                <a:extLst>
                  <a:ext uri="{FF2B5EF4-FFF2-40B4-BE49-F238E27FC236}">
                    <a16:creationId xmlns:a16="http://schemas.microsoft.com/office/drawing/2014/main" id="{FFA91C2C-8214-46A0-B648-B69CEB7D0EF3}"/>
                  </a:ext>
                </a:extLst>
              </p:cNvPr>
              <p:cNvSpPr txBox="1"/>
              <p:nvPr/>
            </p:nvSpPr>
            <p:spPr>
              <a:xfrm>
                <a:off x="2104341" y="2557891"/>
                <a:ext cx="9321987" cy="307777"/>
              </a:xfrm>
              <a:prstGeom prst="rect">
                <a:avLst/>
              </a:prstGeom>
            </p:spPr>
            <p:txBody>
              <a:bodyPr vert="horz" wrap="square" lIns="0" tIns="0" rIns="0" bIns="0" rtlCol="0" anchor="ctr" anchorCtr="0">
                <a:spAutoFit/>
              </a:bodyPr>
              <a:lstStyle>
                <a:lvl1pPr marL="190500" lvl="0" indent="-190500" eaLnBrk="0" fontAlgn="base" hangingPunct="0">
                  <a:spcBef>
                    <a:spcPct val="60000"/>
                  </a:spcBef>
                  <a:spcAft>
                    <a:spcPct val="0"/>
                  </a:spcAft>
                  <a:buClr>
                    <a:schemeClr val="accent1"/>
                  </a:buClr>
                  <a:buFont typeface="Wingdings" pitchFamily="2" charset="2"/>
                  <a:buChar char="§"/>
                  <a:defRPr sz="2400" b="1"/>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pPr marL="0" indent="0">
                  <a:buNone/>
                </a:pPr>
                <a:endParaRPr lang="en-US" sz="2000" b="0" kern="0" dirty="0">
                  <a:solidFill>
                    <a:schemeClr val="bg2">
                      <a:lumMod val="25000"/>
                    </a:schemeClr>
                  </a:solidFill>
                  <a:latin typeface="Arial" panose="020B0604020202020204" pitchFamily="34" charset="0"/>
                  <a:ea typeface="Segoe UI" panose="020B0502040204020203" pitchFamily="34" charset="0"/>
                  <a:cs typeface="Arial" panose="020B0604020202020204" pitchFamily="34" charset="0"/>
                </a:endParaRPr>
              </a:p>
            </p:txBody>
          </p:sp>
        </p:grpSp>
        <p:sp>
          <p:nvSpPr>
            <p:cNvPr id="46" name="Abgerundetes Rechteck 37">
              <a:hlinkClick r:id="" action="ppaction://noaction"/>
              <a:extLst>
                <a:ext uri="{FF2B5EF4-FFF2-40B4-BE49-F238E27FC236}">
                  <a16:creationId xmlns:a16="http://schemas.microsoft.com/office/drawing/2014/main" id="{142E4CFE-2C7C-417D-B142-D7B6BDCC4A46}"/>
                </a:ext>
              </a:extLst>
            </p:cNvPr>
            <p:cNvSpPr/>
            <p:nvPr/>
          </p:nvSpPr>
          <p:spPr bwMode="gray">
            <a:xfrm>
              <a:off x="1193569" y="2327212"/>
              <a:ext cx="733415" cy="731521"/>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4000" b="1" dirty="0">
                  <a:solidFill>
                    <a:srgbClr val="808080"/>
                  </a:solidFill>
                  <a:effectLst>
                    <a:innerShdw blurRad="76200" dist="50800" dir="13500000">
                      <a:prstClr val="black">
                        <a:alpha val="40000"/>
                      </a:prstClr>
                    </a:innerShdw>
                  </a:effectLst>
                  <a:latin typeface="Arial" panose="020B0604020202020204" pitchFamily="34" charset="0"/>
                  <a:cs typeface="Arial" panose="020B0604020202020204" pitchFamily="34" charset="0"/>
                </a:rPr>
                <a:t>6</a:t>
              </a:r>
            </a:p>
          </p:txBody>
        </p:sp>
      </p:grpSp>
      <p:sp>
        <p:nvSpPr>
          <p:cNvPr id="49" name="Rectangle 48">
            <a:extLst>
              <a:ext uri="{FF2B5EF4-FFF2-40B4-BE49-F238E27FC236}">
                <a16:creationId xmlns:a16="http://schemas.microsoft.com/office/drawing/2014/main" id="{E2288C30-C305-4E22-A04B-7F24D162C247}"/>
              </a:ext>
            </a:extLst>
          </p:cNvPr>
          <p:cNvSpPr/>
          <p:nvPr/>
        </p:nvSpPr>
        <p:spPr>
          <a:xfrm>
            <a:off x="1510427" y="4860871"/>
            <a:ext cx="4416594" cy="400110"/>
          </a:xfrm>
          <a:prstGeom prst="rect">
            <a:avLst/>
          </a:prstGeom>
        </p:spPr>
        <p:txBody>
          <a:bodyPr wrap="none">
            <a:spAutoFit/>
          </a:bodyPr>
          <a:lstStyle/>
          <a:p>
            <a:r>
              <a:rPr lang="en-US" sz="2000" kern="0" dirty="0">
                <a:solidFill>
                  <a:schemeClr val="bg2">
                    <a:lumMod val="25000"/>
                  </a:schemeClr>
                </a:solidFill>
                <a:latin typeface="Arial" panose="020B0604020202020204" pitchFamily="34" charset="0"/>
                <a:cs typeface="Arial" panose="020B0604020202020204" pitchFamily="34" charset="0"/>
              </a:rPr>
              <a:t>Engagement model and assumptions</a:t>
            </a:r>
          </a:p>
        </p:txBody>
      </p:sp>
    </p:spTree>
    <p:extLst>
      <p:ext uri="{BB962C8B-B14F-4D97-AF65-F5344CB8AC3E}">
        <p14:creationId xmlns:p14="http://schemas.microsoft.com/office/powerpoint/2010/main" val="2122823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BC65F934-C914-4D45-AA7A-D5DD0581E187}"/>
              </a:ext>
            </a:extLst>
          </p:cNvPr>
          <p:cNvSpPr/>
          <p:nvPr/>
        </p:nvSpPr>
        <p:spPr>
          <a:xfrm>
            <a:off x="266625" y="1468636"/>
            <a:ext cx="11840085" cy="4804411"/>
          </a:xfrm>
          <a:prstGeom prst="rect">
            <a:avLst/>
          </a:prstGeom>
          <a:gradFill>
            <a:gsLst>
              <a:gs pos="0">
                <a:schemeClr val="accent1">
                  <a:lumMod val="20000"/>
                  <a:lumOff val="80000"/>
                </a:schemeClr>
              </a:gs>
              <a:gs pos="100000">
                <a:schemeClr val="bg1">
                  <a:alpha val="0"/>
                </a:schemeClr>
              </a:gs>
            </a:gsLst>
            <a:lin ang="5400000" scaled="0"/>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latin typeface="Arial" panose="020B0604020202020204" pitchFamily="34" charset="0"/>
              <a:cs typeface="Arial" panose="020B0604020202020204" pitchFamily="34" charset="0"/>
            </a:endParaRPr>
          </a:p>
        </p:txBody>
      </p:sp>
      <p:sp>
        <p:nvSpPr>
          <p:cNvPr id="2" name="Footer Placeholder 1">
            <a:extLst>
              <a:ext uri="{FF2B5EF4-FFF2-40B4-BE49-F238E27FC236}">
                <a16:creationId xmlns:a16="http://schemas.microsoft.com/office/drawing/2014/main" id="{8CA19E52-2140-4A07-82DF-BCDCFD85A9BF}"/>
              </a:ext>
            </a:extLst>
          </p:cNvPr>
          <p:cNvSpPr>
            <a:spLocks noGrp="1"/>
          </p:cNvSpPr>
          <p:nvPr>
            <p:ph type="ftr" sz="quarter" idx="11"/>
          </p:nvPr>
        </p:nvSpPr>
        <p:spPr>
          <a:xfrm>
            <a:off x="4038600" y="649490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prstClr val="black">
                    <a:tint val="75000"/>
                  </a:prstClr>
                </a:solidFill>
              </a:rPr>
              <a:t>© LatentView Analytics. Confidential</a:t>
            </a:r>
          </a:p>
        </p:txBody>
      </p:sp>
      <p:sp>
        <p:nvSpPr>
          <p:cNvPr id="6" name="Rectangle 5">
            <a:extLst>
              <a:ext uri="{FF2B5EF4-FFF2-40B4-BE49-F238E27FC236}">
                <a16:creationId xmlns:a16="http://schemas.microsoft.com/office/drawing/2014/main" id="{344027E4-328D-42CA-8134-8ADB53771786}"/>
              </a:ext>
            </a:extLst>
          </p:cNvPr>
          <p:cNvSpPr/>
          <p:nvPr/>
        </p:nvSpPr>
        <p:spPr>
          <a:xfrm rot="20769547">
            <a:off x="9931210" y="856336"/>
            <a:ext cx="1301631" cy="387192"/>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0000"/>
                </a:solidFill>
                <a:latin typeface="Segoe UI" panose="020B0502040204020203" pitchFamily="34" charset="0"/>
                <a:ea typeface="Segoe UI" panose="020B0502040204020203" pitchFamily="34" charset="0"/>
                <a:cs typeface="Segoe UI" panose="020B0502040204020203" pitchFamily="34" charset="0"/>
              </a:rPr>
              <a:t>ILLUSTRATIVE</a:t>
            </a:r>
          </a:p>
        </p:txBody>
      </p:sp>
      <p:sp>
        <p:nvSpPr>
          <p:cNvPr id="140" name="Rectangle 139"/>
          <p:cNvSpPr/>
          <p:nvPr/>
        </p:nvSpPr>
        <p:spPr>
          <a:xfrm>
            <a:off x="7281076" y="466375"/>
            <a:ext cx="2378241" cy="638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178CCB"/>
              </a:solidFill>
              <a:latin typeface="Segoe UI" panose="020B0502040204020203" pitchFamily="34" charset="0"/>
              <a:cs typeface="Segoe UI" panose="020B0502040204020203" pitchFamily="34" charset="0"/>
            </a:endParaRPr>
          </a:p>
        </p:txBody>
      </p:sp>
      <p:sp>
        <p:nvSpPr>
          <p:cNvPr id="142" name="Rectangle 141"/>
          <p:cNvSpPr/>
          <p:nvPr/>
        </p:nvSpPr>
        <p:spPr>
          <a:xfrm>
            <a:off x="5134690" y="465391"/>
            <a:ext cx="1865444" cy="638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178CCB"/>
              </a:solidFill>
              <a:latin typeface="Segoe UI" panose="020B0502040204020203" pitchFamily="34" charset="0"/>
              <a:cs typeface="Segoe UI" panose="020B0502040204020203" pitchFamily="34" charset="0"/>
            </a:endParaRPr>
          </a:p>
        </p:txBody>
      </p:sp>
      <p:sp>
        <p:nvSpPr>
          <p:cNvPr id="8" name="Title 7">
            <a:extLst>
              <a:ext uri="{FF2B5EF4-FFF2-40B4-BE49-F238E27FC236}">
                <a16:creationId xmlns:a16="http://schemas.microsoft.com/office/drawing/2014/main" id="{765B3A1E-15AC-4A59-B9EC-2EC9FB285CDC}"/>
              </a:ext>
            </a:extLst>
          </p:cNvPr>
          <p:cNvSpPr>
            <a:spLocks noGrp="1"/>
          </p:cNvSpPr>
          <p:nvPr>
            <p:ph type="title"/>
          </p:nvPr>
        </p:nvSpPr>
        <p:spPr>
          <a:xfrm>
            <a:off x="599655" y="58925"/>
            <a:ext cx="10940304" cy="408349"/>
          </a:xfrm>
        </p:spPr>
        <p:txBody>
          <a:bodyPr/>
          <a:lstStyle/>
          <a:p>
            <a:r>
              <a:rPr lang="en-US" dirty="0"/>
              <a:t>Sample illustrative UI</a:t>
            </a:r>
          </a:p>
        </p:txBody>
      </p:sp>
      <p:sp>
        <p:nvSpPr>
          <p:cNvPr id="58" name="Round Same Side Corner Rectangle 132">
            <a:extLst>
              <a:ext uri="{FF2B5EF4-FFF2-40B4-BE49-F238E27FC236}">
                <a16:creationId xmlns:a16="http://schemas.microsoft.com/office/drawing/2014/main" id="{CCC5620F-E7DF-410E-B726-BB74A81C6424}"/>
              </a:ext>
            </a:extLst>
          </p:cNvPr>
          <p:cNvSpPr/>
          <p:nvPr/>
        </p:nvSpPr>
        <p:spPr>
          <a:xfrm>
            <a:off x="264741" y="948363"/>
            <a:ext cx="2286000" cy="471928"/>
          </a:xfrm>
          <a:prstGeom prst="round2SameRect">
            <a:avLst/>
          </a:prstGeom>
          <a:solidFill>
            <a:schemeClr val="bg1">
              <a:lumMod val="85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lumMod val="50000"/>
                  </a:schemeClr>
                </a:solidFill>
                <a:latin typeface="Arial" panose="020B0604020202020204" pitchFamily="34" charset="0"/>
                <a:cs typeface="Arial" panose="020B0604020202020204" pitchFamily="34" charset="0"/>
              </a:rPr>
              <a:t>Stock out overview</a:t>
            </a:r>
          </a:p>
        </p:txBody>
      </p:sp>
      <p:sp>
        <p:nvSpPr>
          <p:cNvPr id="62" name="Rectangle 61">
            <a:extLst>
              <a:ext uri="{FF2B5EF4-FFF2-40B4-BE49-F238E27FC236}">
                <a16:creationId xmlns:a16="http://schemas.microsoft.com/office/drawing/2014/main" id="{BD348C99-52DD-4BD9-8E2D-E823478D4DF3}"/>
              </a:ext>
            </a:extLst>
          </p:cNvPr>
          <p:cNvSpPr/>
          <p:nvPr/>
        </p:nvSpPr>
        <p:spPr>
          <a:xfrm rot="20769547">
            <a:off x="9931210" y="856336"/>
            <a:ext cx="1301631" cy="387192"/>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0000"/>
                </a:solidFill>
                <a:latin typeface="Segoe UI" panose="020B0502040204020203" pitchFamily="34" charset="0"/>
                <a:ea typeface="Segoe UI" panose="020B0502040204020203" pitchFamily="34" charset="0"/>
                <a:cs typeface="Segoe UI" panose="020B0502040204020203" pitchFamily="34" charset="0"/>
              </a:rPr>
              <a:t>ILLUSTRATIVE</a:t>
            </a:r>
          </a:p>
        </p:txBody>
      </p:sp>
      <p:sp>
        <p:nvSpPr>
          <p:cNvPr id="76" name="Round Same Side Corner Rectangle 135">
            <a:extLst>
              <a:ext uri="{FF2B5EF4-FFF2-40B4-BE49-F238E27FC236}">
                <a16:creationId xmlns:a16="http://schemas.microsoft.com/office/drawing/2014/main" id="{7EBD6F8C-B5F1-4851-9D44-8C9F514B07C6}"/>
              </a:ext>
            </a:extLst>
          </p:cNvPr>
          <p:cNvSpPr/>
          <p:nvPr/>
        </p:nvSpPr>
        <p:spPr>
          <a:xfrm>
            <a:off x="7324236" y="948363"/>
            <a:ext cx="2286000" cy="463539"/>
          </a:xfrm>
          <a:prstGeom prst="round2SameRect">
            <a:avLst/>
          </a:prstGeom>
          <a:solidFill>
            <a:schemeClr val="bg1">
              <a:lumMod val="85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500" dirty="0">
                <a:solidFill>
                  <a:schemeClr val="bg1">
                    <a:lumMod val="50000"/>
                  </a:schemeClr>
                </a:solidFill>
                <a:latin typeface="Arial" panose="020B0604020202020204" pitchFamily="34" charset="0"/>
                <a:cs typeface="Arial" panose="020B0604020202020204" pitchFamily="34" charset="0"/>
              </a:rPr>
              <a:t>Raw material inventory </a:t>
            </a:r>
          </a:p>
        </p:txBody>
      </p:sp>
      <p:sp>
        <p:nvSpPr>
          <p:cNvPr id="77" name="Round Same Side Corner Rectangle 138">
            <a:extLst>
              <a:ext uri="{FF2B5EF4-FFF2-40B4-BE49-F238E27FC236}">
                <a16:creationId xmlns:a16="http://schemas.microsoft.com/office/drawing/2014/main" id="{872BF3E6-D610-476F-ABF8-B218BB3F3931}"/>
              </a:ext>
            </a:extLst>
          </p:cNvPr>
          <p:cNvSpPr/>
          <p:nvPr/>
        </p:nvSpPr>
        <p:spPr>
          <a:xfrm>
            <a:off x="2617906" y="946134"/>
            <a:ext cx="2286000" cy="459951"/>
          </a:xfrm>
          <a:prstGeom prst="round2Same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lumMod val="50000"/>
                  </a:schemeClr>
                </a:solidFill>
                <a:latin typeface="Arial" panose="020B0604020202020204" pitchFamily="34" charset="0"/>
                <a:cs typeface="Arial" panose="020B0604020202020204" pitchFamily="34" charset="0"/>
              </a:rPr>
              <a:t>Forecast drilldown</a:t>
            </a:r>
          </a:p>
        </p:txBody>
      </p:sp>
      <p:sp>
        <p:nvSpPr>
          <p:cNvPr id="78" name="Round Same Side Corner Rectangle 142">
            <a:extLst>
              <a:ext uri="{FF2B5EF4-FFF2-40B4-BE49-F238E27FC236}">
                <a16:creationId xmlns:a16="http://schemas.microsoft.com/office/drawing/2014/main" id="{C4D139D3-A435-4FC6-9847-63DCE2BF02B9}"/>
              </a:ext>
            </a:extLst>
          </p:cNvPr>
          <p:cNvSpPr/>
          <p:nvPr/>
        </p:nvSpPr>
        <p:spPr>
          <a:xfrm>
            <a:off x="4971071" y="942147"/>
            <a:ext cx="2286000" cy="459951"/>
          </a:xfrm>
          <a:prstGeom prst="round2SameRect">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bg1"/>
                </a:solidFill>
                <a:latin typeface="Arial" panose="020B0604020202020204" pitchFamily="34" charset="0"/>
                <a:cs typeface="Arial" panose="020B0604020202020204" pitchFamily="34" charset="0"/>
              </a:rPr>
              <a:t>Route planner</a:t>
            </a:r>
          </a:p>
        </p:txBody>
      </p:sp>
      <p:sp>
        <p:nvSpPr>
          <p:cNvPr id="47" name="Round Same Side Corner Rectangle 132">
            <a:extLst>
              <a:ext uri="{FF2B5EF4-FFF2-40B4-BE49-F238E27FC236}">
                <a16:creationId xmlns:a16="http://schemas.microsoft.com/office/drawing/2014/main" id="{E4797EB8-0660-4BF8-BA54-D1DB8F070098}"/>
              </a:ext>
            </a:extLst>
          </p:cNvPr>
          <p:cNvSpPr/>
          <p:nvPr/>
        </p:nvSpPr>
        <p:spPr>
          <a:xfrm>
            <a:off x="264741" y="1603399"/>
            <a:ext cx="2514600" cy="291164"/>
          </a:xfrm>
          <a:prstGeom prst="round2Same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lumMod val="50000"/>
                  </a:schemeClr>
                </a:solidFill>
                <a:latin typeface="Arial" panose="020B0604020202020204" pitchFamily="34" charset="0"/>
                <a:cs typeface="Arial" panose="020B0604020202020204" pitchFamily="34" charset="0"/>
              </a:rPr>
              <a:t>Fleet overview</a:t>
            </a:r>
          </a:p>
        </p:txBody>
      </p:sp>
      <p:sp>
        <p:nvSpPr>
          <p:cNvPr id="48" name="Round Same Side Corner Rectangle 138">
            <a:extLst>
              <a:ext uri="{FF2B5EF4-FFF2-40B4-BE49-F238E27FC236}">
                <a16:creationId xmlns:a16="http://schemas.microsoft.com/office/drawing/2014/main" id="{27A928F6-83DB-40D3-AE64-7F5D75C02CC9}"/>
              </a:ext>
            </a:extLst>
          </p:cNvPr>
          <p:cNvSpPr/>
          <p:nvPr/>
        </p:nvSpPr>
        <p:spPr>
          <a:xfrm>
            <a:off x="2785214" y="1601170"/>
            <a:ext cx="2286000" cy="291164"/>
          </a:xfrm>
          <a:prstGeom prst="round2SameRect">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bg1"/>
                </a:solidFill>
                <a:latin typeface="Arial" panose="020B0604020202020204" pitchFamily="34" charset="0"/>
                <a:cs typeface="Arial" panose="020B0604020202020204" pitchFamily="34" charset="0"/>
              </a:rPr>
              <a:t>Route planner</a:t>
            </a:r>
          </a:p>
        </p:txBody>
      </p:sp>
      <p:sp>
        <p:nvSpPr>
          <p:cNvPr id="44" name="Rectangle 43">
            <a:extLst>
              <a:ext uri="{FF2B5EF4-FFF2-40B4-BE49-F238E27FC236}">
                <a16:creationId xmlns:a16="http://schemas.microsoft.com/office/drawing/2014/main" id="{E136B907-0EB7-4509-A7CF-5BFA4D6624A0}"/>
              </a:ext>
            </a:extLst>
          </p:cNvPr>
          <p:cNvSpPr/>
          <p:nvPr/>
        </p:nvSpPr>
        <p:spPr>
          <a:xfrm>
            <a:off x="196249" y="1901380"/>
            <a:ext cx="11840085" cy="4804411"/>
          </a:xfrm>
          <a:prstGeom prst="rect">
            <a:avLst/>
          </a:prstGeom>
          <a:gradFill>
            <a:gsLst>
              <a:gs pos="0">
                <a:schemeClr val="accent1">
                  <a:lumMod val="20000"/>
                  <a:lumOff val="80000"/>
                </a:schemeClr>
              </a:gs>
              <a:gs pos="100000">
                <a:schemeClr val="bg1">
                  <a:alpha val="0"/>
                </a:schemeClr>
              </a:gs>
            </a:gsLst>
            <a:lin ang="5400000" scaled="0"/>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latin typeface="Arial" panose="020B0604020202020204" pitchFamily="34" charset="0"/>
              <a:cs typeface="Arial" panose="020B0604020202020204" pitchFamily="34" charset="0"/>
            </a:endParaRPr>
          </a:p>
        </p:txBody>
      </p:sp>
      <p:sp>
        <p:nvSpPr>
          <p:cNvPr id="45" name="Rectangle 44">
            <a:extLst>
              <a:ext uri="{FF2B5EF4-FFF2-40B4-BE49-F238E27FC236}">
                <a16:creationId xmlns:a16="http://schemas.microsoft.com/office/drawing/2014/main" id="{D065AD7C-4404-4501-AF0A-34B07BE6534C}"/>
              </a:ext>
            </a:extLst>
          </p:cNvPr>
          <p:cNvSpPr/>
          <p:nvPr/>
        </p:nvSpPr>
        <p:spPr>
          <a:xfrm>
            <a:off x="363374" y="2024868"/>
            <a:ext cx="11465252" cy="837162"/>
          </a:xfrm>
          <a:prstGeom prst="rect">
            <a:avLst/>
          </a:prstGeom>
          <a:solidFill>
            <a:schemeClr val="bg1"/>
          </a:solidFill>
          <a:ln>
            <a:solidFill>
              <a:srgbClr val="18A3A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6E4D603E-9A1A-41A7-B5FE-4E9DBDA37377}"/>
              </a:ext>
            </a:extLst>
          </p:cNvPr>
          <p:cNvSpPr/>
          <p:nvPr/>
        </p:nvSpPr>
        <p:spPr>
          <a:xfrm>
            <a:off x="355617" y="3038976"/>
            <a:ext cx="11465252" cy="3583627"/>
          </a:xfrm>
          <a:prstGeom prst="rect">
            <a:avLst/>
          </a:prstGeom>
          <a:solidFill>
            <a:schemeClr val="bg1"/>
          </a:solidFill>
          <a:ln>
            <a:solidFill>
              <a:srgbClr val="18A3A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60" name="Rectangle 1436">
            <a:extLst>
              <a:ext uri="{FF2B5EF4-FFF2-40B4-BE49-F238E27FC236}">
                <a16:creationId xmlns:a16="http://schemas.microsoft.com/office/drawing/2014/main" id="{7D643997-8206-4B3C-9E64-121CD4CBD4F7}"/>
              </a:ext>
            </a:extLst>
          </p:cNvPr>
          <p:cNvSpPr>
            <a:spLocks noChangeArrowheads="1"/>
          </p:cNvSpPr>
          <p:nvPr/>
        </p:nvSpPr>
        <p:spPr bwMode="auto">
          <a:xfrm>
            <a:off x="512409" y="3109677"/>
            <a:ext cx="4999471" cy="315471"/>
          </a:xfrm>
          <a:prstGeom prst="rect">
            <a:avLst/>
          </a:prstGeom>
          <a:ln w="3175">
            <a:noFill/>
          </a:ln>
        </p:spPr>
        <p:txBody>
          <a:bodyPr vert="horz" wrap="square" lIns="68580" tIns="34290" rIns="68580" bIns="34290" rtlCol="0">
            <a:spAutoFit/>
          </a:bodyPr>
          <a:lstStyle/>
          <a:p>
            <a:r>
              <a:rPr lang="en-US" sz="1600" b="1" kern="0" dirty="0">
                <a:solidFill>
                  <a:schemeClr val="accent1"/>
                </a:solidFill>
                <a:latin typeface="Arial" panose="020B0604020202020204" pitchFamily="34" charset="0"/>
                <a:cs typeface="Arial" panose="020B0604020202020204" pitchFamily="34" charset="0"/>
              </a:rPr>
              <a:t>Scenario outcome</a:t>
            </a:r>
          </a:p>
        </p:txBody>
      </p:sp>
      <p:sp>
        <p:nvSpPr>
          <p:cNvPr id="61" name="TextBox 60">
            <a:extLst>
              <a:ext uri="{FF2B5EF4-FFF2-40B4-BE49-F238E27FC236}">
                <a16:creationId xmlns:a16="http://schemas.microsoft.com/office/drawing/2014/main" id="{FDC8CE64-DCFC-492B-AEB0-E69BE0CB8BF8}"/>
              </a:ext>
            </a:extLst>
          </p:cNvPr>
          <p:cNvSpPr txBox="1"/>
          <p:nvPr/>
        </p:nvSpPr>
        <p:spPr>
          <a:xfrm flipH="1">
            <a:off x="513532" y="2304492"/>
            <a:ext cx="1526103" cy="276999"/>
          </a:xfrm>
          <a:prstGeom prst="rect">
            <a:avLst/>
          </a:prstGeom>
          <a:noFill/>
        </p:spPr>
        <p:txBody>
          <a:bodyPr wrap="square" rtlCol="0">
            <a:spAutoFit/>
          </a:bodyPr>
          <a:lstStyle/>
          <a:p>
            <a:pPr algn="ctr"/>
            <a:r>
              <a:rPr lang="en-US" sz="1200" dirty="0"/>
              <a:t>Tasks planned </a:t>
            </a:r>
          </a:p>
        </p:txBody>
      </p:sp>
      <p:sp>
        <p:nvSpPr>
          <p:cNvPr id="66" name="TextBox 65">
            <a:extLst>
              <a:ext uri="{FF2B5EF4-FFF2-40B4-BE49-F238E27FC236}">
                <a16:creationId xmlns:a16="http://schemas.microsoft.com/office/drawing/2014/main" id="{F348C1C9-07DB-436D-A049-CCD3ADBFE23D}"/>
              </a:ext>
            </a:extLst>
          </p:cNvPr>
          <p:cNvSpPr txBox="1"/>
          <p:nvPr/>
        </p:nvSpPr>
        <p:spPr>
          <a:xfrm flipH="1">
            <a:off x="2179648" y="2304492"/>
            <a:ext cx="1526103" cy="276999"/>
          </a:xfrm>
          <a:prstGeom prst="rect">
            <a:avLst/>
          </a:prstGeom>
          <a:noFill/>
        </p:spPr>
        <p:txBody>
          <a:bodyPr wrap="square" rtlCol="0">
            <a:spAutoFit/>
          </a:bodyPr>
          <a:lstStyle/>
          <a:p>
            <a:pPr algn="ctr"/>
            <a:r>
              <a:rPr lang="en-US" sz="1200" dirty="0"/>
              <a:t>Trucks used</a:t>
            </a:r>
          </a:p>
        </p:txBody>
      </p:sp>
      <p:sp>
        <p:nvSpPr>
          <p:cNvPr id="67" name="TextBox 66">
            <a:extLst>
              <a:ext uri="{FF2B5EF4-FFF2-40B4-BE49-F238E27FC236}">
                <a16:creationId xmlns:a16="http://schemas.microsoft.com/office/drawing/2014/main" id="{BEE6C184-7F83-416B-9E55-453445141A6F}"/>
              </a:ext>
            </a:extLst>
          </p:cNvPr>
          <p:cNvSpPr txBox="1"/>
          <p:nvPr/>
        </p:nvSpPr>
        <p:spPr>
          <a:xfrm flipH="1">
            <a:off x="3845764" y="2304492"/>
            <a:ext cx="1526103" cy="276999"/>
          </a:xfrm>
          <a:prstGeom prst="rect">
            <a:avLst/>
          </a:prstGeom>
          <a:noFill/>
        </p:spPr>
        <p:txBody>
          <a:bodyPr wrap="square" rtlCol="0">
            <a:spAutoFit/>
          </a:bodyPr>
          <a:lstStyle/>
          <a:p>
            <a:pPr algn="ctr"/>
            <a:r>
              <a:rPr lang="en-US" sz="1200" dirty="0"/>
              <a:t>Trucks packed</a:t>
            </a:r>
          </a:p>
        </p:txBody>
      </p:sp>
      <p:sp>
        <p:nvSpPr>
          <p:cNvPr id="85" name="TextBox 84">
            <a:extLst>
              <a:ext uri="{FF2B5EF4-FFF2-40B4-BE49-F238E27FC236}">
                <a16:creationId xmlns:a16="http://schemas.microsoft.com/office/drawing/2014/main" id="{8811ABBB-67B1-4C87-9F47-44B08D6A283C}"/>
              </a:ext>
            </a:extLst>
          </p:cNvPr>
          <p:cNvSpPr txBox="1"/>
          <p:nvPr/>
        </p:nvSpPr>
        <p:spPr>
          <a:xfrm flipH="1">
            <a:off x="5511880" y="2304492"/>
            <a:ext cx="1526103" cy="276999"/>
          </a:xfrm>
          <a:prstGeom prst="rect">
            <a:avLst/>
          </a:prstGeom>
          <a:noFill/>
        </p:spPr>
        <p:txBody>
          <a:bodyPr wrap="square" rtlCol="0">
            <a:spAutoFit/>
          </a:bodyPr>
          <a:lstStyle/>
          <a:p>
            <a:pPr algn="ctr"/>
            <a:r>
              <a:rPr lang="en-US" sz="1200" dirty="0"/>
              <a:t>On road </a:t>
            </a:r>
          </a:p>
        </p:txBody>
      </p:sp>
      <p:sp>
        <p:nvSpPr>
          <p:cNvPr id="86" name="TextBox 85">
            <a:extLst>
              <a:ext uri="{FF2B5EF4-FFF2-40B4-BE49-F238E27FC236}">
                <a16:creationId xmlns:a16="http://schemas.microsoft.com/office/drawing/2014/main" id="{C2E015C0-03F1-47FA-8066-29EBD01A48EB}"/>
              </a:ext>
            </a:extLst>
          </p:cNvPr>
          <p:cNvSpPr txBox="1"/>
          <p:nvPr/>
        </p:nvSpPr>
        <p:spPr>
          <a:xfrm flipH="1">
            <a:off x="7177996" y="2304492"/>
            <a:ext cx="1526103" cy="276999"/>
          </a:xfrm>
          <a:prstGeom prst="rect">
            <a:avLst/>
          </a:prstGeom>
          <a:noFill/>
        </p:spPr>
        <p:txBody>
          <a:bodyPr wrap="square" rtlCol="0">
            <a:spAutoFit/>
          </a:bodyPr>
          <a:lstStyle/>
          <a:p>
            <a:pPr algn="ctr"/>
            <a:r>
              <a:rPr lang="en-US" sz="1200" dirty="0"/>
              <a:t>Total KMS </a:t>
            </a:r>
          </a:p>
        </p:txBody>
      </p:sp>
      <p:sp>
        <p:nvSpPr>
          <p:cNvPr id="87" name="TextBox 86">
            <a:extLst>
              <a:ext uri="{FF2B5EF4-FFF2-40B4-BE49-F238E27FC236}">
                <a16:creationId xmlns:a16="http://schemas.microsoft.com/office/drawing/2014/main" id="{FF20D4D2-EF27-4CEB-8ECB-0DD924E878D1}"/>
              </a:ext>
            </a:extLst>
          </p:cNvPr>
          <p:cNvSpPr txBox="1"/>
          <p:nvPr/>
        </p:nvSpPr>
        <p:spPr>
          <a:xfrm flipH="1">
            <a:off x="8844112" y="2304492"/>
            <a:ext cx="1526103" cy="276999"/>
          </a:xfrm>
          <a:prstGeom prst="rect">
            <a:avLst/>
          </a:prstGeom>
          <a:noFill/>
        </p:spPr>
        <p:txBody>
          <a:bodyPr wrap="square" rtlCol="0">
            <a:spAutoFit/>
          </a:bodyPr>
          <a:lstStyle/>
          <a:p>
            <a:pPr algn="ctr"/>
            <a:r>
              <a:rPr lang="en-US" sz="1200" dirty="0"/>
              <a:t>Total Hours</a:t>
            </a:r>
          </a:p>
        </p:txBody>
      </p:sp>
      <p:sp>
        <p:nvSpPr>
          <p:cNvPr id="89" name="TextBox 88">
            <a:extLst>
              <a:ext uri="{FF2B5EF4-FFF2-40B4-BE49-F238E27FC236}">
                <a16:creationId xmlns:a16="http://schemas.microsoft.com/office/drawing/2014/main" id="{903FD2FF-808D-4B50-AE00-93F7ABADE7BA}"/>
              </a:ext>
            </a:extLst>
          </p:cNvPr>
          <p:cNvSpPr txBox="1"/>
          <p:nvPr/>
        </p:nvSpPr>
        <p:spPr>
          <a:xfrm flipH="1">
            <a:off x="10510231" y="2304492"/>
            <a:ext cx="1526103" cy="276999"/>
          </a:xfrm>
          <a:prstGeom prst="rect">
            <a:avLst/>
          </a:prstGeom>
          <a:noFill/>
        </p:spPr>
        <p:txBody>
          <a:bodyPr wrap="square" rtlCol="0">
            <a:spAutoFit/>
          </a:bodyPr>
          <a:lstStyle/>
          <a:p>
            <a:pPr algn="ctr"/>
            <a:r>
              <a:rPr lang="en-US" sz="1200" dirty="0"/>
              <a:t>Total Deviations</a:t>
            </a:r>
          </a:p>
        </p:txBody>
      </p:sp>
      <p:sp>
        <p:nvSpPr>
          <p:cNvPr id="90" name="TextBox 89">
            <a:extLst>
              <a:ext uri="{FF2B5EF4-FFF2-40B4-BE49-F238E27FC236}">
                <a16:creationId xmlns:a16="http://schemas.microsoft.com/office/drawing/2014/main" id="{5F98EEDB-FB04-4732-95ED-70572F466269}"/>
              </a:ext>
            </a:extLst>
          </p:cNvPr>
          <p:cNvSpPr txBox="1"/>
          <p:nvPr/>
        </p:nvSpPr>
        <p:spPr>
          <a:xfrm>
            <a:off x="426975" y="2273593"/>
            <a:ext cx="452284" cy="369332"/>
          </a:xfrm>
          <a:prstGeom prst="rect">
            <a:avLst/>
          </a:prstGeom>
          <a:noFill/>
        </p:spPr>
        <p:txBody>
          <a:bodyPr wrap="square" rtlCol="0">
            <a:spAutoFit/>
          </a:bodyPr>
          <a:lstStyle/>
          <a:p>
            <a:r>
              <a:rPr lang="en-US" b="1" dirty="0">
                <a:solidFill>
                  <a:schemeClr val="accent1"/>
                </a:solidFill>
              </a:rPr>
              <a:t>45</a:t>
            </a:r>
          </a:p>
        </p:txBody>
      </p:sp>
      <p:sp>
        <p:nvSpPr>
          <p:cNvPr id="91" name="TextBox 90">
            <a:extLst>
              <a:ext uri="{FF2B5EF4-FFF2-40B4-BE49-F238E27FC236}">
                <a16:creationId xmlns:a16="http://schemas.microsoft.com/office/drawing/2014/main" id="{8B6A3F44-0FA5-4F96-ADD6-AD51E2CA4954}"/>
              </a:ext>
            </a:extLst>
          </p:cNvPr>
          <p:cNvSpPr txBox="1"/>
          <p:nvPr/>
        </p:nvSpPr>
        <p:spPr>
          <a:xfrm>
            <a:off x="2112323" y="2262445"/>
            <a:ext cx="452284" cy="369332"/>
          </a:xfrm>
          <a:prstGeom prst="rect">
            <a:avLst/>
          </a:prstGeom>
          <a:noFill/>
        </p:spPr>
        <p:txBody>
          <a:bodyPr wrap="square" rtlCol="0">
            <a:spAutoFit/>
          </a:bodyPr>
          <a:lstStyle/>
          <a:p>
            <a:r>
              <a:rPr lang="en-US" b="1" dirty="0">
                <a:solidFill>
                  <a:schemeClr val="accent1"/>
                </a:solidFill>
              </a:rPr>
              <a:t>5</a:t>
            </a:r>
          </a:p>
        </p:txBody>
      </p:sp>
      <p:sp>
        <p:nvSpPr>
          <p:cNvPr id="92" name="TextBox 91">
            <a:extLst>
              <a:ext uri="{FF2B5EF4-FFF2-40B4-BE49-F238E27FC236}">
                <a16:creationId xmlns:a16="http://schemas.microsoft.com/office/drawing/2014/main" id="{4C3BF0FA-E8EA-4F4C-AE7E-B35430EFF21E}"/>
              </a:ext>
            </a:extLst>
          </p:cNvPr>
          <p:cNvSpPr txBox="1"/>
          <p:nvPr/>
        </p:nvSpPr>
        <p:spPr>
          <a:xfrm>
            <a:off x="3705748" y="2272175"/>
            <a:ext cx="452284" cy="369332"/>
          </a:xfrm>
          <a:prstGeom prst="rect">
            <a:avLst/>
          </a:prstGeom>
          <a:noFill/>
        </p:spPr>
        <p:txBody>
          <a:bodyPr wrap="square" rtlCol="0">
            <a:spAutoFit/>
          </a:bodyPr>
          <a:lstStyle/>
          <a:p>
            <a:r>
              <a:rPr lang="en-US" b="1" dirty="0">
                <a:solidFill>
                  <a:schemeClr val="accent1"/>
                </a:solidFill>
              </a:rPr>
              <a:t>3</a:t>
            </a:r>
          </a:p>
        </p:txBody>
      </p:sp>
      <p:sp>
        <p:nvSpPr>
          <p:cNvPr id="93" name="TextBox 92">
            <a:extLst>
              <a:ext uri="{FF2B5EF4-FFF2-40B4-BE49-F238E27FC236}">
                <a16:creationId xmlns:a16="http://schemas.microsoft.com/office/drawing/2014/main" id="{AB0D5D28-28DB-4FCF-9E53-86BCEDBEB6ED}"/>
              </a:ext>
            </a:extLst>
          </p:cNvPr>
          <p:cNvSpPr txBox="1"/>
          <p:nvPr/>
        </p:nvSpPr>
        <p:spPr>
          <a:xfrm>
            <a:off x="5514570" y="2273593"/>
            <a:ext cx="452284" cy="369332"/>
          </a:xfrm>
          <a:prstGeom prst="rect">
            <a:avLst/>
          </a:prstGeom>
          <a:noFill/>
        </p:spPr>
        <p:txBody>
          <a:bodyPr wrap="square" rtlCol="0">
            <a:spAutoFit/>
          </a:bodyPr>
          <a:lstStyle/>
          <a:p>
            <a:r>
              <a:rPr lang="en-US" b="1" dirty="0">
                <a:solidFill>
                  <a:schemeClr val="accent1"/>
                </a:solidFill>
              </a:rPr>
              <a:t>3</a:t>
            </a:r>
          </a:p>
        </p:txBody>
      </p:sp>
      <p:sp>
        <p:nvSpPr>
          <p:cNvPr id="94" name="TextBox 93">
            <a:extLst>
              <a:ext uri="{FF2B5EF4-FFF2-40B4-BE49-F238E27FC236}">
                <a16:creationId xmlns:a16="http://schemas.microsoft.com/office/drawing/2014/main" id="{CE3CAD0D-BBCB-4039-8F20-D8D15C6A5AC2}"/>
              </a:ext>
            </a:extLst>
          </p:cNvPr>
          <p:cNvSpPr txBox="1"/>
          <p:nvPr/>
        </p:nvSpPr>
        <p:spPr>
          <a:xfrm>
            <a:off x="7097249" y="2272175"/>
            <a:ext cx="541963" cy="369332"/>
          </a:xfrm>
          <a:prstGeom prst="rect">
            <a:avLst/>
          </a:prstGeom>
          <a:noFill/>
        </p:spPr>
        <p:txBody>
          <a:bodyPr wrap="square" rtlCol="0">
            <a:spAutoFit/>
          </a:bodyPr>
          <a:lstStyle/>
          <a:p>
            <a:r>
              <a:rPr lang="en-US" b="1" dirty="0">
                <a:solidFill>
                  <a:schemeClr val="accent1"/>
                </a:solidFill>
              </a:rPr>
              <a:t>521</a:t>
            </a:r>
          </a:p>
        </p:txBody>
      </p:sp>
      <p:sp>
        <p:nvSpPr>
          <p:cNvPr id="95" name="TextBox 94">
            <a:extLst>
              <a:ext uri="{FF2B5EF4-FFF2-40B4-BE49-F238E27FC236}">
                <a16:creationId xmlns:a16="http://schemas.microsoft.com/office/drawing/2014/main" id="{493A82FC-61F6-44F6-B35B-D9478C3BE0B2}"/>
              </a:ext>
            </a:extLst>
          </p:cNvPr>
          <p:cNvSpPr txBox="1"/>
          <p:nvPr/>
        </p:nvSpPr>
        <p:spPr>
          <a:xfrm>
            <a:off x="8710342" y="2262445"/>
            <a:ext cx="452284" cy="369332"/>
          </a:xfrm>
          <a:prstGeom prst="rect">
            <a:avLst/>
          </a:prstGeom>
          <a:noFill/>
        </p:spPr>
        <p:txBody>
          <a:bodyPr wrap="square" rtlCol="0">
            <a:spAutoFit/>
          </a:bodyPr>
          <a:lstStyle/>
          <a:p>
            <a:r>
              <a:rPr lang="en-US" b="1" dirty="0">
                <a:solidFill>
                  <a:schemeClr val="accent1"/>
                </a:solidFill>
              </a:rPr>
              <a:t>45</a:t>
            </a:r>
          </a:p>
        </p:txBody>
      </p:sp>
      <p:sp>
        <p:nvSpPr>
          <p:cNvPr id="96" name="TextBox 95">
            <a:extLst>
              <a:ext uri="{FF2B5EF4-FFF2-40B4-BE49-F238E27FC236}">
                <a16:creationId xmlns:a16="http://schemas.microsoft.com/office/drawing/2014/main" id="{D7DE6E0E-7841-41DB-8BD4-F69DF9B34689}"/>
              </a:ext>
            </a:extLst>
          </p:cNvPr>
          <p:cNvSpPr txBox="1"/>
          <p:nvPr/>
        </p:nvSpPr>
        <p:spPr>
          <a:xfrm>
            <a:off x="10455236" y="2258325"/>
            <a:ext cx="452284" cy="369332"/>
          </a:xfrm>
          <a:prstGeom prst="rect">
            <a:avLst/>
          </a:prstGeom>
          <a:noFill/>
        </p:spPr>
        <p:txBody>
          <a:bodyPr wrap="square" rtlCol="0">
            <a:spAutoFit/>
          </a:bodyPr>
          <a:lstStyle/>
          <a:p>
            <a:r>
              <a:rPr lang="en-US" b="1" dirty="0">
                <a:solidFill>
                  <a:srgbClr val="C00000"/>
                </a:solidFill>
              </a:rPr>
              <a:t>0</a:t>
            </a:r>
          </a:p>
        </p:txBody>
      </p:sp>
      <p:graphicFrame>
        <p:nvGraphicFramePr>
          <p:cNvPr id="97" name="Table 96">
            <a:extLst>
              <a:ext uri="{FF2B5EF4-FFF2-40B4-BE49-F238E27FC236}">
                <a16:creationId xmlns:a16="http://schemas.microsoft.com/office/drawing/2014/main" id="{61E028EE-3AD9-4F35-9562-3B1819ACE265}"/>
              </a:ext>
            </a:extLst>
          </p:cNvPr>
          <p:cNvGraphicFramePr>
            <a:graphicFrameLocks noGrp="1"/>
          </p:cNvGraphicFramePr>
          <p:nvPr>
            <p:extLst>
              <p:ext uri="{D42A27DB-BD31-4B8C-83A1-F6EECF244321}">
                <p14:modId xmlns:p14="http://schemas.microsoft.com/office/powerpoint/2010/main" val="2133530678"/>
              </p:ext>
            </p:extLst>
          </p:nvPr>
        </p:nvGraphicFramePr>
        <p:xfrm>
          <a:off x="1619193" y="3548765"/>
          <a:ext cx="6503350" cy="213360"/>
        </p:xfrm>
        <a:graphic>
          <a:graphicData uri="http://schemas.openxmlformats.org/drawingml/2006/table">
            <a:tbl>
              <a:tblPr>
                <a:tableStyleId>{EB344D84-9AFB-497E-A393-DC336BA19D2E}</a:tableStyleId>
              </a:tblPr>
              <a:tblGrid>
                <a:gridCol w="929050">
                  <a:extLst>
                    <a:ext uri="{9D8B030D-6E8A-4147-A177-3AD203B41FA5}">
                      <a16:colId xmlns:a16="http://schemas.microsoft.com/office/drawing/2014/main" val="739707788"/>
                    </a:ext>
                  </a:extLst>
                </a:gridCol>
                <a:gridCol w="929050">
                  <a:extLst>
                    <a:ext uri="{9D8B030D-6E8A-4147-A177-3AD203B41FA5}">
                      <a16:colId xmlns:a16="http://schemas.microsoft.com/office/drawing/2014/main" val="1978822377"/>
                    </a:ext>
                  </a:extLst>
                </a:gridCol>
                <a:gridCol w="929050">
                  <a:extLst>
                    <a:ext uri="{9D8B030D-6E8A-4147-A177-3AD203B41FA5}">
                      <a16:colId xmlns:a16="http://schemas.microsoft.com/office/drawing/2014/main" val="985483070"/>
                    </a:ext>
                  </a:extLst>
                </a:gridCol>
                <a:gridCol w="929050">
                  <a:extLst>
                    <a:ext uri="{9D8B030D-6E8A-4147-A177-3AD203B41FA5}">
                      <a16:colId xmlns:a16="http://schemas.microsoft.com/office/drawing/2014/main" val="2072019408"/>
                    </a:ext>
                  </a:extLst>
                </a:gridCol>
                <a:gridCol w="929050">
                  <a:extLst>
                    <a:ext uri="{9D8B030D-6E8A-4147-A177-3AD203B41FA5}">
                      <a16:colId xmlns:a16="http://schemas.microsoft.com/office/drawing/2014/main" val="875281397"/>
                    </a:ext>
                  </a:extLst>
                </a:gridCol>
                <a:gridCol w="929050">
                  <a:extLst>
                    <a:ext uri="{9D8B030D-6E8A-4147-A177-3AD203B41FA5}">
                      <a16:colId xmlns:a16="http://schemas.microsoft.com/office/drawing/2014/main" val="859336807"/>
                    </a:ext>
                  </a:extLst>
                </a:gridCol>
                <a:gridCol w="929050">
                  <a:extLst>
                    <a:ext uri="{9D8B030D-6E8A-4147-A177-3AD203B41FA5}">
                      <a16:colId xmlns:a16="http://schemas.microsoft.com/office/drawing/2014/main" val="2800443501"/>
                    </a:ext>
                  </a:extLst>
                </a:gridCol>
              </a:tblGrid>
              <a:tr h="160020">
                <a:tc>
                  <a:txBody>
                    <a:bodyPr/>
                    <a:lstStyle/>
                    <a:p>
                      <a:pPr algn="ctr" rtl="0" fontAlgn="b"/>
                      <a:r>
                        <a:rPr lang="en-US" sz="1200" dirty="0">
                          <a:effectLst/>
                        </a:rPr>
                        <a:t>08:00</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200" dirty="0">
                          <a:effectLst/>
                        </a:rPr>
                        <a:t>10:00</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200" dirty="0">
                          <a:effectLst/>
                        </a:rPr>
                        <a:t>12:00</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200" dirty="0">
                          <a:effectLst/>
                        </a:rPr>
                        <a:t>14:00</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200" dirty="0">
                          <a:effectLst/>
                        </a:rPr>
                        <a:t>16:00</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200" dirty="0">
                          <a:effectLst/>
                        </a:rPr>
                        <a:t>18:00</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200" dirty="0">
                          <a:effectLst/>
                        </a:rPr>
                        <a:t>20:00</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0845039"/>
                  </a:ext>
                </a:extLst>
              </a:tr>
            </a:tbl>
          </a:graphicData>
        </a:graphic>
      </p:graphicFrame>
      <p:sp>
        <p:nvSpPr>
          <p:cNvPr id="98" name="Rectangle 97">
            <a:extLst>
              <a:ext uri="{FF2B5EF4-FFF2-40B4-BE49-F238E27FC236}">
                <a16:creationId xmlns:a16="http://schemas.microsoft.com/office/drawing/2014/main" id="{762ACB9F-F635-42F1-B848-FEF0B69B2C43}"/>
              </a:ext>
            </a:extLst>
          </p:cNvPr>
          <p:cNvSpPr/>
          <p:nvPr/>
        </p:nvSpPr>
        <p:spPr>
          <a:xfrm>
            <a:off x="512409" y="3912557"/>
            <a:ext cx="1052576" cy="459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Route 1</a:t>
            </a:r>
          </a:p>
          <a:p>
            <a:pPr algn="ctr"/>
            <a:r>
              <a:rPr lang="en-US" sz="1100" dirty="0"/>
              <a:t>ID : 887AS</a:t>
            </a:r>
          </a:p>
        </p:txBody>
      </p:sp>
      <p:sp>
        <p:nvSpPr>
          <p:cNvPr id="99" name="Rectangle 98">
            <a:extLst>
              <a:ext uri="{FF2B5EF4-FFF2-40B4-BE49-F238E27FC236}">
                <a16:creationId xmlns:a16="http://schemas.microsoft.com/office/drawing/2014/main" id="{72B778FC-6699-45E7-9377-C8EEB78C4050}"/>
              </a:ext>
            </a:extLst>
          </p:cNvPr>
          <p:cNvSpPr/>
          <p:nvPr/>
        </p:nvSpPr>
        <p:spPr>
          <a:xfrm>
            <a:off x="512409" y="4564209"/>
            <a:ext cx="1052576" cy="459666"/>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Route 2</a:t>
            </a:r>
          </a:p>
          <a:p>
            <a:pPr algn="ctr"/>
            <a:r>
              <a:rPr lang="en-US" sz="1100" dirty="0"/>
              <a:t>ID : 43FS</a:t>
            </a:r>
          </a:p>
        </p:txBody>
      </p:sp>
      <p:sp>
        <p:nvSpPr>
          <p:cNvPr id="100" name="Rectangle 99">
            <a:extLst>
              <a:ext uri="{FF2B5EF4-FFF2-40B4-BE49-F238E27FC236}">
                <a16:creationId xmlns:a16="http://schemas.microsoft.com/office/drawing/2014/main" id="{35E53A85-F186-4A37-80C8-603739536D9F}"/>
              </a:ext>
            </a:extLst>
          </p:cNvPr>
          <p:cNvSpPr/>
          <p:nvPr/>
        </p:nvSpPr>
        <p:spPr>
          <a:xfrm>
            <a:off x="512409" y="5259163"/>
            <a:ext cx="1052576" cy="459666"/>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Route 3</a:t>
            </a:r>
          </a:p>
          <a:p>
            <a:pPr algn="ctr"/>
            <a:r>
              <a:rPr lang="en-US" sz="1100" dirty="0"/>
              <a:t>ID : 124VS</a:t>
            </a:r>
          </a:p>
        </p:txBody>
      </p:sp>
      <p:sp>
        <p:nvSpPr>
          <p:cNvPr id="101" name="Rectangle: Rounded Corners 100">
            <a:extLst>
              <a:ext uri="{FF2B5EF4-FFF2-40B4-BE49-F238E27FC236}">
                <a16:creationId xmlns:a16="http://schemas.microsoft.com/office/drawing/2014/main" id="{EBB0347C-DCC1-461E-8453-6056909E11C9}"/>
              </a:ext>
            </a:extLst>
          </p:cNvPr>
          <p:cNvSpPr/>
          <p:nvPr/>
        </p:nvSpPr>
        <p:spPr>
          <a:xfrm>
            <a:off x="1766579" y="4005648"/>
            <a:ext cx="5097294" cy="2367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tangle: Rounded Corners 101">
            <a:extLst>
              <a:ext uri="{FF2B5EF4-FFF2-40B4-BE49-F238E27FC236}">
                <a16:creationId xmlns:a16="http://schemas.microsoft.com/office/drawing/2014/main" id="{772D19BC-D2D2-4616-BCA4-51EB43D79955}"/>
              </a:ext>
            </a:extLst>
          </p:cNvPr>
          <p:cNvSpPr/>
          <p:nvPr/>
        </p:nvSpPr>
        <p:spPr>
          <a:xfrm>
            <a:off x="2791441" y="4630309"/>
            <a:ext cx="5097294" cy="236780"/>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Rectangle: Rounded Corners 102">
            <a:extLst>
              <a:ext uri="{FF2B5EF4-FFF2-40B4-BE49-F238E27FC236}">
                <a16:creationId xmlns:a16="http://schemas.microsoft.com/office/drawing/2014/main" id="{B02A5E49-05E0-4058-B140-6EC2399CF2AF}"/>
              </a:ext>
            </a:extLst>
          </p:cNvPr>
          <p:cNvSpPr/>
          <p:nvPr/>
        </p:nvSpPr>
        <p:spPr>
          <a:xfrm>
            <a:off x="2193904" y="5342088"/>
            <a:ext cx="3084360" cy="236780"/>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4" name="Picture 103">
            <a:extLst>
              <a:ext uri="{FF2B5EF4-FFF2-40B4-BE49-F238E27FC236}">
                <a16:creationId xmlns:a16="http://schemas.microsoft.com/office/drawing/2014/main" id="{48ED9962-7438-4F3D-A0AB-78DEFF894EBB}"/>
              </a:ext>
            </a:extLst>
          </p:cNvPr>
          <p:cNvPicPr>
            <a:picLocks noChangeAspect="1"/>
          </p:cNvPicPr>
          <p:nvPr/>
        </p:nvPicPr>
        <p:blipFill>
          <a:blip r:embed="rId3"/>
          <a:stretch>
            <a:fillRect/>
          </a:stretch>
        </p:blipFill>
        <p:spPr>
          <a:xfrm>
            <a:off x="8324137" y="3503046"/>
            <a:ext cx="3416234" cy="1839042"/>
          </a:xfrm>
          <a:prstGeom prst="rect">
            <a:avLst/>
          </a:prstGeom>
        </p:spPr>
      </p:pic>
      <p:pic>
        <p:nvPicPr>
          <p:cNvPr id="105" name="Picture 2" descr="Warehouse icon - Free download on Iconfinder">
            <a:extLst>
              <a:ext uri="{FF2B5EF4-FFF2-40B4-BE49-F238E27FC236}">
                <a16:creationId xmlns:a16="http://schemas.microsoft.com/office/drawing/2014/main" id="{DCDCC6AD-6970-47A4-90D4-45165A036242}"/>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766579" y="3954752"/>
            <a:ext cx="337132" cy="337132"/>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 descr="Warehouse icon - Free download on Iconfinder">
            <a:extLst>
              <a:ext uri="{FF2B5EF4-FFF2-40B4-BE49-F238E27FC236}">
                <a16:creationId xmlns:a16="http://schemas.microsoft.com/office/drawing/2014/main" id="{B05D4320-04E5-41ED-B52B-5F137FC08043}"/>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2774133" y="4570496"/>
            <a:ext cx="337132" cy="337132"/>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descr="Warehouse icon - Free download on Iconfinder">
            <a:extLst>
              <a:ext uri="{FF2B5EF4-FFF2-40B4-BE49-F238E27FC236}">
                <a16:creationId xmlns:a16="http://schemas.microsoft.com/office/drawing/2014/main" id="{4C973526-2499-4939-B772-2C07610323DC}"/>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2193904" y="5291912"/>
            <a:ext cx="337132" cy="337132"/>
          </a:xfrm>
          <a:prstGeom prst="rect">
            <a:avLst/>
          </a:prstGeom>
          <a:noFill/>
          <a:extLst>
            <a:ext uri="{909E8E84-426E-40DD-AFC4-6F175D3DCCD1}">
              <a14:hiddenFill xmlns:a14="http://schemas.microsoft.com/office/drawing/2010/main">
                <a:solidFill>
                  <a:srgbClr val="FFFFFF"/>
                </a:solidFill>
              </a14:hiddenFill>
            </a:ext>
          </a:extLst>
        </p:spPr>
      </p:pic>
      <p:sp>
        <p:nvSpPr>
          <p:cNvPr id="108" name="Oval 107">
            <a:extLst>
              <a:ext uri="{FF2B5EF4-FFF2-40B4-BE49-F238E27FC236}">
                <a16:creationId xmlns:a16="http://schemas.microsoft.com/office/drawing/2014/main" id="{4921BE07-1325-439A-A385-C257F76D3B66}"/>
              </a:ext>
            </a:extLst>
          </p:cNvPr>
          <p:cNvSpPr/>
          <p:nvPr/>
        </p:nvSpPr>
        <p:spPr>
          <a:xfrm>
            <a:off x="2406359" y="3935251"/>
            <a:ext cx="357017" cy="357017"/>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09" name="Oval 108">
            <a:extLst>
              <a:ext uri="{FF2B5EF4-FFF2-40B4-BE49-F238E27FC236}">
                <a16:creationId xmlns:a16="http://schemas.microsoft.com/office/drawing/2014/main" id="{0D9D9D0F-B09E-42F2-B756-061C463E204C}"/>
              </a:ext>
            </a:extLst>
          </p:cNvPr>
          <p:cNvSpPr/>
          <p:nvPr/>
        </p:nvSpPr>
        <p:spPr>
          <a:xfrm>
            <a:off x="2950487" y="3935251"/>
            <a:ext cx="357017" cy="357017"/>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10" name="Oval 109">
            <a:extLst>
              <a:ext uri="{FF2B5EF4-FFF2-40B4-BE49-F238E27FC236}">
                <a16:creationId xmlns:a16="http://schemas.microsoft.com/office/drawing/2014/main" id="{B71358C7-BF53-44FB-9B50-90EFE704C622}"/>
              </a:ext>
            </a:extLst>
          </p:cNvPr>
          <p:cNvSpPr/>
          <p:nvPr/>
        </p:nvSpPr>
        <p:spPr>
          <a:xfrm>
            <a:off x="3648545" y="3935251"/>
            <a:ext cx="357017" cy="357017"/>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11" name="Oval 110">
            <a:extLst>
              <a:ext uri="{FF2B5EF4-FFF2-40B4-BE49-F238E27FC236}">
                <a16:creationId xmlns:a16="http://schemas.microsoft.com/office/drawing/2014/main" id="{26B7E92F-AD1B-4A3F-A665-3B23BDDF617E}"/>
              </a:ext>
            </a:extLst>
          </p:cNvPr>
          <p:cNvSpPr/>
          <p:nvPr/>
        </p:nvSpPr>
        <p:spPr>
          <a:xfrm>
            <a:off x="3911108" y="3935251"/>
            <a:ext cx="357017" cy="357017"/>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12" name="Oval 111">
            <a:extLst>
              <a:ext uri="{FF2B5EF4-FFF2-40B4-BE49-F238E27FC236}">
                <a16:creationId xmlns:a16="http://schemas.microsoft.com/office/drawing/2014/main" id="{BDB27E91-4922-4474-9886-AF1CC6D4F0A6}"/>
              </a:ext>
            </a:extLst>
          </p:cNvPr>
          <p:cNvSpPr/>
          <p:nvPr/>
        </p:nvSpPr>
        <p:spPr>
          <a:xfrm>
            <a:off x="4712222" y="3935251"/>
            <a:ext cx="357017" cy="357017"/>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13" name="Oval 112">
            <a:extLst>
              <a:ext uri="{FF2B5EF4-FFF2-40B4-BE49-F238E27FC236}">
                <a16:creationId xmlns:a16="http://schemas.microsoft.com/office/drawing/2014/main" id="{AA854794-611A-4948-8CD9-310327208A40}"/>
              </a:ext>
            </a:extLst>
          </p:cNvPr>
          <p:cNvSpPr/>
          <p:nvPr/>
        </p:nvSpPr>
        <p:spPr>
          <a:xfrm>
            <a:off x="6276232" y="3935251"/>
            <a:ext cx="357017" cy="357017"/>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14" name="Oval 113">
            <a:extLst>
              <a:ext uri="{FF2B5EF4-FFF2-40B4-BE49-F238E27FC236}">
                <a16:creationId xmlns:a16="http://schemas.microsoft.com/office/drawing/2014/main" id="{E30A9995-077C-4DCB-BCF3-10F5203BA790}"/>
              </a:ext>
            </a:extLst>
          </p:cNvPr>
          <p:cNvSpPr/>
          <p:nvPr/>
        </p:nvSpPr>
        <p:spPr>
          <a:xfrm>
            <a:off x="4367651" y="4578880"/>
            <a:ext cx="357017" cy="357017"/>
          </a:xfrm>
          <a:prstGeom prst="ellips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5" name="Oval 114">
            <a:extLst>
              <a:ext uri="{FF2B5EF4-FFF2-40B4-BE49-F238E27FC236}">
                <a16:creationId xmlns:a16="http://schemas.microsoft.com/office/drawing/2014/main" id="{F7767689-29E7-4929-9689-87AA6F74ABFA}"/>
              </a:ext>
            </a:extLst>
          </p:cNvPr>
          <p:cNvSpPr/>
          <p:nvPr/>
        </p:nvSpPr>
        <p:spPr>
          <a:xfrm>
            <a:off x="4911779" y="4578880"/>
            <a:ext cx="357017" cy="357017"/>
          </a:xfrm>
          <a:prstGeom prst="ellips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16" name="Oval 115">
            <a:extLst>
              <a:ext uri="{FF2B5EF4-FFF2-40B4-BE49-F238E27FC236}">
                <a16:creationId xmlns:a16="http://schemas.microsoft.com/office/drawing/2014/main" id="{B7300D82-7ED4-4B20-B172-084225B23D8F}"/>
              </a:ext>
            </a:extLst>
          </p:cNvPr>
          <p:cNvSpPr/>
          <p:nvPr/>
        </p:nvSpPr>
        <p:spPr>
          <a:xfrm>
            <a:off x="5609837" y="4578880"/>
            <a:ext cx="357017" cy="357017"/>
          </a:xfrm>
          <a:prstGeom prst="ellips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17" name="Oval 116">
            <a:extLst>
              <a:ext uri="{FF2B5EF4-FFF2-40B4-BE49-F238E27FC236}">
                <a16:creationId xmlns:a16="http://schemas.microsoft.com/office/drawing/2014/main" id="{27EB8805-41A6-4C26-BBA6-EA19D16B7BB7}"/>
              </a:ext>
            </a:extLst>
          </p:cNvPr>
          <p:cNvSpPr/>
          <p:nvPr/>
        </p:nvSpPr>
        <p:spPr>
          <a:xfrm>
            <a:off x="4355205" y="5291912"/>
            <a:ext cx="357017" cy="357017"/>
          </a:xfrm>
          <a:prstGeom prst="ellips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8" name="Oval 117">
            <a:extLst>
              <a:ext uri="{FF2B5EF4-FFF2-40B4-BE49-F238E27FC236}">
                <a16:creationId xmlns:a16="http://schemas.microsoft.com/office/drawing/2014/main" id="{78976925-E394-4403-8E86-F50EEBEA3417}"/>
              </a:ext>
            </a:extLst>
          </p:cNvPr>
          <p:cNvSpPr/>
          <p:nvPr/>
        </p:nvSpPr>
        <p:spPr>
          <a:xfrm>
            <a:off x="4899333" y="5291912"/>
            <a:ext cx="357017" cy="357017"/>
          </a:xfrm>
          <a:prstGeom prst="ellips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19" name="Rectangle 118">
            <a:extLst>
              <a:ext uri="{FF2B5EF4-FFF2-40B4-BE49-F238E27FC236}">
                <a16:creationId xmlns:a16="http://schemas.microsoft.com/office/drawing/2014/main" id="{22AB730A-A64E-4A9E-9BBA-AC7106B6D3CA}"/>
              </a:ext>
            </a:extLst>
          </p:cNvPr>
          <p:cNvSpPr/>
          <p:nvPr/>
        </p:nvSpPr>
        <p:spPr>
          <a:xfrm>
            <a:off x="512409" y="5939684"/>
            <a:ext cx="1052576" cy="459666"/>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Route 4</a:t>
            </a:r>
          </a:p>
          <a:p>
            <a:pPr algn="ctr"/>
            <a:r>
              <a:rPr lang="en-US" sz="1100" dirty="0"/>
              <a:t>ID : 1324VS</a:t>
            </a:r>
          </a:p>
        </p:txBody>
      </p:sp>
      <p:sp>
        <p:nvSpPr>
          <p:cNvPr id="120" name="Rectangle: Rounded Corners 119">
            <a:extLst>
              <a:ext uri="{FF2B5EF4-FFF2-40B4-BE49-F238E27FC236}">
                <a16:creationId xmlns:a16="http://schemas.microsoft.com/office/drawing/2014/main" id="{A7F2B1E9-00D5-4440-8889-51F5FA555C5D}"/>
              </a:ext>
            </a:extLst>
          </p:cNvPr>
          <p:cNvSpPr/>
          <p:nvPr/>
        </p:nvSpPr>
        <p:spPr>
          <a:xfrm>
            <a:off x="3740604" y="6022609"/>
            <a:ext cx="1975405" cy="236780"/>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1" name="Picture 2" descr="Warehouse icon - Free download on Iconfinder">
            <a:extLst>
              <a:ext uri="{FF2B5EF4-FFF2-40B4-BE49-F238E27FC236}">
                <a16:creationId xmlns:a16="http://schemas.microsoft.com/office/drawing/2014/main" id="{9A7BF948-BCB1-45B2-A10C-49F2014B79AA}"/>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3740604" y="5972433"/>
            <a:ext cx="337132" cy="337132"/>
          </a:xfrm>
          <a:prstGeom prst="rect">
            <a:avLst/>
          </a:prstGeom>
          <a:noFill/>
          <a:extLst>
            <a:ext uri="{909E8E84-426E-40DD-AFC4-6F175D3DCCD1}">
              <a14:hiddenFill xmlns:a14="http://schemas.microsoft.com/office/drawing/2010/main">
                <a:solidFill>
                  <a:srgbClr val="FFFFFF"/>
                </a:solidFill>
              </a14:hiddenFill>
            </a:ext>
          </a:extLst>
        </p:spPr>
      </p:pic>
      <p:sp>
        <p:nvSpPr>
          <p:cNvPr id="122" name="Oval 121">
            <a:extLst>
              <a:ext uri="{FF2B5EF4-FFF2-40B4-BE49-F238E27FC236}">
                <a16:creationId xmlns:a16="http://schemas.microsoft.com/office/drawing/2014/main" id="{DAA05AC0-D71E-4C9E-B3B1-E1B2118E96FF}"/>
              </a:ext>
            </a:extLst>
          </p:cNvPr>
          <p:cNvSpPr/>
          <p:nvPr/>
        </p:nvSpPr>
        <p:spPr>
          <a:xfrm>
            <a:off x="4479456" y="5952625"/>
            <a:ext cx="357017" cy="357017"/>
          </a:xfrm>
          <a:prstGeom prst="ellips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3" name="Oval 122">
            <a:extLst>
              <a:ext uri="{FF2B5EF4-FFF2-40B4-BE49-F238E27FC236}">
                <a16:creationId xmlns:a16="http://schemas.microsoft.com/office/drawing/2014/main" id="{683E8BBE-9255-4684-AF08-D89A312B2C9A}"/>
              </a:ext>
            </a:extLst>
          </p:cNvPr>
          <p:cNvSpPr/>
          <p:nvPr/>
        </p:nvSpPr>
        <p:spPr>
          <a:xfrm>
            <a:off x="5043198" y="5952625"/>
            <a:ext cx="357017" cy="357017"/>
          </a:xfrm>
          <a:prstGeom prst="ellips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24" name="TextBox 123">
            <a:extLst>
              <a:ext uri="{FF2B5EF4-FFF2-40B4-BE49-F238E27FC236}">
                <a16:creationId xmlns:a16="http://schemas.microsoft.com/office/drawing/2014/main" id="{E79E005B-565B-4070-9EFA-915BE003EC13}"/>
              </a:ext>
            </a:extLst>
          </p:cNvPr>
          <p:cNvSpPr txBox="1"/>
          <p:nvPr/>
        </p:nvSpPr>
        <p:spPr>
          <a:xfrm>
            <a:off x="8278272" y="5387657"/>
            <a:ext cx="3202944" cy="1169551"/>
          </a:xfrm>
          <a:prstGeom prst="rect">
            <a:avLst/>
          </a:prstGeom>
          <a:noFill/>
        </p:spPr>
        <p:txBody>
          <a:bodyPr wrap="square" rtlCol="0">
            <a:spAutoFit/>
          </a:bodyPr>
          <a:lstStyle/>
          <a:p>
            <a:pPr algn="ctr"/>
            <a:r>
              <a:rPr lang="en-US" sz="1600" dirty="0"/>
              <a:t>Recommended stops: </a:t>
            </a:r>
          </a:p>
          <a:p>
            <a:pPr marL="1257300" lvl="2" indent="-342900">
              <a:buAutoNum type="arabicPeriod"/>
            </a:pPr>
            <a:r>
              <a:rPr lang="en-US" sz="900" dirty="0"/>
              <a:t>Warehouse 3321</a:t>
            </a:r>
          </a:p>
          <a:p>
            <a:pPr marL="1257300" lvl="2" indent="-342900">
              <a:buAutoNum type="arabicPeriod"/>
            </a:pPr>
            <a:r>
              <a:rPr lang="en-US" sz="900" dirty="0"/>
              <a:t>Store 112</a:t>
            </a:r>
          </a:p>
          <a:p>
            <a:pPr marL="1257300" lvl="2" indent="-342900">
              <a:buAutoNum type="arabicPeriod"/>
            </a:pPr>
            <a:r>
              <a:rPr lang="en-US" sz="900" dirty="0"/>
              <a:t>Store 987</a:t>
            </a:r>
          </a:p>
          <a:p>
            <a:pPr marL="1257300" lvl="2" indent="-342900">
              <a:buAutoNum type="arabicPeriod"/>
            </a:pPr>
            <a:r>
              <a:rPr lang="en-US" sz="900" dirty="0"/>
              <a:t>Store 83</a:t>
            </a:r>
          </a:p>
          <a:p>
            <a:pPr marL="1257300" lvl="2" indent="-342900">
              <a:buAutoNum type="arabicPeriod"/>
            </a:pPr>
            <a:r>
              <a:rPr lang="en-US" sz="900" dirty="0"/>
              <a:t>Store 32</a:t>
            </a:r>
          </a:p>
          <a:p>
            <a:pPr marL="1257300" lvl="2" indent="-342900">
              <a:buAutoNum type="arabicPeriod"/>
            </a:pPr>
            <a:r>
              <a:rPr lang="en-US" sz="900" dirty="0"/>
              <a:t>Dealer  22</a:t>
            </a:r>
          </a:p>
        </p:txBody>
      </p:sp>
      <p:sp>
        <p:nvSpPr>
          <p:cNvPr id="63" name="TextBox 34">
            <a:extLst>
              <a:ext uri="{FF2B5EF4-FFF2-40B4-BE49-F238E27FC236}">
                <a16:creationId xmlns:a16="http://schemas.microsoft.com/office/drawing/2014/main" id="{0C828027-8587-425A-A6BF-929F1FAE2868}"/>
              </a:ext>
            </a:extLst>
          </p:cNvPr>
          <p:cNvSpPr txBox="1"/>
          <p:nvPr/>
        </p:nvSpPr>
        <p:spPr>
          <a:xfrm>
            <a:off x="10498769" y="6190280"/>
            <a:ext cx="1309277" cy="337132"/>
          </a:xfrm>
          <a:prstGeom prst="rect">
            <a:avLst/>
          </a:prstGeom>
          <a:ln/>
        </p:spPr>
        <p:style>
          <a:lnRef idx="0">
            <a:schemeClr val="accent4"/>
          </a:lnRef>
          <a:fillRef idx="3">
            <a:schemeClr val="accent4"/>
          </a:fillRef>
          <a:effectRef idx="3">
            <a:schemeClr val="accent4"/>
          </a:effectRef>
          <a:fontRef idx="minor">
            <a:schemeClr val="lt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b="1" dirty="0">
                <a:solidFill>
                  <a:schemeClr val="bg1"/>
                </a:solidFill>
                <a:latin typeface="Arial" panose="020B0604020202020204" pitchFamily="34" charset="0"/>
                <a:cs typeface="Arial" panose="020B0604020202020204" pitchFamily="34" charset="0"/>
              </a:rPr>
              <a:t>Download plan</a:t>
            </a:r>
            <a:endParaRPr lang="en-US" sz="11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131666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0C0EC85-6C12-4AA0-B083-DE263B247886}"/>
              </a:ext>
            </a:extLst>
          </p:cNvPr>
          <p:cNvSpPr>
            <a:spLocks noGrp="1"/>
          </p:cNvSpPr>
          <p:nvPr>
            <p:ph sz="quarter" idx="10"/>
          </p:nvPr>
        </p:nvSpPr>
        <p:spPr/>
        <p:txBody>
          <a:bodyPr/>
          <a:lstStyle/>
          <a:p>
            <a:r>
              <a:rPr lang="en-US" dirty="0"/>
              <a:t>Raw material inventory analysis</a:t>
            </a:r>
          </a:p>
        </p:txBody>
      </p:sp>
    </p:spTree>
    <p:extLst>
      <p:ext uri="{BB962C8B-B14F-4D97-AF65-F5344CB8AC3E}">
        <p14:creationId xmlns:p14="http://schemas.microsoft.com/office/powerpoint/2010/main" val="689608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308" name="Shape 308"/>
          <p:cNvSpPr txBox="1">
            <a:spLocks noGrp="1"/>
          </p:cNvSpPr>
          <p:nvPr>
            <p:ph type="title"/>
          </p:nvPr>
        </p:nvSpPr>
        <p:spPr>
          <a:xfrm>
            <a:off x="599655" y="58925"/>
            <a:ext cx="10940304" cy="408349"/>
          </a:xfrm>
          <a:prstGeom prst="rect">
            <a:avLst/>
          </a:prstGeom>
          <a:noFill/>
          <a:ln>
            <a:noFill/>
          </a:ln>
        </p:spPr>
        <p:txBody>
          <a:bodyPr wrap="square" lIns="91425" tIns="45700" rIns="91425" bIns="45700" anchor="ctr" anchorCtr="0">
            <a:noAutofit/>
          </a:bodyPr>
          <a:lstStyle/>
          <a:p>
            <a:pPr lvl="0" indent="-177800">
              <a:spcBef>
                <a:spcPts val="0"/>
              </a:spcBef>
              <a:buClr>
                <a:schemeClr val="lt1"/>
              </a:buClr>
              <a:buSzPct val="100000"/>
            </a:pPr>
            <a:r>
              <a:rPr lang="en-US" dirty="0">
                <a:solidFill>
                  <a:schemeClr val="lt1"/>
                </a:solidFill>
                <a:ea typeface="Arial"/>
                <a:sym typeface="Arial"/>
              </a:rPr>
              <a:t>Solution Approach</a:t>
            </a:r>
          </a:p>
        </p:txBody>
      </p:sp>
      <p:sp>
        <p:nvSpPr>
          <p:cNvPr id="2" name="Rectangle 1">
            <a:extLst>
              <a:ext uri="{FF2B5EF4-FFF2-40B4-BE49-F238E27FC236}">
                <a16:creationId xmlns:a16="http://schemas.microsoft.com/office/drawing/2014/main" id="{AE6066AD-9360-4311-8CB8-8722B734FC51}"/>
              </a:ext>
            </a:extLst>
          </p:cNvPr>
          <p:cNvSpPr/>
          <p:nvPr/>
        </p:nvSpPr>
        <p:spPr>
          <a:xfrm>
            <a:off x="11153467" y="2331664"/>
            <a:ext cx="919088" cy="145148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Phase 2: </a:t>
            </a:r>
          </a:p>
          <a:p>
            <a:pPr algn="ctr"/>
            <a:r>
              <a:rPr lang="en-US" sz="1200" dirty="0">
                <a:latin typeface="Arial" panose="020B0604020202020204" pitchFamily="34" charset="0"/>
                <a:cs typeface="Arial" panose="020B0604020202020204" pitchFamily="34" charset="0"/>
              </a:rPr>
              <a:t>Improve the metrics </a:t>
            </a:r>
          </a:p>
        </p:txBody>
      </p:sp>
      <p:sp>
        <p:nvSpPr>
          <p:cNvPr id="73" name="Rectangle 72">
            <a:extLst>
              <a:ext uri="{FF2B5EF4-FFF2-40B4-BE49-F238E27FC236}">
                <a16:creationId xmlns:a16="http://schemas.microsoft.com/office/drawing/2014/main" id="{DC55873B-7EA0-4FF4-AD5B-B774338D7B5E}"/>
              </a:ext>
            </a:extLst>
          </p:cNvPr>
          <p:cNvSpPr/>
          <p:nvPr/>
        </p:nvSpPr>
        <p:spPr>
          <a:xfrm>
            <a:off x="2106686" y="4481477"/>
            <a:ext cx="8064592" cy="1446550"/>
          </a:xfrm>
          <a:prstGeom prst="rect">
            <a:avLst/>
          </a:prstGeom>
        </p:spPr>
        <p:txBody>
          <a:bodyPr wrap="square">
            <a:spAutoFit/>
          </a:bodyPr>
          <a:lstStyle/>
          <a:p>
            <a:pPr marL="0" marR="0" lvl="0" indent="-171450" defTabSz="914400" eaLnBrk="1" fontAlgn="base" latinLnBrk="0" hangingPunct="1">
              <a:lnSpc>
                <a:spcPct val="100000"/>
              </a:lnSpc>
              <a:spcBef>
                <a:spcPts val="600"/>
              </a:spcBef>
              <a:spcAft>
                <a:spcPct val="0"/>
              </a:spcAft>
              <a:buClr>
                <a:srgbClr val="0061B2"/>
              </a:buClr>
              <a:buSzTx/>
              <a:buFont typeface="Wingdings" pitchFamily="2" charset="2"/>
              <a:buChar char="§"/>
              <a:tabLst/>
              <a:defRPr/>
            </a:pPr>
            <a:r>
              <a:rPr kumimoji="0" lang="en-US" sz="13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Dashboards should provide an end-to-end solution illustrating the flow of Inventory for both Raw Materials  from point of origin till finished goods</a:t>
            </a:r>
          </a:p>
          <a:p>
            <a:pPr marL="0" marR="0" lvl="0" indent="-171450" defTabSz="914400" eaLnBrk="1" fontAlgn="base" latinLnBrk="0" hangingPunct="1">
              <a:lnSpc>
                <a:spcPct val="100000"/>
              </a:lnSpc>
              <a:spcBef>
                <a:spcPts val="600"/>
              </a:spcBef>
              <a:spcAft>
                <a:spcPct val="0"/>
              </a:spcAft>
              <a:buClr>
                <a:srgbClr val="0061B2"/>
              </a:buClr>
              <a:buSzTx/>
              <a:buFont typeface="Wingdings" pitchFamily="2" charset="2"/>
              <a:buChar char="§"/>
              <a:tabLst/>
              <a:defRPr/>
            </a:pPr>
            <a:r>
              <a:rPr kumimoji="0" lang="en-US" sz="13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 logical flow of dashboards should be built which provided  a holistic snapshot of the supply chain network , capturing the  key governing parameters from a category level to an SKU level</a:t>
            </a:r>
          </a:p>
          <a:p>
            <a:pPr marR="0" lvl="0" defTabSz="914400" eaLnBrk="1" fontAlgn="base" latinLnBrk="0" hangingPunct="1">
              <a:lnSpc>
                <a:spcPct val="100000"/>
              </a:lnSpc>
              <a:spcBef>
                <a:spcPts val="600"/>
              </a:spcBef>
              <a:spcAft>
                <a:spcPct val="0"/>
              </a:spcAft>
              <a:buClr>
                <a:srgbClr val="0061B2"/>
              </a:buClr>
              <a:buSzTx/>
              <a:tabLst/>
              <a:defRPr/>
            </a:pPr>
            <a:r>
              <a:rPr kumimoji="0" lang="en-US" sz="13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What-If analysis framework provides user a platform to simulate different scenarios  and hence identify the optimal  method to reduce excess inventory</a:t>
            </a:r>
          </a:p>
        </p:txBody>
      </p:sp>
      <p:sp>
        <p:nvSpPr>
          <p:cNvPr id="74" name="Rectangle 73">
            <a:extLst>
              <a:ext uri="{FF2B5EF4-FFF2-40B4-BE49-F238E27FC236}">
                <a16:creationId xmlns:a16="http://schemas.microsoft.com/office/drawing/2014/main" id="{621ACABD-CD9B-4B1B-88B7-AEF793DB5D28}"/>
              </a:ext>
            </a:extLst>
          </p:cNvPr>
          <p:cNvSpPr/>
          <p:nvPr/>
        </p:nvSpPr>
        <p:spPr>
          <a:xfrm>
            <a:off x="2106686" y="3914117"/>
            <a:ext cx="8064592" cy="264477"/>
          </a:xfrm>
          <a:prstGeom prst="rect">
            <a:avLst/>
          </a:prstGeom>
          <a:solidFill>
            <a:srgbClr val="FFFFFF">
              <a:lumMod val="50000"/>
            </a:srgbClr>
          </a:soli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Dashboard using off the shelf product like Tableau / custom tool </a:t>
            </a:r>
          </a:p>
        </p:txBody>
      </p:sp>
      <p:sp>
        <p:nvSpPr>
          <p:cNvPr id="23" name="Rectangle 22">
            <a:extLst>
              <a:ext uri="{FF2B5EF4-FFF2-40B4-BE49-F238E27FC236}">
                <a16:creationId xmlns:a16="http://schemas.microsoft.com/office/drawing/2014/main" id="{2BDB01D8-BE5F-42BB-AF2B-A5B55B623A2F}"/>
              </a:ext>
            </a:extLst>
          </p:cNvPr>
          <p:cNvSpPr/>
          <p:nvPr/>
        </p:nvSpPr>
        <p:spPr>
          <a:xfrm>
            <a:off x="105604" y="1342655"/>
            <a:ext cx="2229484" cy="325038"/>
          </a:xfrm>
          <a:prstGeom prst="rect">
            <a:avLst/>
          </a:prstGeom>
          <a:solidFill>
            <a:srgbClr val="FFFFFF">
              <a:lumMod val="50000"/>
            </a:srgbClr>
          </a:soli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Consolidate</a:t>
            </a:r>
          </a:p>
        </p:txBody>
      </p:sp>
      <p:sp>
        <p:nvSpPr>
          <p:cNvPr id="24" name="Rectangle 23">
            <a:extLst>
              <a:ext uri="{FF2B5EF4-FFF2-40B4-BE49-F238E27FC236}">
                <a16:creationId xmlns:a16="http://schemas.microsoft.com/office/drawing/2014/main" id="{2BB3EB55-63B0-4A58-9A2F-C1ED8E6C502E}"/>
              </a:ext>
            </a:extLst>
          </p:cNvPr>
          <p:cNvSpPr/>
          <p:nvPr/>
        </p:nvSpPr>
        <p:spPr>
          <a:xfrm>
            <a:off x="3023158" y="1342655"/>
            <a:ext cx="2229484" cy="325038"/>
          </a:xfrm>
          <a:prstGeom prst="rect">
            <a:avLst/>
          </a:prstGeom>
          <a:solidFill>
            <a:srgbClr val="FFFFFF">
              <a:lumMod val="50000"/>
            </a:srgbClr>
          </a:soli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Build</a:t>
            </a:r>
          </a:p>
        </p:txBody>
      </p:sp>
      <p:sp>
        <p:nvSpPr>
          <p:cNvPr id="25" name="Rectangle 24">
            <a:extLst>
              <a:ext uri="{FF2B5EF4-FFF2-40B4-BE49-F238E27FC236}">
                <a16:creationId xmlns:a16="http://schemas.microsoft.com/office/drawing/2014/main" id="{1C798895-47FE-40CF-B1AA-80CA76140CB8}"/>
              </a:ext>
            </a:extLst>
          </p:cNvPr>
          <p:cNvSpPr/>
          <p:nvPr/>
        </p:nvSpPr>
        <p:spPr>
          <a:xfrm>
            <a:off x="5887371" y="1342655"/>
            <a:ext cx="2229484" cy="325038"/>
          </a:xfrm>
          <a:prstGeom prst="rect">
            <a:avLst/>
          </a:prstGeom>
          <a:solidFill>
            <a:srgbClr val="FFFFFF">
              <a:lumMod val="50000"/>
            </a:srgbClr>
          </a:soli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Plan</a:t>
            </a:r>
          </a:p>
        </p:txBody>
      </p:sp>
      <p:grpSp>
        <p:nvGrpSpPr>
          <p:cNvPr id="28" name="Group 27">
            <a:extLst>
              <a:ext uri="{FF2B5EF4-FFF2-40B4-BE49-F238E27FC236}">
                <a16:creationId xmlns:a16="http://schemas.microsoft.com/office/drawing/2014/main" id="{DBB48481-7DF5-45A8-99E5-A56656A3883C}"/>
              </a:ext>
            </a:extLst>
          </p:cNvPr>
          <p:cNvGrpSpPr/>
          <p:nvPr/>
        </p:nvGrpSpPr>
        <p:grpSpPr>
          <a:xfrm>
            <a:off x="150552" y="3762675"/>
            <a:ext cx="1641142" cy="2556869"/>
            <a:chOff x="1284051" y="1128655"/>
            <a:chExt cx="3200400" cy="3133691"/>
          </a:xfrm>
        </p:grpSpPr>
        <p:sp>
          <p:nvSpPr>
            <p:cNvPr id="29" name="Freeform: Shape 28">
              <a:extLst>
                <a:ext uri="{FF2B5EF4-FFF2-40B4-BE49-F238E27FC236}">
                  <a16:creationId xmlns:a16="http://schemas.microsoft.com/office/drawing/2014/main" id="{380B8C3B-02AB-49EB-8CDA-13BA70A1BE81}"/>
                </a:ext>
              </a:extLst>
            </p:cNvPr>
            <p:cNvSpPr/>
            <p:nvPr/>
          </p:nvSpPr>
          <p:spPr>
            <a:xfrm>
              <a:off x="1284051" y="1128655"/>
              <a:ext cx="3200400" cy="408350"/>
            </a:xfrm>
            <a:custGeom>
              <a:avLst/>
              <a:gdLst>
                <a:gd name="connsiteX0" fmla="*/ 0 w 3060000"/>
                <a:gd name="connsiteY0" fmla="*/ 0 h 648890"/>
                <a:gd name="connsiteX1" fmla="*/ 3060000 w 3060000"/>
                <a:gd name="connsiteY1" fmla="*/ 0 h 648890"/>
                <a:gd name="connsiteX2" fmla="*/ 3060000 w 3060000"/>
                <a:gd name="connsiteY2" fmla="*/ 648890 h 648890"/>
                <a:gd name="connsiteX3" fmla="*/ 0 w 3060000"/>
                <a:gd name="connsiteY3" fmla="*/ 648890 h 648890"/>
                <a:gd name="connsiteX4" fmla="*/ 0 w 3060000"/>
                <a:gd name="connsiteY4" fmla="*/ 0 h 648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0000" h="648890">
                  <a:moveTo>
                    <a:pt x="0" y="0"/>
                  </a:moveTo>
                  <a:lnTo>
                    <a:pt x="3060000" y="0"/>
                  </a:lnTo>
                  <a:lnTo>
                    <a:pt x="3060000" y="648890"/>
                  </a:lnTo>
                  <a:lnTo>
                    <a:pt x="0" y="64889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6360" tIns="86360" rIns="86360" bIns="86360" numCol="1" spcCol="1270" anchor="ctr" anchorCtr="0">
              <a:noAutofit/>
            </a:bodyPr>
            <a:lstStyle/>
            <a:p>
              <a:pPr marL="0" lvl="0" indent="0" algn="ctr" defTabSz="1511300">
                <a:lnSpc>
                  <a:spcPct val="90000"/>
                </a:lnSpc>
                <a:spcBef>
                  <a:spcPct val="0"/>
                </a:spcBef>
                <a:spcAft>
                  <a:spcPct val="35000"/>
                </a:spcAft>
                <a:buNone/>
              </a:pPr>
              <a:r>
                <a:rPr lang="en-US" sz="1100" dirty="0">
                  <a:latin typeface="Arial" panose="020B0604020202020204" pitchFamily="34" charset="0"/>
                  <a:cs typeface="Arial" panose="020B0604020202020204" pitchFamily="34" charset="0"/>
                </a:rPr>
                <a:t>Raw material inventory </a:t>
              </a:r>
              <a:endParaRPr lang="en-US" sz="1100" kern="1200" dirty="0">
                <a:latin typeface="Arial" panose="020B0604020202020204" pitchFamily="34" charset="0"/>
                <a:cs typeface="Arial" panose="020B0604020202020204" pitchFamily="34" charset="0"/>
              </a:endParaRPr>
            </a:p>
          </p:txBody>
        </p:sp>
        <p:sp>
          <p:nvSpPr>
            <p:cNvPr id="30" name="Freeform: Shape 29">
              <a:extLst>
                <a:ext uri="{FF2B5EF4-FFF2-40B4-BE49-F238E27FC236}">
                  <a16:creationId xmlns:a16="http://schemas.microsoft.com/office/drawing/2014/main" id="{B56B3FE4-7ACA-4071-A62C-BC7EC1B65891}"/>
                </a:ext>
              </a:extLst>
            </p:cNvPr>
            <p:cNvSpPr/>
            <p:nvPr/>
          </p:nvSpPr>
          <p:spPr>
            <a:xfrm>
              <a:off x="1284051" y="1809991"/>
              <a:ext cx="3200400" cy="408350"/>
            </a:xfrm>
            <a:custGeom>
              <a:avLst/>
              <a:gdLst>
                <a:gd name="connsiteX0" fmla="*/ 0 w 2880000"/>
                <a:gd name="connsiteY0" fmla="*/ 0 h 648890"/>
                <a:gd name="connsiteX1" fmla="*/ 2880000 w 2880000"/>
                <a:gd name="connsiteY1" fmla="*/ 0 h 648890"/>
                <a:gd name="connsiteX2" fmla="*/ 2880000 w 2880000"/>
                <a:gd name="connsiteY2" fmla="*/ 648890 h 648890"/>
                <a:gd name="connsiteX3" fmla="*/ 0 w 2880000"/>
                <a:gd name="connsiteY3" fmla="*/ 648890 h 648890"/>
                <a:gd name="connsiteX4" fmla="*/ 0 w 2880000"/>
                <a:gd name="connsiteY4" fmla="*/ 0 h 648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000" h="648890">
                  <a:moveTo>
                    <a:pt x="0" y="0"/>
                  </a:moveTo>
                  <a:lnTo>
                    <a:pt x="2880000" y="0"/>
                  </a:lnTo>
                  <a:lnTo>
                    <a:pt x="2880000" y="648890"/>
                  </a:lnTo>
                  <a:lnTo>
                    <a:pt x="0" y="64889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6360" tIns="86360" rIns="86360" bIns="86360" numCol="1" spcCol="1270" anchor="ctr" anchorCtr="0">
              <a:noAutofit/>
            </a:bodyPr>
            <a:lstStyle/>
            <a:p>
              <a:pPr marL="0" lvl="0" indent="0" algn="ctr" defTabSz="1511300">
                <a:lnSpc>
                  <a:spcPct val="90000"/>
                </a:lnSpc>
                <a:spcBef>
                  <a:spcPct val="0"/>
                </a:spcBef>
                <a:spcAft>
                  <a:spcPct val="35000"/>
                </a:spcAft>
                <a:buNone/>
              </a:pPr>
              <a:r>
                <a:rPr lang="en-US" sz="1100" kern="1200" dirty="0">
                  <a:latin typeface="Arial" panose="020B0604020202020204" pitchFamily="34" charset="0"/>
                  <a:cs typeface="Arial" panose="020B0604020202020204" pitchFamily="34" charset="0"/>
                </a:rPr>
                <a:t>Lead time </a:t>
              </a:r>
            </a:p>
          </p:txBody>
        </p:sp>
        <p:sp>
          <p:nvSpPr>
            <p:cNvPr id="31" name="Freeform: Shape 30">
              <a:extLst>
                <a:ext uri="{FF2B5EF4-FFF2-40B4-BE49-F238E27FC236}">
                  <a16:creationId xmlns:a16="http://schemas.microsoft.com/office/drawing/2014/main" id="{4DEEA013-24F9-45BB-B98D-B51BFD603C73}"/>
                </a:ext>
              </a:extLst>
            </p:cNvPr>
            <p:cNvSpPr/>
            <p:nvPr/>
          </p:nvSpPr>
          <p:spPr>
            <a:xfrm>
              <a:off x="1284051" y="2491326"/>
              <a:ext cx="3200400" cy="408350"/>
            </a:xfrm>
            <a:custGeom>
              <a:avLst/>
              <a:gdLst>
                <a:gd name="connsiteX0" fmla="*/ 0 w 2295000"/>
                <a:gd name="connsiteY0" fmla="*/ 0 h 648890"/>
                <a:gd name="connsiteX1" fmla="*/ 2295000 w 2295000"/>
                <a:gd name="connsiteY1" fmla="*/ 0 h 648890"/>
                <a:gd name="connsiteX2" fmla="*/ 2295000 w 2295000"/>
                <a:gd name="connsiteY2" fmla="*/ 648890 h 648890"/>
                <a:gd name="connsiteX3" fmla="*/ 0 w 2295000"/>
                <a:gd name="connsiteY3" fmla="*/ 648890 h 648890"/>
                <a:gd name="connsiteX4" fmla="*/ 0 w 2295000"/>
                <a:gd name="connsiteY4" fmla="*/ 0 h 648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5000" h="648890">
                  <a:moveTo>
                    <a:pt x="0" y="0"/>
                  </a:moveTo>
                  <a:lnTo>
                    <a:pt x="2295000" y="0"/>
                  </a:lnTo>
                  <a:lnTo>
                    <a:pt x="2295000" y="648890"/>
                  </a:lnTo>
                  <a:lnTo>
                    <a:pt x="0" y="64889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6360" tIns="86360" rIns="86360" bIns="86360" numCol="1" spcCol="1270" anchor="ctr" anchorCtr="0">
              <a:noAutofit/>
            </a:bodyPr>
            <a:lstStyle/>
            <a:p>
              <a:pPr marL="0" lvl="0" indent="0" algn="ctr" defTabSz="1511300">
                <a:lnSpc>
                  <a:spcPct val="90000"/>
                </a:lnSpc>
                <a:spcBef>
                  <a:spcPct val="0"/>
                </a:spcBef>
                <a:spcAft>
                  <a:spcPct val="35000"/>
                </a:spcAft>
                <a:buNone/>
              </a:pPr>
              <a:r>
                <a:rPr lang="en-US" sz="1100" kern="1200" dirty="0">
                  <a:latin typeface="Arial" panose="020B0604020202020204" pitchFamily="34" charset="0"/>
                  <a:cs typeface="Arial" panose="020B0604020202020204" pitchFamily="34" charset="0"/>
                </a:rPr>
                <a:t>Min. order quantity </a:t>
              </a:r>
            </a:p>
          </p:txBody>
        </p:sp>
        <p:sp>
          <p:nvSpPr>
            <p:cNvPr id="32" name="Freeform: Shape 31">
              <a:extLst>
                <a:ext uri="{FF2B5EF4-FFF2-40B4-BE49-F238E27FC236}">
                  <a16:creationId xmlns:a16="http://schemas.microsoft.com/office/drawing/2014/main" id="{AD6042E2-55C6-44A1-A031-7762CB3FD5AF}"/>
                </a:ext>
              </a:extLst>
            </p:cNvPr>
            <p:cNvSpPr/>
            <p:nvPr/>
          </p:nvSpPr>
          <p:spPr>
            <a:xfrm>
              <a:off x="1284051" y="3172661"/>
              <a:ext cx="3200400" cy="408350"/>
            </a:xfrm>
            <a:custGeom>
              <a:avLst/>
              <a:gdLst>
                <a:gd name="connsiteX0" fmla="*/ 0 w 2430000"/>
                <a:gd name="connsiteY0" fmla="*/ 0 h 648890"/>
                <a:gd name="connsiteX1" fmla="*/ 2430000 w 2430000"/>
                <a:gd name="connsiteY1" fmla="*/ 0 h 648890"/>
                <a:gd name="connsiteX2" fmla="*/ 2430000 w 2430000"/>
                <a:gd name="connsiteY2" fmla="*/ 648890 h 648890"/>
                <a:gd name="connsiteX3" fmla="*/ 0 w 2430000"/>
                <a:gd name="connsiteY3" fmla="*/ 648890 h 648890"/>
                <a:gd name="connsiteX4" fmla="*/ 0 w 2430000"/>
                <a:gd name="connsiteY4" fmla="*/ 0 h 648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0000" h="648890">
                  <a:moveTo>
                    <a:pt x="0" y="0"/>
                  </a:moveTo>
                  <a:lnTo>
                    <a:pt x="2430000" y="0"/>
                  </a:lnTo>
                  <a:lnTo>
                    <a:pt x="2430000" y="648890"/>
                  </a:lnTo>
                  <a:lnTo>
                    <a:pt x="0" y="64889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6360" tIns="86360" rIns="86360" bIns="86360" numCol="1" spcCol="1270" anchor="ctr" anchorCtr="0">
              <a:noAutofit/>
            </a:bodyPr>
            <a:lstStyle/>
            <a:p>
              <a:pPr marL="0" lvl="0" indent="0" algn="ctr" defTabSz="1511300">
                <a:lnSpc>
                  <a:spcPct val="90000"/>
                </a:lnSpc>
                <a:spcBef>
                  <a:spcPct val="0"/>
                </a:spcBef>
                <a:spcAft>
                  <a:spcPct val="35000"/>
                </a:spcAft>
                <a:buNone/>
              </a:pPr>
              <a:r>
                <a:rPr lang="en-US" sz="1100" kern="1200" dirty="0">
                  <a:latin typeface="Arial" panose="020B0604020202020204" pitchFamily="34" charset="0"/>
                  <a:cs typeface="Arial" panose="020B0604020202020204" pitchFamily="34" charset="0"/>
                </a:rPr>
                <a:t>Production schedule </a:t>
              </a:r>
            </a:p>
          </p:txBody>
        </p:sp>
        <p:sp>
          <p:nvSpPr>
            <p:cNvPr id="33" name="Freeform: Shape 32">
              <a:extLst>
                <a:ext uri="{FF2B5EF4-FFF2-40B4-BE49-F238E27FC236}">
                  <a16:creationId xmlns:a16="http://schemas.microsoft.com/office/drawing/2014/main" id="{75956F76-1B96-4506-8D67-28DB26565474}"/>
                </a:ext>
              </a:extLst>
            </p:cNvPr>
            <p:cNvSpPr/>
            <p:nvPr/>
          </p:nvSpPr>
          <p:spPr>
            <a:xfrm>
              <a:off x="1284051" y="3853996"/>
              <a:ext cx="3200400" cy="408350"/>
            </a:xfrm>
            <a:custGeom>
              <a:avLst/>
              <a:gdLst>
                <a:gd name="connsiteX0" fmla="*/ 0 w 2970000"/>
                <a:gd name="connsiteY0" fmla="*/ 0 h 648890"/>
                <a:gd name="connsiteX1" fmla="*/ 2970000 w 2970000"/>
                <a:gd name="connsiteY1" fmla="*/ 0 h 648890"/>
                <a:gd name="connsiteX2" fmla="*/ 2970000 w 2970000"/>
                <a:gd name="connsiteY2" fmla="*/ 648890 h 648890"/>
                <a:gd name="connsiteX3" fmla="*/ 0 w 2970000"/>
                <a:gd name="connsiteY3" fmla="*/ 648890 h 648890"/>
                <a:gd name="connsiteX4" fmla="*/ 0 w 2970000"/>
                <a:gd name="connsiteY4" fmla="*/ 0 h 648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0000" h="648890">
                  <a:moveTo>
                    <a:pt x="0" y="0"/>
                  </a:moveTo>
                  <a:lnTo>
                    <a:pt x="2970000" y="0"/>
                  </a:lnTo>
                  <a:lnTo>
                    <a:pt x="2970000" y="648890"/>
                  </a:lnTo>
                  <a:lnTo>
                    <a:pt x="0" y="64889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6360" tIns="86360" rIns="86360" bIns="86360" numCol="1" spcCol="1270" anchor="ctr" anchorCtr="0">
              <a:noAutofit/>
            </a:bodyPr>
            <a:lstStyle/>
            <a:p>
              <a:pPr marL="0" lvl="0" indent="0" algn="ctr" defTabSz="1511300">
                <a:lnSpc>
                  <a:spcPct val="90000"/>
                </a:lnSpc>
                <a:spcBef>
                  <a:spcPct val="0"/>
                </a:spcBef>
                <a:spcAft>
                  <a:spcPct val="35000"/>
                </a:spcAft>
                <a:buNone/>
              </a:pPr>
              <a:r>
                <a:rPr lang="en-US" sz="1100" kern="1200" dirty="0">
                  <a:latin typeface="Arial" panose="020B0604020202020204" pitchFamily="34" charset="0"/>
                  <a:cs typeface="Arial" panose="020B0604020202020204" pitchFamily="34" charset="0"/>
                </a:rPr>
                <a:t>Historical production data</a:t>
              </a:r>
            </a:p>
          </p:txBody>
        </p:sp>
      </p:grpSp>
      <p:sp>
        <p:nvSpPr>
          <p:cNvPr id="40" name="Right Arrow 28">
            <a:extLst>
              <a:ext uri="{FF2B5EF4-FFF2-40B4-BE49-F238E27FC236}">
                <a16:creationId xmlns:a16="http://schemas.microsoft.com/office/drawing/2014/main" id="{9C5B4E8C-28A8-424F-A8E9-31BEA61D75CB}"/>
              </a:ext>
            </a:extLst>
          </p:cNvPr>
          <p:cNvSpPr/>
          <p:nvPr/>
        </p:nvSpPr>
        <p:spPr>
          <a:xfrm>
            <a:off x="10851132" y="3007122"/>
            <a:ext cx="258103" cy="100575"/>
          </a:xfrm>
          <a:prstGeom prst="rightArrow">
            <a:avLst/>
          </a:prstGeom>
          <a:solidFill>
            <a:srgbClr val="0061B2"/>
          </a:solidFill>
          <a:ln w="25400" cap="flat" cmpd="sng" algn="ctr">
            <a:solidFill>
              <a:srgbClr val="0061B2">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6D893C3D-9B92-4FEA-AD68-D4725C50E25D}"/>
              </a:ext>
            </a:extLst>
          </p:cNvPr>
          <p:cNvSpPr txBox="1"/>
          <p:nvPr/>
        </p:nvSpPr>
        <p:spPr>
          <a:xfrm>
            <a:off x="5884776" y="1808444"/>
            <a:ext cx="2117517"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Set and Refresh Inventory Targets</a:t>
            </a:r>
          </a:p>
        </p:txBody>
      </p:sp>
      <p:pic>
        <p:nvPicPr>
          <p:cNvPr id="42" name="Picture 41">
            <a:extLst>
              <a:ext uri="{FF2B5EF4-FFF2-40B4-BE49-F238E27FC236}">
                <a16:creationId xmlns:a16="http://schemas.microsoft.com/office/drawing/2014/main" id="{BAB04B5F-47BF-4BE0-93FA-9774E58B6D7E}"/>
              </a:ext>
            </a:extLst>
          </p:cNvPr>
          <p:cNvPicPr>
            <a:picLocks noChangeAspect="1"/>
          </p:cNvPicPr>
          <p:nvPr/>
        </p:nvPicPr>
        <p:blipFill>
          <a:blip r:embed="rId3" cstate="print">
            <a:duotone>
              <a:srgbClr val="256DBC">
                <a:shade val="45000"/>
                <a:satMod val="135000"/>
              </a:srgbClr>
              <a:prstClr val="white"/>
            </a:duotone>
            <a:extLst>
              <a:ext uri="{28A0092B-C50C-407E-A947-70E740481C1C}">
                <a14:useLocalDpi xmlns:a14="http://schemas.microsoft.com/office/drawing/2010/main" val="0"/>
              </a:ext>
            </a:extLst>
          </a:blip>
          <a:stretch>
            <a:fillRect/>
          </a:stretch>
        </p:blipFill>
        <p:spPr>
          <a:xfrm>
            <a:off x="5815027" y="1868420"/>
            <a:ext cx="376591" cy="298744"/>
          </a:xfrm>
          <a:prstGeom prst="rect">
            <a:avLst/>
          </a:prstGeom>
        </p:spPr>
      </p:pic>
      <p:sp>
        <p:nvSpPr>
          <p:cNvPr id="43" name="Rectangle 42">
            <a:extLst>
              <a:ext uri="{FF2B5EF4-FFF2-40B4-BE49-F238E27FC236}">
                <a16:creationId xmlns:a16="http://schemas.microsoft.com/office/drawing/2014/main" id="{6B367190-1214-4D1D-908A-9D3E19C8989F}"/>
              </a:ext>
            </a:extLst>
          </p:cNvPr>
          <p:cNvSpPr/>
          <p:nvPr/>
        </p:nvSpPr>
        <p:spPr>
          <a:xfrm>
            <a:off x="8582192" y="1334740"/>
            <a:ext cx="2229484" cy="325038"/>
          </a:xfrm>
          <a:prstGeom prst="rect">
            <a:avLst/>
          </a:prstGeom>
          <a:solidFill>
            <a:srgbClr val="FFFFFF">
              <a:lumMod val="50000"/>
            </a:srgbClr>
          </a:soli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Insights</a:t>
            </a:r>
          </a:p>
        </p:txBody>
      </p:sp>
      <p:grpSp>
        <p:nvGrpSpPr>
          <p:cNvPr id="7" name="Group 6">
            <a:extLst>
              <a:ext uri="{FF2B5EF4-FFF2-40B4-BE49-F238E27FC236}">
                <a16:creationId xmlns:a16="http://schemas.microsoft.com/office/drawing/2014/main" id="{9194366F-3A3D-4E7F-933F-208B9522BB20}"/>
              </a:ext>
            </a:extLst>
          </p:cNvPr>
          <p:cNvGrpSpPr/>
          <p:nvPr/>
        </p:nvGrpSpPr>
        <p:grpSpPr>
          <a:xfrm>
            <a:off x="66778" y="1697712"/>
            <a:ext cx="10744898" cy="2064963"/>
            <a:chOff x="66778" y="1697712"/>
            <a:chExt cx="10744898" cy="2064963"/>
          </a:xfrm>
        </p:grpSpPr>
        <p:grpSp>
          <p:nvGrpSpPr>
            <p:cNvPr id="4" name="Group 3">
              <a:extLst>
                <a:ext uri="{FF2B5EF4-FFF2-40B4-BE49-F238E27FC236}">
                  <a16:creationId xmlns:a16="http://schemas.microsoft.com/office/drawing/2014/main" id="{C99D9209-A322-459A-81DD-7AD23E58ACF0}"/>
                </a:ext>
              </a:extLst>
            </p:cNvPr>
            <p:cNvGrpSpPr/>
            <p:nvPr/>
          </p:nvGrpSpPr>
          <p:grpSpPr>
            <a:xfrm>
              <a:off x="66778" y="1697712"/>
              <a:ext cx="10744898" cy="2064963"/>
              <a:chOff x="66778" y="1697712"/>
              <a:chExt cx="10744898" cy="2064963"/>
            </a:xfrm>
          </p:grpSpPr>
          <p:grpSp>
            <p:nvGrpSpPr>
              <p:cNvPr id="57" name="Group 56">
                <a:extLst>
                  <a:ext uri="{FF2B5EF4-FFF2-40B4-BE49-F238E27FC236}">
                    <a16:creationId xmlns:a16="http://schemas.microsoft.com/office/drawing/2014/main" id="{73245EC7-B9FC-4FA0-A1B1-6FA78099953F}"/>
                  </a:ext>
                </a:extLst>
              </p:cNvPr>
              <p:cNvGrpSpPr/>
              <p:nvPr/>
            </p:nvGrpSpPr>
            <p:grpSpPr>
              <a:xfrm>
                <a:off x="66778" y="1697712"/>
                <a:ext cx="10683665" cy="2064963"/>
                <a:chOff x="638306" y="1889037"/>
                <a:chExt cx="8475185" cy="2064963"/>
              </a:xfrm>
            </p:grpSpPr>
            <p:sp>
              <p:nvSpPr>
                <p:cNvPr id="58" name="Snip Single Corner Rectangle 15">
                  <a:extLst>
                    <a:ext uri="{FF2B5EF4-FFF2-40B4-BE49-F238E27FC236}">
                      <a16:creationId xmlns:a16="http://schemas.microsoft.com/office/drawing/2014/main" id="{9DF97811-2D55-4260-9C9C-69DC624C1D4D}"/>
                    </a:ext>
                  </a:extLst>
                </p:cNvPr>
                <p:cNvSpPr/>
                <p:nvPr/>
              </p:nvSpPr>
              <p:spPr>
                <a:xfrm>
                  <a:off x="5129748" y="2550000"/>
                  <a:ext cx="1853244" cy="1404000"/>
                </a:xfrm>
                <a:prstGeom prst="snip1Rect">
                  <a:avLst>
                    <a:gd name="adj" fmla="val 21320"/>
                  </a:avLst>
                </a:prstGeom>
                <a:solidFill>
                  <a:srgbClr val="004074">
                    <a:lumMod val="20000"/>
                    <a:lumOff val="80000"/>
                  </a:srgbClr>
                </a:solidFill>
                <a:ln w="25400" cap="flat" cmpd="sng" algn="ctr">
                  <a:solidFill>
                    <a:srgbClr val="004074">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59" name="Snip Single Corner Rectangle 16">
                  <a:extLst>
                    <a:ext uri="{FF2B5EF4-FFF2-40B4-BE49-F238E27FC236}">
                      <a16:creationId xmlns:a16="http://schemas.microsoft.com/office/drawing/2014/main" id="{A2CE9058-764E-424E-880D-61B3566ADEB4}"/>
                    </a:ext>
                  </a:extLst>
                </p:cNvPr>
                <p:cNvSpPr/>
                <p:nvPr/>
              </p:nvSpPr>
              <p:spPr>
                <a:xfrm>
                  <a:off x="680087" y="2550000"/>
                  <a:ext cx="1853244" cy="1404000"/>
                </a:xfrm>
                <a:prstGeom prst="snip1Rect">
                  <a:avLst/>
                </a:prstGeom>
                <a:solidFill>
                  <a:srgbClr val="004074">
                    <a:lumMod val="20000"/>
                    <a:lumOff val="80000"/>
                  </a:srgbClr>
                </a:solidFill>
                <a:ln w="25400" cap="flat" cmpd="sng" algn="ctr">
                  <a:solidFill>
                    <a:srgbClr val="004074">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pic>
              <p:nvPicPr>
                <p:cNvPr id="60" name="Picture 59">
                  <a:extLst>
                    <a:ext uri="{FF2B5EF4-FFF2-40B4-BE49-F238E27FC236}">
                      <a16:creationId xmlns:a16="http://schemas.microsoft.com/office/drawing/2014/main" id="{2655EBA8-1C98-47BF-8646-8CCF4B7C7F8F}"/>
                    </a:ext>
                  </a:extLst>
                </p:cNvPr>
                <p:cNvPicPr>
                  <a:picLocks noChangeAspect="1"/>
                </p:cNvPicPr>
                <p:nvPr/>
              </p:nvPicPr>
              <p:blipFill>
                <a:blip r:embed="rId4" cstate="print">
                  <a:duotone>
                    <a:srgbClr val="256DBC">
                      <a:shade val="45000"/>
                      <a:satMod val="135000"/>
                    </a:srgbClr>
                    <a:prstClr val="white"/>
                  </a:duotone>
                  <a:extLst>
                    <a:ext uri="{28A0092B-C50C-407E-A947-70E740481C1C}">
                      <a14:useLocalDpi xmlns:a14="http://schemas.microsoft.com/office/drawing/2010/main" val="0"/>
                    </a:ext>
                  </a:extLst>
                </a:blip>
                <a:stretch>
                  <a:fillRect/>
                </a:stretch>
              </p:blipFill>
              <p:spPr>
                <a:xfrm>
                  <a:off x="638306" y="2123762"/>
                  <a:ext cx="296176" cy="368631"/>
                </a:xfrm>
                <a:prstGeom prst="rect">
                  <a:avLst/>
                </a:prstGeom>
              </p:spPr>
            </p:pic>
            <p:sp>
              <p:nvSpPr>
                <p:cNvPr id="61" name="TextBox 60">
                  <a:extLst>
                    <a:ext uri="{FF2B5EF4-FFF2-40B4-BE49-F238E27FC236}">
                      <a16:creationId xmlns:a16="http://schemas.microsoft.com/office/drawing/2014/main" id="{212B086F-E165-4FDB-8A1A-DDD0E34F7390}"/>
                    </a:ext>
                  </a:extLst>
                </p:cNvPr>
                <p:cNvSpPr txBox="1"/>
                <p:nvPr/>
              </p:nvSpPr>
              <p:spPr>
                <a:xfrm>
                  <a:off x="788706" y="2048406"/>
                  <a:ext cx="1768615"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Identifying Insufficient and Excess Inventory</a:t>
                  </a:r>
                </a:p>
              </p:txBody>
            </p:sp>
            <p:sp>
              <p:nvSpPr>
                <p:cNvPr id="62" name="TextBox 61">
                  <a:extLst>
                    <a:ext uri="{FF2B5EF4-FFF2-40B4-BE49-F238E27FC236}">
                      <a16:creationId xmlns:a16="http://schemas.microsoft.com/office/drawing/2014/main" id="{21A85842-86CA-4AC3-A02D-C7B7E14643D5}"/>
                    </a:ext>
                  </a:extLst>
                </p:cNvPr>
                <p:cNvSpPr txBox="1"/>
                <p:nvPr/>
              </p:nvSpPr>
              <p:spPr>
                <a:xfrm>
                  <a:off x="767967" y="2786117"/>
                  <a:ext cx="1804054" cy="692497"/>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3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Supply Chain Health</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3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Inventory  Analysis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3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SKU Analysis </a:t>
                  </a:r>
                </a:p>
              </p:txBody>
            </p:sp>
            <p:sp>
              <p:nvSpPr>
                <p:cNvPr id="63" name="Snip Single Corner Rectangle 20">
                  <a:extLst>
                    <a:ext uri="{FF2B5EF4-FFF2-40B4-BE49-F238E27FC236}">
                      <a16:creationId xmlns:a16="http://schemas.microsoft.com/office/drawing/2014/main" id="{93A81FDF-78AE-40C0-B8AF-38FB3C3806BF}"/>
                    </a:ext>
                  </a:extLst>
                </p:cNvPr>
                <p:cNvSpPr/>
                <p:nvPr/>
              </p:nvSpPr>
              <p:spPr>
                <a:xfrm>
                  <a:off x="2946049" y="2550000"/>
                  <a:ext cx="1853244" cy="1404000"/>
                </a:xfrm>
                <a:prstGeom prst="snip1Rect">
                  <a:avLst/>
                </a:prstGeom>
                <a:solidFill>
                  <a:srgbClr val="004074">
                    <a:lumMod val="20000"/>
                    <a:lumOff val="80000"/>
                  </a:srgbClr>
                </a:solidFill>
                <a:ln w="25400" cap="flat" cmpd="sng" algn="ctr">
                  <a:solidFill>
                    <a:srgbClr val="004074">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64" name="TextBox 63">
                  <a:extLst>
                    <a:ext uri="{FF2B5EF4-FFF2-40B4-BE49-F238E27FC236}">
                      <a16:creationId xmlns:a16="http://schemas.microsoft.com/office/drawing/2014/main" id="{4CCF0670-1852-402C-A39B-66DE2B874F4C}"/>
                    </a:ext>
                  </a:extLst>
                </p:cNvPr>
                <p:cNvSpPr txBox="1"/>
                <p:nvPr/>
              </p:nvSpPr>
              <p:spPr>
                <a:xfrm>
                  <a:off x="2903319" y="2615173"/>
                  <a:ext cx="1955292" cy="1300356"/>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300" kern="0" dirty="0">
                      <a:solidFill>
                        <a:srgbClr val="000000"/>
                      </a:solidFill>
                      <a:latin typeface="Arial" panose="020B0604020202020204" pitchFamily="34" charset="0"/>
                      <a:cs typeface="Arial" panose="020B0604020202020204" pitchFamily="34" charset="0"/>
                    </a:rPr>
                    <a:t>Initial flat files required</a:t>
                  </a:r>
                </a:p>
                <a:p>
                  <a:pPr marL="628650" lvl="1" indent="-171450">
                    <a:buFont typeface="Arial" panose="020B0604020202020204" pitchFamily="34" charset="0"/>
                    <a:buChar char="•"/>
                    <a:defRPr/>
                  </a:pPr>
                  <a:r>
                    <a:rPr lang="en-IN" sz="1050" kern="0" dirty="0">
                      <a:solidFill>
                        <a:srgbClr val="000000"/>
                      </a:solidFill>
                      <a:latin typeface="Arial" panose="020B0604020202020204" pitchFamily="34" charset="0"/>
                      <a:cs typeface="Arial" panose="020B0604020202020204" pitchFamily="34" charset="0"/>
                    </a:rPr>
                    <a:t>Current SAP based inventory excel </a:t>
                  </a:r>
                </a:p>
                <a:p>
                  <a:pPr marL="628650" lvl="1" indent="-171450">
                    <a:buFont typeface="Arial" panose="020B0604020202020204" pitchFamily="34" charset="0"/>
                    <a:buChar char="•"/>
                    <a:defRPr/>
                  </a:pPr>
                  <a:r>
                    <a:rPr kumimoji="0" lang="en-IN" sz="105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Suppliers Details</a:t>
                  </a:r>
                </a:p>
                <a:p>
                  <a:pPr marL="628650" lvl="1" indent="-171450">
                    <a:buFont typeface="Arial" panose="020B0604020202020204" pitchFamily="34" charset="0"/>
                    <a:buChar char="•"/>
                    <a:defRPr/>
                  </a:pPr>
                  <a:r>
                    <a:rPr lang="en-IN" sz="1050" kern="0" dirty="0">
                      <a:solidFill>
                        <a:srgbClr val="000000"/>
                      </a:solidFill>
                      <a:latin typeface="Arial" panose="020B0604020202020204" pitchFamily="34" charset="0"/>
                      <a:cs typeface="Arial" panose="020B0604020202020204" pitchFamily="34" charset="0"/>
                    </a:rPr>
                    <a:t>In-transit Inventory details etc.,</a:t>
                  </a:r>
                  <a:endParaRPr kumimoji="0" lang="en-IN" sz="105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171450" lvl="0" indent="-171450">
                    <a:buFont typeface="Arial" panose="020B0604020202020204" pitchFamily="34" charset="0"/>
                    <a:buChar char="•"/>
                  </a:pPr>
                  <a:r>
                    <a:rPr lang="en-IN" sz="1300" kern="0" dirty="0">
                      <a:solidFill>
                        <a:srgbClr val="000000"/>
                      </a:solidFill>
                      <a:latin typeface="Arial" panose="020B0604020202020204" pitchFamily="34" charset="0"/>
                      <a:cs typeface="Arial" panose="020B0604020202020204" pitchFamily="34" charset="0"/>
                    </a:rPr>
                    <a:t>Staging &amp;Reporting Layer</a:t>
                  </a:r>
                  <a:endParaRPr kumimoji="0" lang="en-IN" sz="13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65" name="TextBox 64">
                  <a:extLst>
                    <a:ext uri="{FF2B5EF4-FFF2-40B4-BE49-F238E27FC236}">
                      <a16:creationId xmlns:a16="http://schemas.microsoft.com/office/drawing/2014/main" id="{05D90F81-7572-40DC-A2D3-3515DBA5BDB6}"/>
                    </a:ext>
                  </a:extLst>
                </p:cNvPr>
                <p:cNvSpPr txBox="1"/>
                <p:nvPr/>
              </p:nvSpPr>
              <p:spPr>
                <a:xfrm>
                  <a:off x="3069066" y="2073504"/>
                  <a:ext cx="1679793"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IN" sz="1400" b="1" kern="0" dirty="0">
                      <a:solidFill>
                        <a:srgbClr val="000000"/>
                      </a:solidFill>
                      <a:latin typeface="Arial" panose="020B0604020202020204" pitchFamily="34" charset="0"/>
                      <a:cs typeface="Arial" panose="020B0604020202020204" pitchFamily="34" charset="0"/>
                    </a:rPr>
                    <a:t>Set-up backend data mart for Dossier</a:t>
                  </a:r>
                  <a:endParaRPr kumimoji="0" lang="en-IN" sz="14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67" name="TextBox 66">
                  <a:extLst>
                    <a:ext uri="{FF2B5EF4-FFF2-40B4-BE49-F238E27FC236}">
                      <a16:creationId xmlns:a16="http://schemas.microsoft.com/office/drawing/2014/main" id="{2E8CC08E-0925-474F-8DAB-607F6E33BFE2}"/>
                    </a:ext>
                  </a:extLst>
                </p:cNvPr>
                <p:cNvSpPr txBox="1"/>
                <p:nvPr/>
              </p:nvSpPr>
              <p:spPr>
                <a:xfrm>
                  <a:off x="5222210" y="2799768"/>
                  <a:ext cx="1792206" cy="892552"/>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3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Safety Stock Analysis</a:t>
                  </a:r>
                </a:p>
                <a:p>
                  <a:pPr marL="171450" lvl="0" indent="-171450">
                    <a:buFont typeface="Arial" panose="020B0604020202020204" pitchFamily="34" charset="0"/>
                    <a:buChar char="•"/>
                  </a:pPr>
                  <a:r>
                    <a:rPr lang="en-IN" sz="1300" kern="0" dirty="0">
                      <a:solidFill>
                        <a:srgbClr val="000000"/>
                      </a:solidFill>
                      <a:latin typeface="Arial" panose="020B0604020202020204" pitchFamily="34" charset="0"/>
                      <a:cs typeface="Arial" panose="020B0604020202020204" pitchFamily="34" charset="0"/>
                    </a:rPr>
                    <a:t>Cycle Stock Analysis</a:t>
                  </a:r>
                  <a:endParaRPr kumimoji="0" lang="en-IN" sz="13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171450" lvl="0" indent="-171450">
                    <a:buFont typeface="Arial" panose="020B0604020202020204" pitchFamily="34" charset="0"/>
                    <a:buChar char="•"/>
                  </a:pPr>
                  <a:r>
                    <a:rPr lang="en-IN" sz="1300" kern="0" dirty="0">
                      <a:solidFill>
                        <a:srgbClr val="000000"/>
                      </a:solidFill>
                      <a:latin typeface="Arial" panose="020B0604020202020204" pitchFamily="34" charset="0"/>
                      <a:cs typeface="Arial" panose="020B0604020202020204" pitchFamily="34" charset="0"/>
                    </a:rPr>
                    <a:t>In Transit Analysis</a:t>
                  </a:r>
                  <a:endParaRPr kumimoji="0" lang="en-IN" sz="13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171450" lvl="0" indent="-171450">
                    <a:buFont typeface="Arial" panose="020B0604020202020204" pitchFamily="34" charset="0"/>
                    <a:buChar char="•"/>
                  </a:pPr>
                  <a:r>
                    <a:rPr lang="en-IN" sz="1300" kern="0" dirty="0">
                      <a:solidFill>
                        <a:srgbClr val="000000"/>
                      </a:solidFill>
                      <a:latin typeface="Arial" panose="020B0604020202020204" pitchFamily="34" charset="0"/>
                      <a:cs typeface="Arial" panose="020B0604020202020204" pitchFamily="34" charset="0"/>
                    </a:rPr>
                    <a:t>Pre-Build Analysis</a:t>
                  </a:r>
                  <a:endParaRPr kumimoji="0" lang="en-IN" sz="13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pic>
              <p:nvPicPr>
                <p:cNvPr id="68" name="Picture 67">
                  <a:extLst>
                    <a:ext uri="{FF2B5EF4-FFF2-40B4-BE49-F238E27FC236}">
                      <a16:creationId xmlns:a16="http://schemas.microsoft.com/office/drawing/2014/main" id="{CA10D578-680C-499F-A6F7-31C22A21221C}"/>
                    </a:ext>
                  </a:extLst>
                </p:cNvPr>
                <p:cNvPicPr>
                  <a:picLocks noChangeAspect="1"/>
                </p:cNvPicPr>
                <p:nvPr/>
              </p:nvPicPr>
              <p:blipFill rotWithShape="1">
                <a:blip r:embed="rId5">
                  <a:duotone>
                    <a:srgbClr val="256DBC">
                      <a:shade val="45000"/>
                      <a:satMod val="135000"/>
                    </a:srgbClr>
                    <a:prstClr val="white"/>
                  </a:duotone>
                  <a:extLst>
                    <a:ext uri="{28A0092B-C50C-407E-A947-70E740481C1C}">
                      <a14:useLocalDpi xmlns:a14="http://schemas.microsoft.com/office/drawing/2010/main" val="0"/>
                    </a:ext>
                  </a:extLst>
                </a:blip>
                <a:srcRect l="5071" t="70290" r="68841" b="3623"/>
                <a:stretch/>
              </p:blipFill>
              <p:spPr>
                <a:xfrm>
                  <a:off x="7088763" y="1889037"/>
                  <a:ext cx="377517" cy="523598"/>
                </a:xfrm>
                <a:prstGeom prst="rect">
                  <a:avLst/>
                </a:prstGeom>
              </p:spPr>
            </p:pic>
            <p:sp>
              <p:nvSpPr>
                <p:cNvPr id="69" name="TextBox 68">
                  <a:extLst>
                    <a:ext uri="{FF2B5EF4-FFF2-40B4-BE49-F238E27FC236}">
                      <a16:creationId xmlns:a16="http://schemas.microsoft.com/office/drawing/2014/main" id="{13ABAF78-A1D8-4473-B43B-40ACA94FE088}"/>
                    </a:ext>
                  </a:extLst>
                </p:cNvPr>
                <p:cNvSpPr txBox="1"/>
                <p:nvPr/>
              </p:nvSpPr>
              <p:spPr>
                <a:xfrm>
                  <a:off x="7357396" y="1942422"/>
                  <a:ext cx="1756095"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Analysis of Improvement Scenario</a:t>
                  </a:r>
                </a:p>
              </p:txBody>
            </p:sp>
            <p:sp>
              <p:nvSpPr>
                <p:cNvPr id="70" name="Right Arrow 27">
                  <a:extLst>
                    <a:ext uri="{FF2B5EF4-FFF2-40B4-BE49-F238E27FC236}">
                      <a16:creationId xmlns:a16="http://schemas.microsoft.com/office/drawing/2014/main" id="{352500A3-A2E8-4C82-A83D-FBDE4F151295}"/>
                    </a:ext>
                  </a:extLst>
                </p:cNvPr>
                <p:cNvSpPr/>
                <p:nvPr/>
              </p:nvSpPr>
              <p:spPr>
                <a:xfrm>
                  <a:off x="2590331" y="3161302"/>
                  <a:ext cx="231683" cy="174866"/>
                </a:xfrm>
                <a:prstGeom prst="rightArrow">
                  <a:avLst/>
                </a:prstGeom>
                <a:solidFill>
                  <a:srgbClr val="0061B2"/>
                </a:solidFill>
                <a:ln w="25400" cap="flat" cmpd="sng" algn="ctr">
                  <a:solidFill>
                    <a:srgbClr val="0061B2">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71" name="Right Arrow 28">
                  <a:extLst>
                    <a:ext uri="{FF2B5EF4-FFF2-40B4-BE49-F238E27FC236}">
                      <a16:creationId xmlns:a16="http://schemas.microsoft.com/office/drawing/2014/main" id="{9D65D617-3EDA-46A3-A7FD-630BF9F62E30}"/>
                    </a:ext>
                  </a:extLst>
                </p:cNvPr>
                <p:cNvSpPr/>
                <p:nvPr/>
              </p:nvSpPr>
              <p:spPr>
                <a:xfrm>
                  <a:off x="4848499" y="3152002"/>
                  <a:ext cx="204749" cy="100575"/>
                </a:xfrm>
                <a:prstGeom prst="rightArrow">
                  <a:avLst/>
                </a:prstGeom>
                <a:solidFill>
                  <a:srgbClr val="0061B2"/>
                </a:solidFill>
                <a:ln w="25400" cap="flat" cmpd="sng" algn="ctr">
                  <a:solidFill>
                    <a:srgbClr val="0061B2">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27" name="Right Arrow 28">
                  <a:extLst>
                    <a:ext uri="{FF2B5EF4-FFF2-40B4-BE49-F238E27FC236}">
                      <a16:creationId xmlns:a16="http://schemas.microsoft.com/office/drawing/2014/main" id="{2472EA81-516A-4D7D-A15B-66EB764BCEED}"/>
                    </a:ext>
                  </a:extLst>
                </p:cNvPr>
                <p:cNvSpPr/>
                <p:nvPr/>
              </p:nvSpPr>
              <p:spPr>
                <a:xfrm>
                  <a:off x="7045839" y="3169031"/>
                  <a:ext cx="231683" cy="174866"/>
                </a:xfrm>
                <a:prstGeom prst="rightArrow">
                  <a:avLst/>
                </a:prstGeom>
                <a:solidFill>
                  <a:srgbClr val="0061B2"/>
                </a:solidFill>
                <a:ln w="25400" cap="flat" cmpd="sng" algn="ctr">
                  <a:solidFill>
                    <a:srgbClr val="0061B2">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grpSp>
          <p:grpSp>
            <p:nvGrpSpPr>
              <p:cNvPr id="3" name="Group 2">
                <a:extLst>
                  <a:ext uri="{FF2B5EF4-FFF2-40B4-BE49-F238E27FC236}">
                    <a16:creationId xmlns:a16="http://schemas.microsoft.com/office/drawing/2014/main" id="{9EECD4DA-6282-41C1-BA17-C2A94C7FB9BA}"/>
                  </a:ext>
                </a:extLst>
              </p:cNvPr>
              <p:cNvGrpSpPr/>
              <p:nvPr/>
            </p:nvGrpSpPr>
            <p:grpSpPr>
              <a:xfrm>
                <a:off x="8475510" y="2309664"/>
                <a:ext cx="2336166" cy="1404000"/>
                <a:chOff x="8601989" y="2375508"/>
                <a:chExt cx="2336166" cy="1404000"/>
              </a:xfrm>
            </p:grpSpPr>
            <p:sp>
              <p:nvSpPr>
                <p:cNvPr id="34" name="Snip Single Corner Rectangle 15">
                  <a:extLst>
                    <a:ext uri="{FF2B5EF4-FFF2-40B4-BE49-F238E27FC236}">
                      <a16:creationId xmlns:a16="http://schemas.microsoft.com/office/drawing/2014/main" id="{3B5C56E7-A937-4C39-B232-6B08A3F0365E}"/>
                    </a:ext>
                  </a:extLst>
                </p:cNvPr>
                <p:cNvSpPr/>
                <p:nvPr/>
              </p:nvSpPr>
              <p:spPr>
                <a:xfrm>
                  <a:off x="8601989" y="2375508"/>
                  <a:ext cx="2336166" cy="1404000"/>
                </a:xfrm>
                <a:prstGeom prst="snip1Rect">
                  <a:avLst>
                    <a:gd name="adj" fmla="val 21320"/>
                  </a:avLst>
                </a:prstGeom>
                <a:solidFill>
                  <a:srgbClr val="004074">
                    <a:lumMod val="20000"/>
                    <a:lumOff val="80000"/>
                  </a:srgbClr>
                </a:solidFill>
                <a:ln w="25400" cap="flat" cmpd="sng" algn="ctr">
                  <a:solidFill>
                    <a:srgbClr val="004074">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252DE7D7-3AC2-43A5-9C75-594BFCD67C84}"/>
                    </a:ext>
                  </a:extLst>
                </p:cNvPr>
                <p:cNvSpPr txBox="1"/>
                <p:nvPr/>
              </p:nvSpPr>
              <p:spPr>
                <a:xfrm>
                  <a:off x="8747861" y="2713586"/>
                  <a:ext cx="1940498" cy="692497"/>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3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Scenario Analysis </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3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Goal Setting Analysis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3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What-if Analysis</a:t>
                  </a:r>
                </a:p>
              </p:txBody>
            </p:sp>
          </p:grpSp>
        </p:grpSp>
        <p:pic>
          <p:nvPicPr>
            <p:cNvPr id="6" name="Graphic 5" descr="Database with solid fill">
              <a:extLst>
                <a:ext uri="{FF2B5EF4-FFF2-40B4-BE49-F238E27FC236}">
                  <a16:creationId xmlns:a16="http://schemas.microsoft.com/office/drawing/2014/main" id="{9ECCA020-D3ED-41EC-A81C-2A8C57996399}"/>
                </a:ext>
              </a:extLst>
            </p:cNvPr>
            <p:cNvPicPr>
              <a:picLocks noChangeAspect="1"/>
            </p:cNvPicPr>
            <p:nvPr/>
          </p:nvPicPr>
          <p:blipFill>
            <a:blip r:embed="rId6">
              <a:duotone>
                <a:srgbClr val="256DBC">
                  <a:shade val="45000"/>
                  <a:satMod val="135000"/>
                </a:srgbClr>
                <a:prstClr val="white"/>
              </a:duotone>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97912" y="1925753"/>
              <a:ext cx="376592" cy="376592"/>
            </a:xfrm>
            <a:prstGeom prst="rect">
              <a:avLst/>
            </a:prstGeom>
          </p:spPr>
        </p:pic>
      </p:grpSp>
    </p:spTree>
    <p:extLst>
      <p:ext uri="{BB962C8B-B14F-4D97-AF65-F5344CB8AC3E}">
        <p14:creationId xmlns:p14="http://schemas.microsoft.com/office/powerpoint/2010/main" val="3154320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ound Same Side Corner Rectangle 132"/>
          <p:cNvSpPr/>
          <p:nvPr/>
        </p:nvSpPr>
        <p:spPr>
          <a:xfrm>
            <a:off x="264741" y="948363"/>
            <a:ext cx="2286000" cy="471928"/>
          </a:xfrm>
          <a:prstGeom prst="round2SameRect">
            <a:avLst/>
          </a:prstGeom>
          <a:solidFill>
            <a:schemeClr val="bg1">
              <a:lumMod val="85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lumMod val="50000"/>
                  </a:schemeClr>
                </a:solidFill>
                <a:latin typeface="Arial" panose="020B0604020202020204" pitchFamily="34" charset="0"/>
                <a:cs typeface="Arial" panose="020B0604020202020204" pitchFamily="34" charset="0"/>
              </a:rPr>
              <a:t>Inventory overview</a:t>
            </a:r>
          </a:p>
        </p:txBody>
      </p:sp>
      <p:sp>
        <p:nvSpPr>
          <p:cNvPr id="25" name="Rectangle 24"/>
          <p:cNvSpPr/>
          <p:nvPr/>
        </p:nvSpPr>
        <p:spPr>
          <a:xfrm>
            <a:off x="181930" y="1413484"/>
            <a:ext cx="11840085" cy="4804411"/>
          </a:xfrm>
          <a:prstGeom prst="rect">
            <a:avLst/>
          </a:prstGeom>
          <a:gradFill>
            <a:gsLst>
              <a:gs pos="0">
                <a:schemeClr val="accent1">
                  <a:lumMod val="20000"/>
                  <a:lumOff val="80000"/>
                </a:schemeClr>
              </a:gs>
              <a:gs pos="100000">
                <a:schemeClr val="bg1">
                  <a:alpha val="0"/>
                </a:schemeClr>
              </a:gs>
            </a:gsLst>
            <a:lin ang="5400000" scaled="0"/>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latin typeface="Arial" panose="020B0604020202020204" pitchFamily="34" charset="0"/>
              <a:cs typeface="Arial" panose="020B0604020202020204" pitchFamily="34" charset="0"/>
            </a:endParaRPr>
          </a:p>
        </p:txBody>
      </p:sp>
      <p:sp>
        <p:nvSpPr>
          <p:cNvPr id="26" name="Rectangle 25"/>
          <p:cNvSpPr/>
          <p:nvPr/>
        </p:nvSpPr>
        <p:spPr>
          <a:xfrm>
            <a:off x="396412" y="1523522"/>
            <a:ext cx="11465252" cy="471547"/>
          </a:xfrm>
          <a:prstGeom prst="rect">
            <a:avLst/>
          </a:prstGeom>
          <a:solidFill>
            <a:schemeClr val="bg1"/>
          </a:solidFill>
          <a:ln>
            <a:solidFill>
              <a:srgbClr val="18A3A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17" name="Rectangle 116"/>
          <p:cNvSpPr/>
          <p:nvPr/>
        </p:nvSpPr>
        <p:spPr>
          <a:xfrm>
            <a:off x="396412" y="2540875"/>
            <a:ext cx="5673584" cy="3583627"/>
          </a:xfrm>
          <a:prstGeom prst="rect">
            <a:avLst/>
          </a:prstGeom>
          <a:solidFill>
            <a:schemeClr val="bg1"/>
          </a:solidFill>
          <a:ln>
            <a:solidFill>
              <a:srgbClr val="18A3A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 name="Footer Placeholder 1">
            <a:extLst>
              <a:ext uri="{FF2B5EF4-FFF2-40B4-BE49-F238E27FC236}">
                <a16:creationId xmlns:a16="http://schemas.microsoft.com/office/drawing/2014/main" id="{8CA19E52-2140-4A07-82DF-BCDCFD85A9BF}"/>
              </a:ext>
            </a:extLst>
          </p:cNvPr>
          <p:cNvSpPr>
            <a:spLocks noGrp="1"/>
          </p:cNvSpPr>
          <p:nvPr>
            <p:ph type="ftr" sz="quarter" idx="11"/>
          </p:nvPr>
        </p:nvSpPr>
        <p:spPr>
          <a:xfrm>
            <a:off x="4038600" y="649490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prstClr val="black">
                    <a:tint val="75000"/>
                  </a:prstClr>
                </a:solidFill>
              </a:rPr>
              <a:t>© LatentView Analytics. Confidential</a:t>
            </a:r>
          </a:p>
        </p:txBody>
      </p:sp>
      <p:sp>
        <p:nvSpPr>
          <p:cNvPr id="3" name="Slide Number Placeholder 2">
            <a:extLst>
              <a:ext uri="{FF2B5EF4-FFF2-40B4-BE49-F238E27FC236}">
                <a16:creationId xmlns:a16="http://schemas.microsoft.com/office/drawing/2014/main" id="{48706575-ABFF-4CFF-90AB-C0D2A7B96B35}"/>
              </a:ext>
            </a:extLst>
          </p:cNvPr>
          <p:cNvSpPr>
            <a:spLocks noGrp="1"/>
          </p:cNvSpPr>
          <p:nvPr>
            <p:ph type="sldNum" sz="quarter" idx="12"/>
          </p:nvPr>
        </p:nvSpPr>
        <p:spPr>
          <a:xfrm>
            <a:off x="9448800" y="649282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tint val="75000"/>
                  </a:schemeClr>
                </a:solidFill>
                <a:latin typeface="Segoe UI" panose="020B0502040204020203" pitchFamily="34" charset="0"/>
                <a:ea typeface="Segoe UI" panose="020B0502040204020203"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B2C2F8-CC18-47EA-B40B-1FF889930AA6}" type="slidenum">
              <a:rPr lang="en-US" smtClean="0">
                <a:solidFill>
                  <a:prstClr val="black">
                    <a:tint val="75000"/>
                  </a:prstClr>
                </a:solidFill>
              </a:rPr>
              <a:pPr/>
              <a:t>23</a:t>
            </a:fld>
            <a:endParaRPr lang="en-US" dirty="0">
              <a:solidFill>
                <a:prstClr val="black">
                  <a:tint val="75000"/>
                </a:prstClr>
              </a:solidFill>
            </a:endParaRPr>
          </a:p>
        </p:txBody>
      </p:sp>
      <p:sp>
        <p:nvSpPr>
          <p:cNvPr id="6" name="Rectangle 5">
            <a:extLst>
              <a:ext uri="{FF2B5EF4-FFF2-40B4-BE49-F238E27FC236}">
                <a16:creationId xmlns:a16="http://schemas.microsoft.com/office/drawing/2014/main" id="{344027E4-328D-42CA-8134-8ADB53771786}"/>
              </a:ext>
            </a:extLst>
          </p:cNvPr>
          <p:cNvSpPr/>
          <p:nvPr/>
        </p:nvSpPr>
        <p:spPr>
          <a:xfrm rot="20769547">
            <a:off x="9931210" y="856336"/>
            <a:ext cx="1301631" cy="387192"/>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0000"/>
                </a:solidFill>
                <a:latin typeface="Segoe UI" panose="020B0502040204020203" pitchFamily="34" charset="0"/>
                <a:ea typeface="Segoe UI" panose="020B0502040204020203" pitchFamily="34" charset="0"/>
                <a:cs typeface="Segoe UI" panose="020B0502040204020203" pitchFamily="34" charset="0"/>
              </a:rPr>
              <a:t>ILLUSTRATIVE</a:t>
            </a:r>
          </a:p>
        </p:txBody>
      </p:sp>
      <p:sp>
        <p:nvSpPr>
          <p:cNvPr id="72" name="Rectangle 1436"/>
          <p:cNvSpPr>
            <a:spLocks noChangeArrowheads="1"/>
          </p:cNvSpPr>
          <p:nvPr/>
        </p:nvSpPr>
        <p:spPr bwMode="auto">
          <a:xfrm>
            <a:off x="546570" y="2625928"/>
            <a:ext cx="4999471" cy="315471"/>
          </a:xfrm>
          <a:prstGeom prst="rect">
            <a:avLst/>
          </a:prstGeom>
          <a:ln w="3175">
            <a:noFill/>
          </a:ln>
        </p:spPr>
        <p:txBody>
          <a:bodyPr vert="horz" wrap="square" lIns="68580" tIns="34290" rIns="68580" bIns="34290" rtlCol="0">
            <a:spAutoFit/>
          </a:bodyPr>
          <a:lstStyle/>
          <a:p>
            <a:r>
              <a:rPr lang="en-US" sz="1600" b="1" kern="0" dirty="0">
                <a:solidFill>
                  <a:schemeClr val="accent1"/>
                </a:solidFill>
                <a:latin typeface="Arial" panose="020B0604020202020204" pitchFamily="34" charset="0"/>
                <a:cs typeface="Arial" panose="020B0604020202020204" pitchFamily="34" charset="0"/>
              </a:rPr>
              <a:t>Set Targets </a:t>
            </a:r>
          </a:p>
        </p:txBody>
      </p:sp>
      <p:sp>
        <p:nvSpPr>
          <p:cNvPr id="113" name="TextBox 31"/>
          <p:cNvSpPr txBox="1"/>
          <p:nvPr/>
        </p:nvSpPr>
        <p:spPr>
          <a:xfrm>
            <a:off x="3147841" y="2688921"/>
            <a:ext cx="2178087" cy="25235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400" b="1" dirty="0">
                <a:solidFill>
                  <a:schemeClr val="tx1">
                    <a:lumMod val="65000"/>
                    <a:lumOff val="35000"/>
                  </a:schemeClr>
                </a:solidFill>
                <a:latin typeface="Arial" panose="020B0604020202020204" pitchFamily="34" charset="0"/>
                <a:cs typeface="Arial" panose="020B0604020202020204" pitchFamily="34" charset="0"/>
              </a:rPr>
              <a:t>Select raw material </a:t>
            </a:r>
          </a:p>
        </p:txBody>
      </p:sp>
      <p:sp>
        <p:nvSpPr>
          <p:cNvPr id="114" name="TextBox 34"/>
          <p:cNvSpPr txBox="1"/>
          <p:nvPr/>
        </p:nvSpPr>
        <p:spPr>
          <a:xfrm>
            <a:off x="5174395" y="2688922"/>
            <a:ext cx="809960" cy="238125"/>
          </a:xfrm>
          <a:prstGeom prst="rect">
            <a:avLst/>
          </a:prstGeom>
          <a:noFill/>
          <a:ln w="9525" cmpd="sng">
            <a:solidFill>
              <a:schemeClr val="tx1">
                <a:lumMod val="65000"/>
                <a:lumOff val="35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b="1" dirty="0">
                <a:solidFill>
                  <a:schemeClr val="tx1">
                    <a:lumMod val="65000"/>
                    <a:lumOff val="35000"/>
                  </a:schemeClr>
                </a:solidFill>
                <a:latin typeface="Arial" panose="020B0604020202020204" pitchFamily="34" charset="0"/>
                <a:cs typeface="Arial" panose="020B0604020202020204" pitchFamily="34" charset="0"/>
              </a:rPr>
              <a:t>Type 1 </a:t>
            </a:r>
            <a:endParaRPr lang="en-US" sz="11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36" name="Round Same Side Corner Rectangle 135"/>
          <p:cNvSpPr/>
          <p:nvPr/>
        </p:nvSpPr>
        <p:spPr>
          <a:xfrm>
            <a:off x="7324236" y="948363"/>
            <a:ext cx="2286000" cy="463539"/>
          </a:xfrm>
          <a:prstGeom prst="round2SameRect">
            <a:avLst/>
          </a:prstGeom>
          <a:solidFill>
            <a:schemeClr val="bg1">
              <a:lumMod val="85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500" dirty="0">
                <a:solidFill>
                  <a:schemeClr val="bg1">
                    <a:lumMod val="50000"/>
                  </a:schemeClr>
                </a:solidFill>
                <a:latin typeface="Arial" panose="020B0604020202020204" pitchFamily="34" charset="0"/>
                <a:cs typeface="Arial" panose="020B0604020202020204" pitchFamily="34" charset="0"/>
              </a:rPr>
              <a:t>Store comparison</a:t>
            </a:r>
          </a:p>
        </p:txBody>
      </p:sp>
      <p:sp>
        <p:nvSpPr>
          <p:cNvPr id="139" name="Round Same Side Corner Rectangle 138"/>
          <p:cNvSpPr/>
          <p:nvPr/>
        </p:nvSpPr>
        <p:spPr>
          <a:xfrm>
            <a:off x="2617906" y="946134"/>
            <a:ext cx="2286000" cy="459951"/>
          </a:xfrm>
          <a:prstGeom prst="round2SameRect">
            <a:avLst/>
          </a:prstGeom>
          <a:solidFill>
            <a:schemeClr val="accent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bg1"/>
                </a:solidFill>
                <a:latin typeface="Arial" panose="020B0604020202020204" pitchFamily="34" charset="0"/>
                <a:cs typeface="Arial" panose="020B0604020202020204" pitchFamily="34" charset="0"/>
              </a:rPr>
              <a:t>Scenario analyzer</a:t>
            </a:r>
          </a:p>
        </p:txBody>
      </p:sp>
      <p:sp>
        <p:nvSpPr>
          <p:cNvPr id="140" name="Rectangle 139"/>
          <p:cNvSpPr/>
          <p:nvPr/>
        </p:nvSpPr>
        <p:spPr>
          <a:xfrm>
            <a:off x="7281076" y="466375"/>
            <a:ext cx="2378241" cy="638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178CCB"/>
              </a:solidFill>
              <a:latin typeface="Segoe UI" panose="020B0502040204020203" pitchFamily="34" charset="0"/>
              <a:cs typeface="Segoe UI" panose="020B0502040204020203" pitchFamily="34" charset="0"/>
            </a:endParaRPr>
          </a:p>
        </p:txBody>
      </p:sp>
      <p:sp>
        <p:nvSpPr>
          <p:cNvPr id="142" name="Rectangle 141"/>
          <p:cNvSpPr/>
          <p:nvPr/>
        </p:nvSpPr>
        <p:spPr>
          <a:xfrm>
            <a:off x="5134690" y="465391"/>
            <a:ext cx="1865444" cy="638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178CCB"/>
              </a:solidFill>
              <a:latin typeface="Segoe UI" panose="020B0502040204020203" pitchFamily="34" charset="0"/>
              <a:cs typeface="Segoe UI" panose="020B0502040204020203" pitchFamily="34" charset="0"/>
            </a:endParaRPr>
          </a:p>
        </p:txBody>
      </p:sp>
      <p:sp>
        <p:nvSpPr>
          <p:cNvPr id="143" name="Round Same Side Corner Rectangle 142"/>
          <p:cNvSpPr/>
          <p:nvPr/>
        </p:nvSpPr>
        <p:spPr>
          <a:xfrm>
            <a:off x="4971071" y="942147"/>
            <a:ext cx="2286000" cy="459951"/>
          </a:xfrm>
          <a:prstGeom prst="round2SameRect">
            <a:avLst/>
          </a:prstGeom>
          <a:solidFill>
            <a:schemeClr val="bg1">
              <a:lumMod val="85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lumMod val="50000"/>
                  </a:schemeClr>
                </a:solidFill>
                <a:latin typeface="Arial" panose="020B0604020202020204" pitchFamily="34" charset="0"/>
                <a:cs typeface="Arial" panose="020B0604020202020204" pitchFamily="34" charset="0"/>
              </a:rPr>
              <a:t>Inventory forecasts </a:t>
            </a:r>
          </a:p>
        </p:txBody>
      </p:sp>
      <p:sp>
        <p:nvSpPr>
          <p:cNvPr id="8" name="Title 7">
            <a:extLst>
              <a:ext uri="{FF2B5EF4-FFF2-40B4-BE49-F238E27FC236}">
                <a16:creationId xmlns:a16="http://schemas.microsoft.com/office/drawing/2014/main" id="{765B3A1E-15AC-4A59-B9EC-2EC9FB285CDC}"/>
              </a:ext>
            </a:extLst>
          </p:cNvPr>
          <p:cNvSpPr>
            <a:spLocks noGrp="1"/>
          </p:cNvSpPr>
          <p:nvPr>
            <p:ph type="title"/>
          </p:nvPr>
        </p:nvSpPr>
        <p:spPr/>
        <p:txBody>
          <a:bodyPr/>
          <a:lstStyle/>
          <a:p>
            <a:r>
              <a:rPr lang="en-US" dirty="0"/>
              <a:t>Sample simulator UI</a:t>
            </a:r>
          </a:p>
        </p:txBody>
      </p:sp>
      <p:sp>
        <p:nvSpPr>
          <p:cNvPr id="137" name="TextBox 31">
            <a:extLst>
              <a:ext uri="{FF2B5EF4-FFF2-40B4-BE49-F238E27FC236}">
                <a16:creationId xmlns:a16="http://schemas.microsoft.com/office/drawing/2014/main" id="{201698B7-3197-45DC-8612-458823037EFB}"/>
              </a:ext>
            </a:extLst>
          </p:cNvPr>
          <p:cNvSpPr txBox="1"/>
          <p:nvPr/>
        </p:nvSpPr>
        <p:spPr>
          <a:xfrm>
            <a:off x="1749918" y="1644169"/>
            <a:ext cx="1156112" cy="23387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400" b="1" dirty="0">
                <a:solidFill>
                  <a:schemeClr val="tx2"/>
                </a:solidFill>
                <a:latin typeface="Arial" panose="020B0604020202020204" pitchFamily="34" charset="0"/>
                <a:cs typeface="Arial" panose="020B0604020202020204" pitchFamily="34" charset="0"/>
              </a:rPr>
              <a:t>Type</a:t>
            </a:r>
          </a:p>
        </p:txBody>
      </p:sp>
      <p:sp>
        <p:nvSpPr>
          <p:cNvPr id="138" name="TextBox 34">
            <a:extLst>
              <a:ext uri="{FF2B5EF4-FFF2-40B4-BE49-F238E27FC236}">
                <a16:creationId xmlns:a16="http://schemas.microsoft.com/office/drawing/2014/main" id="{C1EF5325-45BE-42B5-8339-4E12A6883DD1}"/>
              </a:ext>
            </a:extLst>
          </p:cNvPr>
          <p:cNvSpPr txBox="1"/>
          <p:nvPr/>
        </p:nvSpPr>
        <p:spPr>
          <a:xfrm>
            <a:off x="2877249" y="1628974"/>
            <a:ext cx="1017755" cy="259292"/>
          </a:xfrm>
          <a:prstGeom prst="rect">
            <a:avLst/>
          </a:prstGeom>
          <a:noFill/>
          <a:ln w="9525" cmpd="sng">
            <a:solidFill>
              <a:schemeClr val="tx1">
                <a:lumMod val="65000"/>
                <a:lumOff val="35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b="1" dirty="0">
                <a:solidFill>
                  <a:schemeClr val="tx2"/>
                </a:solidFill>
                <a:latin typeface="Arial" panose="020B0604020202020204" pitchFamily="34" charset="0"/>
                <a:cs typeface="Arial" panose="020B0604020202020204" pitchFamily="34" charset="0"/>
              </a:rPr>
              <a:t>Regular </a:t>
            </a:r>
            <a:endParaRPr lang="en-US" sz="1100" b="1" dirty="0">
              <a:solidFill>
                <a:schemeClr val="tx2"/>
              </a:solidFill>
              <a:latin typeface="Arial" panose="020B0604020202020204" pitchFamily="34" charset="0"/>
              <a:cs typeface="Arial" panose="020B0604020202020204" pitchFamily="34" charset="0"/>
            </a:endParaRPr>
          </a:p>
        </p:txBody>
      </p:sp>
      <p:sp>
        <p:nvSpPr>
          <p:cNvPr id="149" name="Isosceles Triangle 148">
            <a:extLst>
              <a:ext uri="{FF2B5EF4-FFF2-40B4-BE49-F238E27FC236}">
                <a16:creationId xmlns:a16="http://schemas.microsoft.com/office/drawing/2014/main" id="{00874ACB-EDAB-4B59-BF3D-053E31295E6E}"/>
              </a:ext>
            </a:extLst>
          </p:cNvPr>
          <p:cNvSpPr/>
          <p:nvPr/>
        </p:nvSpPr>
        <p:spPr>
          <a:xfrm flipV="1">
            <a:off x="3629735" y="1691394"/>
            <a:ext cx="179367" cy="1159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Arial" panose="020B0604020202020204" pitchFamily="34" charset="0"/>
              <a:cs typeface="Arial" panose="020B0604020202020204" pitchFamily="34" charset="0"/>
            </a:endParaRPr>
          </a:p>
        </p:txBody>
      </p:sp>
      <p:sp>
        <p:nvSpPr>
          <p:cNvPr id="150" name="TextBox 31">
            <a:extLst>
              <a:ext uri="{FF2B5EF4-FFF2-40B4-BE49-F238E27FC236}">
                <a16:creationId xmlns:a16="http://schemas.microsoft.com/office/drawing/2014/main" id="{36AFC6AA-7AEE-4E3F-AEF2-FA20273369C5}"/>
              </a:ext>
            </a:extLst>
          </p:cNvPr>
          <p:cNvSpPr txBox="1"/>
          <p:nvPr/>
        </p:nvSpPr>
        <p:spPr>
          <a:xfrm>
            <a:off x="3837271" y="1634978"/>
            <a:ext cx="1003961" cy="23812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400" b="1" dirty="0">
                <a:solidFill>
                  <a:schemeClr val="tx2"/>
                </a:solidFill>
                <a:latin typeface="Arial" panose="020B0604020202020204" pitchFamily="34" charset="0"/>
                <a:cs typeface="Arial" panose="020B0604020202020204" pitchFamily="34" charset="0"/>
              </a:rPr>
              <a:t>Brand</a:t>
            </a:r>
          </a:p>
        </p:txBody>
      </p:sp>
      <p:sp>
        <p:nvSpPr>
          <p:cNvPr id="151" name="TextBox 34">
            <a:extLst>
              <a:ext uri="{FF2B5EF4-FFF2-40B4-BE49-F238E27FC236}">
                <a16:creationId xmlns:a16="http://schemas.microsoft.com/office/drawing/2014/main" id="{B59763E1-8060-4656-B673-E2DC6C6E8684}"/>
              </a:ext>
            </a:extLst>
          </p:cNvPr>
          <p:cNvSpPr txBox="1"/>
          <p:nvPr/>
        </p:nvSpPr>
        <p:spPr>
          <a:xfrm>
            <a:off x="4626214" y="1634522"/>
            <a:ext cx="809960" cy="238125"/>
          </a:xfrm>
          <a:prstGeom prst="rect">
            <a:avLst/>
          </a:prstGeom>
          <a:noFill/>
          <a:ln w="9525" cmpd="sng">
            <a:solidFill>
              <a:schemeClr val="tx1">
                <a:lumMod val="65000"/>
                <a:lumOff val="35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b="1" dirty="0">
                <a:solidFill>
                  <a:schemeClr val="tx2"/>
                </a:solidFill>
                <a:latin typeface="Arial" panose="020B0604020202020204" pitchFamily="34" charset="0"/>
                <a:cs typeface="Arial" panose="020B0604020202020204" pitchFamily="34" charset="0"/>
              </a:rPr>
              <a:t>BS</a:t>
            </a:r>
            <a:endParaRPr lang="en-US" sz="1100" b="1" dirty="0">
              <a:solidFill>
                <a:schemeClr val="tx2"/>
              </a:solidFill>
              <a:latin typeface="Arial" panose="020B0604020202020204" pitchFamily="34" charset="0"/>
              <a:cs typeface="Arial" panose="020B0604020202020204" pitchFamily="34" charset="0"/>
            </a:endParaRPr>
          </a:p>
        </p:txBody>
      </p:sp>
      <p:sp>
        <p:nvSpPr>
          <p:cNvPr id="152" name="Isosceles Triangle 151">
            <a:extLst>
              <a:ext uri="{FF2B5EF4-FFF2-40B4-BE49-F238E27FC236}">
                <a16:creationId xmlns:a16="http://schemas.microsoft.com/office/drawing/2014/main" id="{675874CB-98EC-40A7-AA41-31A1DD5382A3}"/>
              </a:ext>
            </a:extLst>
          </p:cNvPr>
          <p:cNvSpPr/>
          <p:nvPr/>
        </p:nvSpPr>
        <p:spPr>
          <a:xfrm flipV="1">
            <a:off x="5196481" y="1697073"/>
            <a:ext cx="179367" cy="1159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Arial" panose="020B0604020202020204" pitchFamily="34" charset="0"/>
              <a:cs typeface="Arial" panose="020B0604020202020204" pitchFamily="34" charset="0"/>
            </a:endParaRPr>
          </a:p>
        </p:txBody>
      </p:sp>
      <p:sp>
        <p:nvSpPr>
          <p:cNvPr id="153" name="TextBox 31">
            <a:extLst>
              <a:ext uri="{FF2B5EF4-FFF2-40B4-BE49-F238E27FC236}">
                <a16:creationId xmlns:a16="http://schemas.microsoft.com/office/drawing/2014/main" id="{ABEE9D92-1AF2-4AD0-B0E3-55A7B0367965}"/>
              </a:ext>
            </a:extLst>
          </p:cNvPr>
          <p:cNvSpPr txBox="1"/>
          <p:nvPr/>
        </p:nvSpPr>
        <p:spPr>
          <a:xfrm>
            <a:off x="5478643" y="1624726"/>
            <a:ext cx="1003961" cy="23812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400" b="1" dirty="0">
                <a:solidFill>
                  <a:schemeClr val="tx2"/>
                </a:solidFill>
                <a:latin typeface="Arial" panose="020B0604020202020204" pitchFamily="34" charset="0"/>
                <a:cs typeface="Arial" panose="020B0604020202020204" pitchFamily="34" charset="0"/>
              </a:rPr>
              <a:t>Model </a:t>
            </a:r>
          </a:p>
        </p:txBody>
      </p:sp>
      <p:sp>
        <p:nvSpPr>
          <p:cNvPr id="154" name="TextBox 34">
            <a:extLst>
              <a:ext uri="{FF2B5EF4-FFF2-40B4-BE49-F238E27FC236}">
                <a16:creationId xmlns:a16="http://schemas.microsoft.com/office/drawing/2014/main" id="{CFA59128-ADE9-490F-8F5C-DAA1D8ED552B}"/>
              </a:ext>
            </a:extLst>
          </p:cNvPr>
          <p:cNvSpPr txBox="1"/>
          <p:nvPr/>
        </p:nvSpPr>
        <p:spPr>
          <a:xfrm>
            <a:off x="6331070" y="1624728"/>
            <a:ext cx="1003961" cy="253320"/>
          </a:xfrm>
          <a:prstGeom prst="rect">
            <a:avLst/>
          </a:prstGeom>
          <a:noFill/>
          <a:ln w="9525" cmpd="sng">
            <a:solidFill>
              <a:schemeClr val="tx1">
                <a:lumMod val="65000"/>
                <a:lumOff val="35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sz="1100" b="1" dirty="0">
                <a:solidFill>
                  <a:schemeClr val="tx2"/>
                </a:solidFill>
                <a:latin typeface="Arial" panose="020B0604020202020204" pitchFamily="34" charset="0"/>
                <a:cs typeface="Arial" panose="020B0604020202020204" pitchFamily="34" charset="0"/>
              </a:rPr>
              <a:t>Series B</a:t>
            </a:r>
          </a:p>
        </p:txBody>
      </p:sp>
      <p:sp>
        <p:nvSpPr>
          <p:cNvPr id="155" name="Isosceles Triangle 154">
            <a:extLst>
              <a:ext uri="{FF2B5EF4-FFF2-40B4-BE49-F238E27FC236}">
                <a16:creationId xmlns:a16="http://schemas.microsoft.com/office/drawing/2014/main" id="{8EE0298C-F194-4716-A154-5EB3DB72E728}"/>
              </a:ext>
            </a:extLst>
          </p:cNvPr>
          <p:cNvSpPr/>
          <p:nvPr/>
        </p:nvSpPr>
        <p:spPr>
          <a:xfrm flipV="1">
            <a:off x="7056529" y="1707836"/>
            <a:ext cx="179367" cy="1159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Arial" panose="020B0604020202020204" pitchFamily="34" charset="0"/>
              <a:cs typeface="Arial" panose="020B0604020202020204" pitchFamily="34" charset="0"/>
            </a:endParaRPr>
          </a:p>
        </p:txBody>
      </p:sp>
      <p:sp>
        <p:nvSpPr>
          <p:cNvPr id="156" name="Rectangle 1436">
            <a:extLst>
              <a:ext uri="{FF2B5EF4-FFF2-40B4-BE49-F238E27FC236}">
                <a16:creationId xmlns:a16="http://schemas.microsoft.com/office/drawing/2014/main" id="{5A56AF95-8BB5-487C-80B0-AC22370C6ACB}"/>
              </a:ext>
            </a:extLst>
          </p:cNvPr>
          <p:cNvSpPr>
            <a:spLocks noChangeArrowheads="1"/>
          </p:cNvSpPr>
          <p:nvPr/>
        </p:nvSpPr>
        <p:spPr bwMode="auto">
          <a:xfrm>
            <a:off x="428533" y="1609821"/>
            <a:ext cx="4999471" cy="315471"/>
          </a:xfrm>
          <a:prstGeom prst="rect">
            <a:avLst/>
          </a:prstGeom>
          <a:ln w="3175">
            <a:noFill/>
          </a:ln>
        </p:spPr>
        <p:txBody>
          <a:bodyPr vert="horz" wrap="square" lIns="68580" tIns="34290" rIns="68580" bIns="34290" rtlCol="0">
            <a:spAutoFit/>
          </a:bodyPr>
          <a:lstStyle/>
          <a:p>
            <a:pPr lvl="0"/>
            <a:r>
              <a:rPr lang="en-US" sz="1600" b="1" kern="0" dirty="0">
                <a:solidFill>
                  <a:schemeClr val="accent1"/>
                </a:solidFill>
                <a:latin typeface="Arial" panose="020B0604020202020204" pitchFamily="34" charset="0"/>
                <a:cs typeface="Arial" panose="020B0604020202020204" pitchFamily="34" charset="0"/>
              </a:rPr>
              <a:t>Product:</a:t>
            </a:r>
          </a:p>
        </p:txBody>
      </p:sp>
      <p:sp>
        <p:nvSpPr>
          <p:cNvPr id="157" name="TextBox 31">
            <a:extLst>
              <a:ext uri="{FF2B5EF4-FFF2-40B4-BE49-F238E27FC236}">
                <a16:creationId xmlns:a16="http://schemas.microsoft.com/office/drawing/2014/main" id="{EBEBEAE0-868B-487A-8ED2-C3DBCFCA34FD}"/>
              </a:ext>
            </a:extLst>
          </p:cNvPr>
          <p:cNvSpPr txBox="1"/>
          <p:nvPr/>
        </p:nvSpPr>
        <p:spPr>
          <a:xfrm>
            <a:off x="7498471" y="1634521"/>
            <a:ext cx="1003961" cy="23812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400" b="1" dirty="0">
                <a:solidFill>
                  <a:schemeClr val="tx2"/>
                </a:solidFill>
                <a:latin typeface="Arial" panose="020B0604020202020204" pitchFamily="34" charset="0"/>
                <a:cs typeface="Arial" panose="020B0604020202020204" pitchFamily="34" charset="0"/>
              </a:rPr>
              <a:t>Size</a:t>
            </a:r>
          </a:p>
        </p:txBody>
      </p:sp>
      <p:sp>
        <p:nvSpPr>
          <p:cNvPr id="158" name="TextBox 34">
            <a:extLst>
              <a:ext uri="{FF2B5EF4-FFF2-40B4-BE49-F238E27FC236}">
                <a16:creationId xmlns:a16="http://schemas.microsoft.com/office/drawing/2014/main" id="{B406A35F-AB58-4435-B82E-508883894644}"/>
              </a:ext>
            </a:extLst>
          </p:cNvPr>
          <p:cNvSpPr txBox="1"/>
          <p:nvPr/>
        </p:nvSpPr>
        <p:spPr>
          <a:xfrm>
            <a:off x="8350899" y="1634522"/>
            <a:ext cx="809960" cy="238125"/>
          </a:xfrm>
          <a:prstGeom prst="rect">
            <a:avLst/>
          </a:prstGeom>
          <a:noFill/>
          <a:ln w="9525" cmpd="sng">
            <a:solidFill>
              <a:schemeClr val="tx1">
                <a:lumMod val="65000"/>
                <a:lumOff val="35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b="1" dirty="0">
                <a:solidFill>
                  <a:schemeClr val="tx2"/>
                </a:solidFill>
                <a:latin typeface="Arial" panose="020B0604020202020204" pitchFamily="34" charset="0"/>
                <a:cs typeface="Arial" panose="020B0604020202020204" pitchFamily="34" charset="0"/>
              </a:rPr>
              <a:t>15</a:t>
            </a:r>
            <a:endParaRPr lang="en-US" sz="1100" b="1" dirty="0">
              <a:solidFill>
                <a:schemeClr val="tx2"/>
              </a:solidFill>
              <a:latin typeface="Arial" panose="020B0604020202020204" pitchFamily="34" charset="0"/>
              <a:cs typeface="Arial" panose="020B0604020202020204" pitchFamily="34" charset="0"/>
            </a:endParaRPr>
          </a:p>
        </p:txBody>
      </p:sp>
      <p:sp>
        <p:nvSpPr>
          <p:cNvPr id="159" name="Isosceles Triangle 158">
            <a:extLst>
              <a:ext uri="{FF2B5EF4-FFF2-40B4-BE49-F238E27FC236}">
                <a16:creationId xmlns:a16="http://schemas.microsoft.com/office/drawing/2014/main" id="{A71946F4-7924-4075-8DF5-2EEA71414E76}"/>
              </a:ext>
            </a:extLst>
          </p:cNvPr>
          <p:cNvSpPr/>
          <p:nvPr/>
        </p:nvSpPr>
        <p:spPr>
          <a:xfrm flipV="1">
            <a:off x="8921166" y="1697073"/>
            <a:ext cx="179367" cy="1159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Arial" panose="020B0604020202020204" pitchFamily="34" charset="0"/>
              <a:cs typeface="Arial" panose="020B0604020202020204" pitchFamily="34" charset="0"/>
            </a:endParaRPr>
          </a:p>
        </p:txBody>
      </p:sp>
      <p:sp>
        <p:nvSpPr>
          <p:cNvPr id="160" name="TextBox 31">
            <a:extLst>
              <a:ext uri="{FF2B5EF4-FFF2-40B4-BE49-F238E27FC236}">
                <a16:creationId xmlns:a16="http://schemas.microsoft.com/office/drawing/2014/main" id="{717054E2-AE2A-4E20-ACD8-DA4E279A8B2F}"/>
              </a:ext>
            </a:extLst>
          </p:cNvPr>
          <p:cNvSpPr txBox="1"/>
          <p:nvPr/>
        </p:nvSpPr>
        <p:spPr>
          <a:xfrm>
            <a:off x="9467974" y="1629977"/>
            <a:ext cx="1003961" cy="23812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400" b="1" dirty="0">
                <a:solidFill>
                  <a:schemeClr val="tx2"/>
                </a:solidFill>
                <a:latin typeface="Arial" panose="020B0604020202020204" pitchFamily="34" charset="0"/>
                <a:cs typeface="Arial" panose="020B0604020202020204" pitchFamily="34" charset="0"/>
              </a:rPr>
              <a:t>Product  </a:t>
            </a:r>
          </a:p>
        </p:txBody>
      </p:sp>
      <p:sp>
        <p:nvSpPr>
          <p:cNvPr id="161" name="TextBox 34">
            <a:extLst>
              <a:ext uri="{FF2B5EF4-FFF2-40B4-BE49-F238E27FC236}">
                <a16:creationId xmlns:a16="http://schemas.microsoft.com/office/drawing/2014/main" id="{367FC6CC-C7DB-4290-B378-8C7ED98B5B2F}"/>
              </a:ext>
            </a:extLst>
          </p:cNvPr>
          <p:cNvSpPr txBox="1"/>
          <p:nvPr/>
        </p:nvSpPr>
        <p:spPr>
          <a:xfrm>
            <a:off x="10320402" y="1629978"/>
            <a:ext cx="809960" cy="238125"/>
          </a:xfrm>
          <a:prstGeom prst="rect">
            <a:avLst/>
          </a:prstGeom>
          <a:noFill/>
          <a:ln w="9525" cmpd="sng">
            <a:solidFill>
              <a:schemeClr val="tx1">
                <a:lumMod val="65000"/>
                <a:lumOff val="35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b="1" dirty="0">
                <a:solidFill>
                  <a:schemeClr val="tx2"/>
                </a:solidFill>
                <a:latin typeface="Arial" panose="020B0604020202020204" pitchFamily="34" charset="0"/>
                <a:cs typeface="Arial" panose="020B0604020202020204" pitchFamily="34" charset="0"/>
              </a:rPr>
              <a:t>B290</a:t>
            </a:r>
            <a:endParaRPr lang="en-US" sz="1100" b="1" dirty="0">
              <a:solidFill>
                <a:schemeClr val="tx2"/>
              </a:solidFill>
              <a:latin typeface="Arial" panose="020B0604020202020204" pitchFamily="34" charset="0"/>
              <a:cs typeface="Arial" panose="020B0604020202020204" pitchFamily="34" charset="0"/>
            </a:endParaRPr>
          </a:p>
        </p:txBody>
      </p:sp>
      <p:sp>
        <p:nvSpPr>
          <p:cNvPr id="162" name="Isosceles Triangle 161">
            <a:extLst>
              <a:ext uri="{FF2B5EF4-FFF2-40B4-BE49-F238E27FC236}">
                <a16:creationId xmlns:a16="http://schemas.microsoft.com/office/drawing/2014/main" id="{60278FE7-6A40-45A8-8BFA-40956FFE9455}"/>
              </a:ext>
            </a:extLst>
          </p:cNvPr>
          <p:cNvSpPr/>
          <p:nvPr/>
        </p:nvSpPr>
        <p:spPr>
          <a:xfrm flipV="1">
            <a:off x="10890669" y="1692529"/>
            <a:ext cx="179367" cy="1159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Arial" panose="020B0604020202020204" pitchFamily="34" charset="0"/>
              <a:cs typeface="Arial" panose="020B0604020202020204" pitchFamily="34" charset="0"/>
            </a:endParaRPr>
          </a:p>
        </p:txBody>
      </p:sp>
      <p:sp>
        <p:nvSpPr>
          <p:cNvPr id="163" name="Rectangle 162">
            <a:extLst>
              <a:ext uri="{FF2B5EF4-FFF2-40B4-BE49-F238E27FC236}">
                <a16:creationId xmlns:a16="http://schemas.microsoft.com/office/drawing/2014/main" id="{2D9C7C04-96FF-438B-A868-8D9D4938E05D}"/>
              </a:ext>
            </a:extLst>
          </p:cNvPr>
          <p:cNvSpPr/>
          <p:nvPr/>
        </p:nvSpPr>
        <p:spPr>
          <a:xfrm>
            <a:off x="6180323" y="2525255"/>
            <a:ext cx="5673584" cy="3583627"/>
          </a:xfrm>
          <a:prstGeom prst="rect">
            <a:avLst/>
          </a:prstGeom>
          <a:solidFill>
            <a:schemeClr val="bg1"/>
          </a:solidFill>
          <a:ln>
            <a:solidFill>
              <a:srgbClr val="18A3A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64" name="Rectangle 1436">
            <a:extLst>
              <a:ext uri="{FF2B5EF4-FFF2-40B4-BE49-F238E27FC236}">
                <a16:creationId xmlns:a16="http://schemas.microsoft.com/office/drawing/2014/main" id="{BC223BF6-A0B7-46BA-985F-18FCFB9E1565}"/>
              </a:ext>
            </a:extLst>
          </p:cNvPr>
          <p:cNvSpPr>
            <a:spLocks noChangeArrowheads="1"/>
          </p:cNvSpPr>
          <p:nvPr/>
        </p:nvSpPr>
        <p:spPr bwMode="auto">
          <a:xfrm>
            <a:off x="6330481" y="2610308"/>
            <a:ext cx="4999471" cy="315471"/>
          </a:xfrm>
          <a:prstGeom prst="rect">
            <a:avLst/>
          </a:prstGeom>
          <a:ln w="3175">
            <a:noFill/>
          </a:ln>
        </p:spPr>
        <p:txBody>
          <a:bodyPr vert="horz" wrap="square" lIns="68580" tIns="34290" rIns="68580" bIns="34290" rtlCol="0">
            <a:spAutoFit/>
          </a:bodyPr>
          <a:lstStyle/>
          <a:p>
            <a:r>
              <a:rPr lang="en-US" sz="1600" b="1" kern="0" dirty="0">
                <a:solidFill>
                  <a:schemeClr val="accent1"/>
                </a:solidFill>
                <a:latin typeface="Arial" panose="020B0604020202020204" pitchFamily="34" charset="0"/>
                <a:cs typeface="Arial" panose="020B0604020202020204" pitchFamily="34" charset="0"/>
              </a:rPr>
              <a:t>Scenario outcome</a:t>
            </a:r>
          </a:p>
        </p:txBody>
      </p:sp>
      <p:sp>
        <p:nvSpPr>
          <p:cNvPr id="166" name="TextBox 34">
            <a:extLst>
              <a:ext uri="{FF2B5EF4-FFF2-40B4-BE49-F238E27FC236}">
                <a16:creationId xmlns:a16="http://schemas.microsoft.com/office/drawing/2014/main" id="{D2063512-00C2-47E2-B622-5D09CB73BD50}"/>
              </a:ext>
            </a:extLst>
          </p:cNvPr>
          <p:cNvSpPr txBox="1"/>
          <p:nvPr/>
        </p:nvSpPr>
        <p:spPr>
          <a:xfrm>
            <a:off x="10958306" y="2673302"/>
            <a:ext cx="809960" cy="238125"/>
          </a:xfrm>
          <a:prstGeom prst="rect">
            <a:avLst/>
          </a:prstGeom>
          <a:ln/>
        </p:spPr>
        <p:style>
          <a:lnRef idx="0">
            <a:schemeClr val="accent4"/>
          </a:lnRef>
          <a:fillRef idx="3">
            <a:schemeClr val="accent4"/>
          </a:fillRef>
          <a:effectRef idx="3">
            <a:schemeClr val="accent4"/>
          </a:effectRef>
          <a:fontRef idx="minor">
            <a:schemeClr val="lt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100" b="1" dirty="0">
                <a:solidFill>
                  <a:schemeClr val="bg1"/>
                </a:solidFill>
                <a:latin typeface="Arial" panose="020B0604020202020204" pitchFamily="34" charset="0"/>
                <a:cs typeface="Arial" panose="020B0604020202020204" pitchFamily="34" charset="0"/>
              </a:rPr>
              <a:t>Save</a:t>
            </a:r>
          </a:p>
        </p:txBody>
      </p:sp>
      <p:sp>
        <p:nvSpPr>
          <p:cNvPr id="167" name="TextBox 31">
            <a:extLst>
              <a:ext uri="{FF2B5EF4-FFF2-40B4-BE49-F238E27FC236}">
                <a16:creationId xmlns:a16="http://schemas.microsoft.com/office/drawing/2014/main" id="{1CA19114-2FA7-4035-8F3E-1B0FC91B149C}"/>
              </a:ext>
            </a:extLst>
          </p:cNvPr>
          <p:cNvSpPr txBox="1"/>
          <p:nvPr/>
        </p:nvSpPr>
        <p:spPr>
          <a:xfrm>
            <a:off x="460013" y="3364218"/>
            <a:ext cx="2993553" cy="20259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400" dirty="0">
                <a:solidFill>
                  <a:schemeClr val="tx1">
                    <a:lumMod val="65000"/>
                    <a:lumOff val="35000"/>
                  </a:schemeClr>
                </a:solidFill>
                <a:latin typeface="Arial" panose="020B0604020202020204" pitchFamily="34" charset="0"/>
                <a:cs typeface="Arial" panose="020B0604020202020204" pitchFamily="34" charset="0"/>
              </a:rPr>
              <a:t>Set production frequency to days </a:t>
            </a:r>
          </a:p>
        </p:txBody>
      </p:sp>
      <p:sp>
        <p:nvSpPr>
          <p:cNvPr id="168" name="TextBox 34">
            <a:extLst>
              <a:ext uri="{FF2B5EF4-FFF2-40B4-BE49-F238E27FC236}">
                <a16:creationId xmlns:a16="http://schemas.microsoft.com/office/drawing/2014/main" id="{1406920E-0949-4ED1-8087-0B626E885145}"/>
              </a:ext>
            </a:extLst>
          </p:cNvPr>
          <p:cNvSpPr txBox="1"/>
          <p:nvPr/>
        </p:nvSpPr>
        <p:spPr>
          <a:xfrm>
            <a:off x="3287418" y="3395905"/>
            <a:ext cx="1231209" cy="181818"/>
          </a:xfrm>
          <a:prstGeom prst="rect">
            <a:avLst/>
          </a:prstGeom>
          <a:solidFill>
            <a:schemeClr val="bg1">
              <a:lumMod val="85000"/>
            </a:schemeClr>
          </a:solidFill>
          <a:ln w="9525" cmpd="sng">
            <a:solidFill>
              <a:schemeClr val="tx1">
                <a:lumMod val="65000"/>
                <a:lumOff val="35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b="1" dirty="0">
                <a:solidFill>
                  <a:schemeClr val="tx1">
                    <a:lumMod val="65000"/>
                    <a:lumOff val="35000"/>
                  </a:schemeClr>
                </a:solidFill>
                <a:latin typeface="Arial" panose="020B0604020202020204" pitchFamily="34" charset="0"/>
                <a:cs typeface="Arial" panose="020B0604020202020204" pitchFamily="34" charset="0"/>
              </a:rPr>
              <a:t>2</a:t>
            </a:r>
            <a:endParaRPr lang="en-US" sz="11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69" name="TextBox 34">
            <a:extLst>
              <a:ext uri="{FF2B5EF4-FFF2-40B4-BE49-F238E27FC236}">
                <a16:creationId xmlns:a16="http://schemas.microsoft.com/office/drawing/2014/main" id="{BE5834E7-0C9A-4396-96D7-DCB50652E4B9}"/>
              </a:ext>
            </a:extLst>
          </p:cNvPr>
          <p:cNvSpPr txBox="1"/>
          <p:nvPr/>
        </p:nvSpPr>
        <p:spPr>
          <a:xfrm>
            <a:off x="4580876" y="3395905"/>
            <a:ext cx="1231209" cy="181818"/>
          </a:xfrm>
          <a:prstGeom prst="rect">
            <a:avLst/>
          </a:prstGeom>
          <a:noFill/>
          <a:ln w="9525" cmpd="sng">
            <a:solidFill>
              <a:schemeClr val="tx1">
                <a:lumMod val="65000"/>
                <a:lumOff val="35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b="1" dirty="0">
                <a:solidFill>
                  <a:schemeClr val="accent1"/>
                </a:solidFill>
                <a:latin typeface="Arial" panose="020B0604020202020204" pitchFamily="34" charset="0"/>
                <a:cs typeface="Arial" panose="020B0604020202020204" pitchFamily="34" charset="0"/>
              </a:rPr>
              <a:t>3</a:t>
            </a:r>
            <a:endParaRPr lang="en-US" sz="1100" b="1" dirty="0">
              <a:solidFill>
                <a:schemeClr val="accent1"/>
              </a:solidFill>
              <a:latin typeface="Arial" panose="020B0604020202020204" pitchFamily="34" charset="0"/>
              <a:cs typeface="Arial" panose="020B0604020202020204" pitchFamily="34" charset="0"/>
            </a:endParaRPr>
          </a:p>
        </p:txBody>
      </p:sp>
      <p:sp>
        <p:nvSpPr>
          <p:cNvPr id="170" name="TextBox 31">
            <a:extLst>
              <a:ext uri="{FF2B5EF4-FFF2-40B4-BE49-F238E27FC236}">
                <a16:creationId xmlns:a16="http://schemas.microsoft.com/office/drawing/2014/main" id="{750D2829-AF7C-4833-BA87-49678E209CF8}"/>
              </a:ext>
            </a:extLst>
          </p:cNvPr>
          <p:cNvSpPr txBox="1"/>
          <p:nvPr/>
        </p:nvSpPr>
        <p:spPr>
          <a:xfrm>
            <a:off x="3147841" y="3131114"/>
            <a:ext cx="1488657" cy="25200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400" b="1" dirty="0">
                <a:solidFill>
                  <a:schemeClr val="tx1">
                    <a:lumMod val="65000"/>
                    <a:lumOff val="35000"/>
                  </a:schemeClr>
                </a:solidFill>
                <a:latin typeface="Arial" panose="020B0604020202020204" pitchFamily="34" charset="0"/>
                <a:cs typeface="Arial" panose="020B0604020202020204" pitchFamily="34" charset="0"/>
              </a:rPr>
              <a:t>Current </a:t>
            </a:r>
          </a:p>
        </p:txBody>
      </p:sp>
      <p:sp>
        <p:nvSpPr>
          <p:cNvPr id="171" name="TextBox 31">
            <a:extLst>
              <a:ext uri="{FF2B5EF4-FFF2-40B4-BE49-F238E27FC236}">
                <a16:creationId xmlns:a16="http://schemas.microsoft.com/office/drawing/2014/main" id="{65F71270-AD75-44DC-B52C-F0A196D72189}"/>
              </a:ext>
            </a:extLst>
          </p:cNvPr>
          <p:cNvSpPr txBox="1"/>
          <p:nvPr/>
        </p:nvSpPr>
        <p:spPr>
          <a:xfrm>
            <a:off x="4452151" y="3142029"/>
            <a:ext cx="1488657" cy="25200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400" b="1" dirty="0">
                <a:solidFill>
                  <a:schemeClr val="tx1">
                    <a:lumMod val="65000"/>
                    <a:lumOff val="35000"/>
                  </a:schemeClr>
                </a:solidFill>
                <a:latin typeface="Arial" panose="020B0604020202020204" pitchFamily="34" charset="0"/>
                <a:cs typeface="Arial" panose="020B0604020202020204" pitchFamily="34" charset="0"/>
              </a:rPr>
              <a:t>New setting </a:t>
            </a:r>
          </a:p>
        </p:txBody>
      </p:sp>
      <p:sp>
        <p:nvSpPr>
          <p:cNvPr id="172" name="Isosceles Triangle 171">
            <a:extLst>
              <a:ext uri="{FF2B5EF4-FFF2-40B4-BE49-F238E27FC236}">
                <a16:creationId xmlns:a16="http://schemas.microsoft.com/office/drawing/2014/main" id="{7ECBFD73-667D-46F3-9DB8-441866AA1BD5}"/>
              </a:ext>
            </a:extLst>
          </p:cNvPr>
          <p:cNvSpPr/>
          <p:nvPr/>
        </p:nvSpPr>
        <p:spPr>
          <a:xfrm flipV="1">
            <a:off x="5671790" y="3506108"/>
            <a:ext cx="91509" cy="5913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Arial" panose="020B0604020202020204" pitchFamily="34" charset="0"/>
              <a:cs typeface="Arial" panose="020B0604020202020204" pitchFamily="34" charset="0"/>
            </a:endParaRPr>
          </a:p>
        </p:txBody>
      </p:sp>
      <p:sp>
        <p:nvSpPr>
          <p:cNvPr id="173" name="Isosceles Triangle 172">
            <a:extLst>
              <a:ext uri="{FF2B5EF4-FFF2-40B4-BE49-F238E27FC236}">
                <a16:creationId xmlns:a16="http://schemas.microsoft.com/office/drawing/2014/main" id="{192DF704-290D-402B-84C7-6AB52A89ED2C}"/>
              </a:ext>
            </a:extLst>
          </p:cNvPr>
          <p:cNvSpPr/>
          <p:nvPr/>
        </p:nvSpPr>
        <p:spPr>
          <a:xfrm>
            <a:off x="5671790" y="3409678"/>
            <a:ext cx="91509" cy="5913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Arial" panose="020B0604020202020204" pitchFamily="34" charset="0"/>
              <a:cs typeface="Arial" panose="020B0604020202020204" pitchFamily="34" charset="0"/>
            </a:endParaRPr>
          </a:p>
        </p:txBody>
      </p:sp>
      <p:sp>
        <p:nvSpPr>
          <p:cNvPr id="174" name="TextBox 31">
            <a:extLst>
              <a:ext uri="{FF2B5EF4-FFF2-40B4-BE49-F238E27FC236}">
                <a16:creationId xmlns:a16="http://schemas.microsoft.com/office/drawing/2014/main" id="{6FE09018-3D67-4B09-A1A9-A4F56590F88B}"/>
              </a:ext>
            </a:extLst>
          </p:cNvPr>
          <p:cNvSpPr txBox="1"/>
          <p:nvPr/>
        </p:nvSpPr>
        <p:spPr>
          <a:xfrm>
            <a:off x="460013" y="3702401"/>
            <a:ext cx="2993553" cy="20259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400" dirty="0">
                <a:solidFill>
                  <a:schemeClr val="tx1">
                    <a:lumMod val="65000"/>
                    <a:lumOff val="35000"/>
                  </a:schemeClr>
                </a:solidFill>
                <a:latin typeface="Arial" panose="020B0604020202020204" pitchFamily="34" charset="0"/>
                <a:cs typeface="Arial" panose="020B0604020202020204" pitchFamily="34" charset="0"/>
              </a:rPr>
              <a:t>Set inbound shipment frequency </a:t>
            </a:r>
          </a:p>
        </p:txBody>
      </p:sp>
      <p:sp>
        <p:nvSpPr>
          <p:cNvPr id="175" name="TextBox 34">
            <a:extLst>
              <a:ext uri="{FF2B5EF4-FFF2-40B4-BE49-F238E27FC236}">
                <a16:creationId xmlns:a16="http://schemas.microsoft.com/office/drawing/2014/main" id="{231346A6-18BC-4F63-827F-857AE1B0D8AE}"/>
              </a:ext>
            </a:extLst>
          </p:cNvPr>
          <p:cNvSpPr txBox="1"/>
          <p:nvPr/>
        </p:nvSpPr>
        <p:spPr>
          <a:xfrm>
            <a:off x="3287418" y="3734088"/>
            <a:ext cx="1231209" cy="181818"/>
          </a:xfrm>
          <a:prstGeom prst="rect">
            <a:avLst/>
          </a:prstGeom>
          <a:solidFill>
            <a:schemeClr val="bg1">
              <a:lumMod val="85000"/>
            </a:schemeClr>
          </a:solidFill>
          <a:ln w="9525" cmpd="sng">
            <a:solidFill>
              <a:schemeClr val="tx1">
                <a:lumMod val="65000"/>
                <a:lumOff val="35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sz="1100" b="1" dirty="0">
                <a:solidFill>
                  <a:schemeClr val="tx1">
                    <a:lumMod val="65000"/>
                    <a:lumOff val="35000"/>
                  </a:schemeClr>
                </a:solidFill>
                <a:latin typeface="Arial" panose="020B0604020202020204" pitchFamily="34" charset="0"/>
                <a:cs typeface="Arial" panose="020B0604020202020204" pitchFamily="34" charset="0"/>
              </a:rPr>
              <a:t>2</a:t>
            </a:r>
          </a:p>
        </p:txBody>
      </p:sp>
      <p:sp>
        <p:nvSpPr>
          <p:cNvPr id="176" name="TextBox 34">
            <a:extLst>
              <a:ext uri="{FF2B5EF4-FFF2-40B4-BE49-F238E27FC236}">
                <a16:creationId xmlns:a16="http://schemas.microsoft.com/office/drawing/2014/main" id="{EE70EEDE-91C6-4027-8B35-E86C3CA5D440}"/>
              </a:ext>
            </a:extLst>
          </p:cNvPr>
          <p:cNvSpPr txBox="1"/>
          <p:nvPr/>
        </p:nvSpPr>
        <p:spPr>
          <a:xfrm>
            <a:off x="4580876" y="3734088"/>
            <a:ext cx="1231209" cy="181818"/>
          </a:xfrm>
          <a:prstGeom prst="rect">
            <a:avLst/>
          </a:prstGeom>
          <a:noFill/>
          <a:ln w="9525" cmpd="sng">
            <a:solidFill>
              <a:schemeClr val="tx1">
                <a:lumMod val="65000"/>
                <a:lumOff val="35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b="1" dirty="0">
                <a:solidFill>
                  <a:schemeClr val="accent1"/>
                </a:solidFill>
                <a:latin typeface="Arial" panose="020B0604020202020204" pitchFamily="34" charset="0"/>
                <a:cs typeface="Arial" panose="020B0604020202020204" pitchFamily="34" charset="0"/>
              </a:rPr>
              <a:t>3</a:t>
            </a:r>
            <a:endParaRPr lang="en-US" sz="1100" b="1" dirty="0">
              <a:solidFill>
                <a:schemeClr val="accent1"/>
              </a:solidFill>
              <a:latin typeface="Arial" panose="020B0604020202020204" pitchFamily="34" charset="0"/>
              <a:cs typeface="Arial" panose="020B0604020202020204" pitchFamily="34" charset="0"/>
            </a:endParaRPr>
          </a:p>
        </p:txBody>
      </p:sp>
      <p:sp>
        <p:nvSpPr>
          <p:cNvPr id="177" name="Isosceles Triangle 176">
            <a:extLst>
              <a:ext uri="{FF2B5EF4-FFF2-40B4-BE49-F238E27FC236}">
                <a16:creationId xmlns:a16="http://schemas.microsoft.com/office/drawing/2014/main" id="{4758CA5E-5128-4DD7-AF54-46AE194FB0CD}"/>
              </a:ext>
            </a:extLst>
          </p:cNvPr>
          <p:cNvSpPr/>
          <p:nvPr/>
        </p:nvSpPr>
        <p:spPr>
          <a:xfrm flipV="1">
            <a:off x="5671790" y="3844291"/>
            <a:ext cx="91509" cy="5913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Arial" panose="020B0604020202020204" pitchFamily="34" charset="0"/>
              <a:cs typeface="Arial" panose="020B0604020202020204" pitchFamily="34" charset="0"/>
            </a:endParaRPr>
          </a:p>
        </p:txBody>
      </p:sp>
      <p:sp>
        <p:nvSpPr>
          <p:cNvPr id="178" name="Isosceles Triangle 177">
            <a:extLst>
              <a:ext uri="{FF2B5EF4-FFF2-40B4-BE49-F238E27FC236}">
                <a16:creationId xmlns:a16="http://schemas.microsoft.com/office/drawing/2014/main" id="{5282E7C6-FA9F-46B8-9617-CD379EE7D5D9}"/>
              </a:ext>
            </a:extLst>
          </p:cNvPr>
          <p:cNvSpPr/>
          <p:nvPr/>
        </p:nvSpPr>
        <p:spPr>
          <a:xfrm>
            <a:off x="5671790" y="3747861"/>
            <a:ext cx="91509" cy="5913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Arial" panose="020B0604020202020204" pitchFamily="34" charset="0"/>
              <a:cs typeface="Arial" panose="020B0604020202020204" pitchFamily="34" charset="0"/>
            </a:endParaRPr>
          </a:p>
        </p:txBody>
      </p:sp>
      <p:sp>
        <p:nvSpPr>
          <p:cNvPr id="179" name="TextBox 31">
            <a:extLst>
              <a:ext uri="{FF2B5EF4-FFF2-40B4-BE49-F238E27FC236}">
                <a16:creationId xmlns:a16="http://schemas.microsoft.com/office/drawing/2014/main" id="{4AE93424-ED16-4EC8-86F8-2AB8335C3D42}"/>
              </a:ext>
            </a:extLst>
          </p:cNvPr>
          <p:cNvSpPr txBox="1"/>
          <p:nvPr/>
        </p:nvSpPr>
        <p:spPr>
          <a:xfrm>
            <a:off x="460013" y="4040584"/>
            <a:ext cx="2993553" cy="20259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400" dirty="0">
                <a:solidFill>
                  <a:schemeClr val="tx1">
                    <a:lumMod val="65000"/>
                    <a:lumOff val="35000"/>
                  </a:schemeClr>
                </a:solidFill>
                <a:latin typeface="Arial" panose="020B0604020202020204" pitchFamily="34" charset="0"/>
                <a:cs typeface="Arial" panose="020B0604020202020204" pitchFamily="34" charset="0"/>
              </a:rPr>
              <a:t>Set outbound shipment frequency</a:t>
            </a:r>
          </a:p>
        </p:txBody>
      </p:sp>
      <p:sp>
        <p:nvSpPr>
          <p:cNvPr id="180" name="TextBox 34">
            <a:extLst>
              <a:ext uri="{FF2B5EF4-FFF2-40B4-BE49-F238E27FC236}">
                <a16:creationId xmlns:a16="http://schemas.microsoft.com/office/drawing/2014/main" id="{8BA88EAA-85C6-4B53-8686-288E84E237C7}"/>
              </a:ext>
            </a:extLst>
          </p:cNvPr>
          <p:cNvSpPr txBox="1"/>
          <p:nvPr/>
        </p:nvSpPr>
        <p:spPr>
          <a:xfrm>
            <a:off x="3287418" y="4072271"/>
            <a:ext cx="1231209" cy="181818"/>
          </a:xfrm>
          <a:prstGeom prst="rect">
            <a:avLst/>
          </a:prstGeom>
          <a:solidFill>
            <a:schemeClr val="bg1">
              <a:lumMod val="85000"/>
            </a:schemeClr>
          </a:solidFill>
          <a:ln w="9525" cmpd="sng">
            <a:solidFill>
              <a:schemeClr val="tx1">
                <a:lumMod val="65000"/>
                <a:lumOff val="35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b="1" dirty="0">
                <a:solidFill>
                  <a:schemeClr val="tx1">
                    <a:lumMod val="65000"/>
                    <a:lumOff val="35000"/>
                  </a:schemeClr>
                </a:solidFill>
                <a:latin typeface="Arial" panose="020B0604020202020204" pitchFamily="34" charset="0"/>
                <a:cs typeface="Arial" panose="020B0604020202020204" pitchFamily="34" charset="0"/>
              </a:rPr>
              <a:t>2</a:t>
            </a:r>
            <a:endParaRPr lang="en-US" sz="11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81" name="TextBox 34">
            <a:extLst>
              <a:ext uri="{FF2B5EF4-FFF2-40B4-BE49-F238E27FC236}">
                <a16:creationId xmlns:a16="http://schemas.microsoft.com/office/drawing/2014/main" id="{41362517-0B8C-4C58-B2A3-308C6906AB28}"/>
              </a:ext>
            </a:extLst>
          </p:cNvPr>
          <p:cNvSpPr txBox="1"/>
          <p:nvPr/>
        </p:nvSpPr>
        <p:spPr>
          <a:xfrm>
            <a:off x="4580876" y="4072271"/>
            <a:ext cx="1231209" cy="181818"/>
          </a:xfrm>
          <a:prstGeom prst="rect">
            <a:avLst/>
          </a:prstGeom>
          <a:noFill/>
          <a:ln w="9525" cmpd="sng">
            <a:solidFill>
              <a:schemeClr val="tx1">
                <a:lumMod val="65000"/>
                <a:lumOff val="35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b="1" dirty="0">
                <a:solidFill>
                  <a:schemeClr val="accent1"/>
                </a:solidFill>
                <a:latin typeface="Arial" panose="020B0604020202020204" pitchFamily="34" charset="0"/>
                <a:cs typeface="Arial" panose="020B0604020202020204" pitchFamily="34" charset="0"/>
              </a:rPr>
              <a:t>3</a:t>
            </a:r>
            <a:endParaRPr lang="en-US" sz="1100" b="1" dirty="0">
              <a:solidFill>
                <a:schemeClr val="accent1"/>
              </a:solidFill>
              <a:latin typeface="Arial" panose="020B0604020202020204" pitchFamily="34" charset="0"/>
              <a:cs typeface="Arial" panose="020B0604020202020204" pitchFamily="34" charset="0"/>
            </a:endParaRPr>
          </a:p>
        </p:txBody>
      </p:sp>
      <p:sp>
        <p:nvSpPr>
          <p:cNvPr id="182" name="Isosceles Triangle 181">
            <a:extLst>
              <a:ext uri="{FF2B5EF4-FFF2-40B4-BE49-F238E27FC236}">
                <a16:creationId xmlns:a16="http://schemas.microsoft.com/office/drawing/2014/main" id="{EA6E970F-EA3F-45C2-9C2F-D751674C7CE2}"/>
              </a:ext>
            </a:extLst>
          </p:cNvPr>
          <p:cNvSpPr/>
          <p:nvPr/>
        </p:nvSpPr>
        <p:spPr>
          <a:xfrm flipV="1">
            <a:off x="5671790" y="4182474"/>
            <a:ext cx="91509" cy="5913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Arial" panose="020B0604020202020204" pitchFamily="34" charset="0"/>
              <a:cs typeface="Arial" panose="020B0604020202020204" pitchFamily="34" charset="0"/>
            </a:endParaRPr>
          </a:p>
        </p:txBody>
      </p:sp>
      <p:sp>
        <p:nvSpPr>
          <p:cNvPr id="183" name="Isosceles Triangle 182">
            <a:extLst>
              <a:ext uri="{FF2B5EF4-FFF2-40B4-BE49-F238E27FC236}">
                <a16:creationId xmlns:a16="http://schemas.microsoft.com/office/drawing/2014/main" id="{3541EF1A-356C-4B78-9919-7FD0124238BB}"/>
              </a:ext>
            </a:extLst>
          </p:cNvPr>
          <p:cNvSpPr/>
          <p:nvPr/>
        </p:nvSpPr>
        <p:spPr>
          <a:xfrm>
            <a:off x="5671790" y="4086044"/>
            <a:ext cx="91509" cy="5913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Arial" panose="020B0604020202020204" pitchFamily="34" charset="0"/>
              <a:cs typeface="Arial" panose="020B0604020202020204" pitchFamily="34" charset="0"/>
            </a:endParaRPr>
          </a:p>
        </p:txBody>
      </p:sp>
      <p:sp>
        <p:nvSpPr>
          <p:cNvPr id="184" name="TextBox 31">
            <a:extLst>
              <a:ext uri="{FF2B5EF4-FFF2-40B4-BE49-F238E27FC236}">
                <a16:creationId xmlns:a16="http://schemas.microsoft.com/office/drawing/2014/main" id="{9549095E-9DD6-4432-A642-9E1F6CFA8DAB}"/>
              </a:ext>
            </a:extLst>
          </p:cNvPr>
          <p:cNvSpPr txBox="1"/>
          <p:nvPr/>
        </p:nvSpPr>
        <p:spPr>
          <a:xfrm>
            <a:off x="460013" y="4352707"/>
            <a:ext cx="2993553" cy="20259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400" dirty="0">
                <a:solidFill>
                  <a:schemeClr val="tx1">
                    <a:lumMod val="65000"/>
                    <a:lumOff val="35000"/>
                  </a:schemeClr>
                </a:solidFill>
                <a:latin typeface="Arial" panose="020B0604020202020204" pitchFamily="34" charset="0"/>
                <a:cs typeface="Arial" panose="020B0604020202020204" pitchFamily="34" charset="0"/>
              </a:rPr>
              <a:t>Set input lead time days</a:t>
            </a:r>
          </a:p>
        </p:txBody>
      </p:sp>
      <p:sp>
        <p:nvSpPr>
          <p:cNvPr id="185" name="TextBox 34">
            <a:extLst>
              <a:ext uri="{FF2B5EF4-FFF2-40B4-BE49-F238E27FC236}">
                <a16:creationId xmlns:a16="http://schemas.microsoft.com/office/drawing/2014/main" id="{70E00240-97FB-47EC-80D4-5E09AAF95875}"/>
              </a:ext>
            </a:extLst>
          </p:cNvPr>
          <p:cNvSpPr txBox="1"/>
          <p:nvPr/>
        </p:nvSpPr>
        <p:spPr>
          <a:xfrm>
            <a:off x="3287418" y="4384394"/>
            <a:ext cx="1231209" cy="181818"/>
          </a:xfrm>
          <a:prstGeom prst="rect">
            <a:avLst/>
          </a:prstGeom>
          <a:solidFill>
            <a:schemeClr val="bg1">
              <a:lumMod val="85000"/>
            </a:schemeClr>
          </a:solidFill>
          <a:ln w="9525" cmpd="sng">
            <a:solidFill>
              <a:schemeClr val="tx1">
                <a:lumMod val="65000"/>
                <a:lumOff val="35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b="1" dirty="0">
                <a:solidFill>
                  <a:schemeClr val="tx1">
                    <a:lumMod val="65000"/>
                    <a:lumOff val="35000"/>
                  </a:schemeClr>
                </a:solidFill>
                <a:latin typeface="Arial" panose="020B0604020202020204" pitchFamily="34" charset="0"/>
                <a:cs typeface="Arial" panose="020B0604020202020204" pitchFamily="34" charset="0"/>
              </a:rPr>
              <a:t>5</a:t>
            </a:r>
            <a:endParaRPr lang="en-US" sz="11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86" name="TextBox 34">
            <a:extLst>
              <a:ext uri="{FF2B5EF4-FFF2-40B4-BE49-F238E27FC236}">
                <a16:creationId xmlns:a16="http://schemas.microsoft.com/office/drawing/2014/main" id="{45D5C448-C7D9-44FE-8C3F-A2C80EB38F8E}"/>
              </a:ext>
            </a:extLst>
          </p:cNvPr>
          <p:cNvSpPr txBox="1"/>
          <p:nvPr/>
        </p:nvSpPr>
        <p:spPr>
          <a:xfrm>
            <a:off x="4580876" y="4384394"/>
            <a:ext cx="1231209" cy="181818"/>
          </a:xfrm>
          <a:prstGeom prst="rect">
            <a:avLst/>
          </a:prstGeom>
          <a:noFill/>
          <a:ln w="9525" cmpd="sng">
            <a:solidFill>
              <a:schemeClr val="tx1">
                <a:lumMod val="65000"/>
                <a:lumOff val="35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b="1" dirty="0">
                <a:solidFill>
                  <a:schemeClr val="accent1"/>
                </a:solidFill>
                <a:latin typeface="Arial" panose="020B0604020202020204" pitchFamily="34" charset="0"/>
                <a:cs typeface="Arial" panose="020B0604020202020204" pitchFamily="34" charset="0"/>
              </a:rPr>
              <a:t>3</a:t>
            </a:r>
            <a:endParaRPr lang="en-US" sz="1100" b="1" dirty="0">
              <a:solidFill>
                <a:schemeClr val="accent1"/>
              </a:solidFill>
              <a:latin typeface="Arial" panose="020B0604020202020204" pitchFamily="34" charset="0"/>
              <a:cs typeface="Arial" panose="020B0604020202020204" pitchFamily="34" charset="0"/>
            </a:endParaRPr>
          </a:p>
        </p:txBody>
      </p:sp>
      <p:sp>
        <p:nvSpPr>
          <p:cNvPr id="187" name="Isosceles Triangle 186">
            <a:extLst>
              <a:ext uri="{FF2B5EF4-FFF2-40B4-BE49-F238E27FC236}">
                <a16:creationId xmlns:a16="http://schemas.microsoft.com/office/drawing/2014/main" id="{7C9C7228-256B-4F57-A770-419FB5CEB079}"/>
              </a:ext>
            </a:extLst>
          </p:cNvPr>
          <p:cNvSpPr/>
          <p:nvPr/>
        </p:nvSpPr>
        <p:spPr>
          <a:xfrm flipV="1">
            <a:off x="5671790" y="4494597"/>
            <a:ext cx="91509" cy="5913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Arial" panose="020B0604020202020204" pitchFamily="34" charset="0"/>
              <a:cs typeface="Arial" panose="020B0604020202020204" pitchFamily="34" charset="0"/>
            </a:endParaRPr>
          </a:p>
        </p:txBody>
      </p:sp>
      <p:sp>
        <p:nvSpPr>
          <p:cNvPr id="188" name="Isosceles Triangle 187">
            <a:extLst>
              <a:ext uri="{FF2B5EF4-FFF2-40B4-BE49-F238E27FC236}">
                <a16:creationId xmlns:a16="http://schemas.microsoft.com/office/drawing/2014/main" id="{22DFD511-3D8B-4E91-9594-DCE1AAF9F6B4}"/>
              </a:ext>
            </a:extLst>
          </p:cNvPr>
          <p:cNvSpPr/>
          <p:nvPr/>
        </p:nvSpPr>
        <p:spPr>
          <a:xfrm>
            <a:off x="5671790" y="4398167"/>
            <a:ext cx="91509" cy="5913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Arial" panose="020B0604020202020204" pitchFamily="34" charset="0"/>
              <a:cs typeface="Arial" panose="020B0604020202020204" pitchFamily="34" charset="0"/>
            </a:endParaRPr>
          </a:p>
        </p:txBody>
      </p:sp>
      <p:sp>
        <p:nvSpPr>
          <p:cNvPr id="189" name="TextBox 31">
            <a:extLst>
              <a:ext uri="{FF2B5EF4-FFF2-40B4-BE49-F238E27FC236}">
                <a16:creationId xmlns:a16="http://schemas.microsoft.com/office/drawing/2014/main" id="{2311857F-BFBD-45A4-AB86-103C788DFDB8}"/>
              </a:ext>
            </a:extLst>
          </p:cNvPr>
          <p:cNvSpPr txBox="1"/>
          <p:nvPr/>
        </p:nvSpPr>
        <p:spPr>
          <a:xfrm>
            <a:off x="460013" y="4690890"/>
            <a:ext cx="2993553" cy="20259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400" dirty="0">
                <a:solidFill>
                  <a:schemeClr val="tx1">
                    <a:lumMod val="65000"/>
                    <a:lumOff val="35000"/>
                  </a:schemeClr>
                </a:solidFill>
                <a:latin typeface="Arial" panose="020B0604020202020204" pitchFamily="34" charset="0"/>
                <a:cs typeface="Arial" panose="020B0604020202020204" pitchFamily="34" charset="0"/>
              </a:rPr>
              <a:t>Set quantity on hand ( X )</a:t>
            </a:r>
          </a:p>
        </p:txBody>
      </p:sp>
      <p:sp>
        <p:nvSpPr>
          <p:cNvPr id="190" name="TextBox 34">
            <a:extLst>
              <a:ext uri="{FF2B5EF4-FFF2-40B4-BE49-F238E27FC236}">
                <a16:creationId xmlns:a16="http://schemas.microsoft.com/office/drawing/2014/main" id="{5E988CA2-422F-4755-B671-8B9315025D38}"/>
              </a:ext>
            </a:extLst>
          </p:cNvPr>
          <p:cNvSpPr txBox="1"/>
          <p:nvPr/>
        </p:nvSpPr>
        <p:spPr>
          <a:xfrm>
            <a:off x="3287418" y="4722577"/>
            <a:ext cx="1231209" cy="181818"/>
          </a:xfrm>
          <a:prstGeom prst="rect">
            <a:avLst/>
          </a:prstGeom>
          <a:solidFill>
            <a:schemeClr val="bg1">
              <a:lumMod val="85000"/>
            </a:schemeClr>
          </a:solidFill>
          <a:ln w="9525" cmpd="sng">
            <a:solidFill>
              <a:schemeClr val="tx1">
                <a:lumMod val="65000"/>
                <a:lumOff val="35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b="1" dirty="0">
                <a:solidFill>
                  <a:schemeClr val="tx1">
                    <a:lumMod val="65000"/>
                    <a:lumOff val="35000"/>
                  </a:schemeClr>
                </a:solidFill>
                <a:latin typeface="Arial" panose="020B0604020202020204" pitchFamily="34" charset="0"/>
                <a:cs typeface="Arial" panose="020B0604020202020204" pitchFamily="34" charset="0"/>
              </a:rPr>
              <a:t>3250</a:t>
            </a:r>
            <a:endParaRPr lang="en-US" sz="11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91" name="TextBox 34">
            <a:extLst>
              <a:ext uri="{FF2B5EF4-FFF2-40B4-BE49-F238E27FC236}">
                <a16:creationId xmlns:a16="http://schemas.microsoft.com/office/drawing/2014/main" id="{A46BADDC-C1A4-4F06-BC6C-2DF0A4B9198F}"/>
              </a:ext>
            </a:extLst>
          </p:cNvPr>
          <p:cNvSpPr txBox="1"/>
          <p:nvPr/>
        </p:nvSpPr>
        <p:spPr>
          <a:xfrm>
            <a:off x="4580876" y="4722577"/>
            <a:ext cx="1231209" cy="181818"/>
          </a:xfrm>
          <a:prstGeom prst="rect">
            <a:avLst/>
          </a:prstGeom>
          <a:noFill/>
          <a:ln w="9525" cmpd="sng">
            <a:solidFill>
              <a:schemeClr val="tx1">
                <a:lumMod val="65000"/>
                <a:lumOff val="35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b="1" dirty="0">
                <a:solidFill>
                  <a:schemeClr val="accent1"/>
                </a:solidFill>
                <a:latin typeface="Arial" panose="020B0604020202020204" pitchFamily="34" charset="0"/>
                <a:cs typeface="Arial" panose="020B0604020202020204" pitchFamily="34" charset="0"/>
              </a:rPr>
              <a:t>3216</a:t>
            </a:r>
            <a:endParaRPr lang="en-US" sz="1100" b="1" dirty="0">
              <a:solidFill>
                <a:schemeClr val="accent1"/>
              </a:solidFill>
              <a:latin typeface="Arial" panose="020B0604020202020204" pitchFamily="34" charset="0"/>
              <a:cs typeface="Arial" panose="020B0604020202020204" pitchFamily="34" charset="0"/>
            </a:endParaRPr>
          </a:p>
        </p:txBody>
      </p:sp>
      <p:sp>
        <p:nvSpPr>
          <p:cNvPr id="192" name="Isosceles Triangle 191">
            <a:extLst>
              <a:ext uri="{FF2B5EF4-FFF2-40B4-BE49-F238E27FC236}">
                <a16:creationId xmlns:a16="http://schemas.microsoft.com/office/drawing/2014/main" id="{AAB15403-DC6A-4A88-835C-7B8D4F223770}"/>
              </a:ext>
            </a:extLst>
          </p:cNvPr>
          <p:cNvSpPr/>
          <p:nvPr/>
        </p:nvSpPr>
        <p:spPr>
          <a:xfrm flipV="1">
            <a:off x="5671790" y="4832780"/>
            <a:ext cx="91509" cy="5913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Arial" panose="020B0604020202020204" pitchFamily="34" charset="0"/>
              <a:cs typeface="Arial" panose="020B0604020202020204" pitchFamily="34" charset="0"/>
            </a:endParaRPr>
          </a:p>
        </p:txBody>
      </p:sp>
      <p:sp>
        <p:nvSpPr>
          <p:cNvPr id="193" name="Isosceles Triangle 192">
            <a:extLst>
              <a:ext uri="{FF2B5EF4-FFF2-40B4-BE49-F238E27FC236}">
                <a16:creationId xmlns:a16="http://schemas.microsoft.com/office/drawing/2014/main" id="{73D325C3-6583-4732-ACC0-7B59BF6E3F6C}"/>
              </a:ext>
            </a:extLst>
          </p:cNvPr>
          <p:cNvSpPr/>
          <p:nvPr/>
        </p:nvSpPr>
        <p:spPr>
          <a:xfrm>
            <a:off x="5671790" y="4736350"/>
            <a:ext cx="91509" cy="5913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Arial" panose="020B0604020202020204" pitchFamily="34" charset="0"/>
              <a:cs typeface="Arial" panose="020B0604020202020204" pitchFamily="34" charset="0"/>
            </a:endParaRPr>
          </a:p>
        </p:txBody>
      </p:sp>
      <p:sp>
        <p:nvSpPr>
          <p:cNvPr id="194" name="TextBox 31">
            <a:extLst>
              <a:ext uri="{FF2B5EF4-FFF2-40B4-BE49-F238E27FC236}">
                <a16:creationId xmlns:a16="http://schemas.microsoft.com/office/drawing/2014/main" id="{B8B34E2A-F977-4DF1-87E1-6C91DF7C4728}"/>
              </a:ext>
            </a:extLst>
          </p:cNvPr>
          <p:cNvSpPr txBox="1"/>
          <p:nvPr/>
        </p:nvSpPr>
        <p:spPr>
          <a:xfrm>
            <a:off x="460013" y="5029073"/>
            <a:ext cx="2993553" cy="20259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400" dirty="0">
                <a:solidFill>
                  <a:schemeClr val="tx1">
                    <a:lumMod val="65000"/>
                    <a:lumOff val="35000"/>
                  </a:schemeClr>
                </a:solidFill>
                <a:latin typeface="Arial" panose="020B0604020202020204" pitchFamily="34" charset="0"/>
                <a:cs typeface="Arial" panose="020B0604020202020204" pitchFamily="34" charset="0"/>
              </a:rPr>
              <a:t>Set quantity on hand ( Y ) </a:t>
            </a:r>
          </a:p>
        </p:txBody>
      </p:sp>
      <p:sp>
        <p:nvSpPr>
          <p:cNvPr id="195" name="TextBox 34">
            <a:extLst>
              <a:ext uri="{FF2B5EF4-FFF2-40B4-BE49-F238E27FC236}">
                <a16:creationId xmlns:a16="http://schemas.microsoft.com/office/drawing/2014/main" id="{579D38B1-E274-4F8D-AA5B-83758F92C87D}"/>
              </a:ext>
            </a:extLst>
          </p:cNvPr>
          <p:cNvSpPr txBox="1"/>
          <p:nvPr/>
        </p:nvSpPr>
        <p:spPr>
          <a:xfrm>
            <a:off x="3287418" y="5060760"/>
            <a:ext cx="1231209" cy="181818"/>
          </a:xfrm>
          <a:prstGeom prst="rect">
            <a:avLst/>
          </a:prstGeom>
          <a:solidFill>
            <a:schemeClr val="bg1">
              <a:lumMod val="85000"/>
            </a:schemeClr>
          </a:solidFill>
          <a:ln w="9525" cmpd="sng">
            <a:solidFill>
              <a:schemeClr val="tx1">
                <a:lumMod val="65000"/>
                <a:lumOff val="35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b="1" dirty="0">
                <a:solidFill>
                  <a:schemeClr val="tx1">
                    <a:lumMod val="65000"/>
                    <a:lumOff val="35000"/>
                  </a:schemeClr>
                </a:solidFill>
                <a:latin typeface="Arial" panose="020B0604020202020204" pitchFamily="34" charset="0"/>
                <a:cs typeface="Arial" panose="020B0604020202020204" pitchFamily="34" charset="0"/>
              </a:rPr>
              <a:t>2514</a:t>
            </a:r>
            <a:endParaRPr lang="en-US" sz="11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96" name="TextBox 34">
            <a:extLst>
              <a:ext uri="{FF2B5EF4-FFF2-40B4-BE49-F238E27FC236}">
                <a16:creationId xmlns:a16="http://schemas.microsoft.com/office/drawing/2014/main" id="{E739C122-0052-435E-A77E-CDEE21CCC1B1}"/>
              </a:ext>
            </a:extLst>
          </p:cNvPr>
          <p:cNvSpPr txBox="1"/>
          <p:nvPr/>
        </p:nvSpPr>
        <p:spPr>
          <a:xfrm>
            <a:off x="4580876" y="5060760"/>
            <a:ext cx="1231209" cy="181818"/>
          </a:xfrm>
          <a:prstGeom prst="rect">
            <a:avLst/>
          </a:prstGeom>
          <a:noFill/>
          <a:ln w="9525" cmpd="sng">
            <a:solidFill>
              <a:schemeClr val="tx1">
                <a:lumMod val="65000"/>
                <a:lumOff val="35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b="1" dirty="0">
                <a:solidFill>
                  <a:schemeClr val="accent1"/>
                </a:solidFill>
                <a:latin typeface="Arial" panose="020B0604020202020204" pitchFamily="34" charset="0"/>
                <a:cs typeface="Arial" panose="020B0604020202020204" pitchFamily="34" charset="0"/>
              </a:rPr>
              <a:t>2514</a:t>
            </a:r>
            <a:endParaRPr lang="en-US" sz="1100" b="1" dirty="0">
              <a:solidFill>
                <a:schemeClr val="accent1"/>
              </a:solidFill>
              <a:latin typeface="Arial" panose="020B0604020202020204" pitchFamily="34" charset="0"/>
              <a:cs typeface="Arial" panose="020B0604020202020204" pitchFamily="34" charset="0"/>
            </a:endParaRPr>
          </a:p>
        </p:txBody>
      </p:sp>
      <p:sp>
        <p:nvSpPr>
          <p:cNvPr id="197" name="Isosceles Triangle 196">
            <a:extLst>
              <a:ext uri="{FF2B5EF4-FFF2-40B4-BE49-F238E27FC236}">
                <a16:creationId xmlns:a16="http://schemas.microsoft.com/office/drawing/2014/main" id="{E76A4426-5A9D-49F0-9252-A21F4EDB956A}"/>
              </a:ext>
            </a:extLst>
          </p:cNvPr>
          <p:cNvSpPr/>
          <p:nvPr/>
        </p:nvSpPr>
        <p:spPr>
          <a:xfrm flipV="1">
            <a:off x="5671790" y="5170963"/>
            <a:ext cx="91509" cy="5913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Arial" panose="020B0604020202020204" pitchFamily="34" charset="0"/>
              <a:cs typeface="Arial" panose="020B0604020202020204" pitchFamily="34" charset="0"/>
            </a:endParaRPr>
          </a:p>
        </p:txBody>
      </p:sp>
      <p:sp>
        <p:nvSpPr>
          <p:cNvPr id="198" name="Isosceles Triangle 197">
            <a:extLst>
              <a:ext uri="{FF2B5EF4-FFF2-40B4-BE49-F238E27FC236}">
                <a16:creationId xmlns:a16="http://schemas.microsoft.com/office/drawing/2014/main" id="{E4B80083-4706-453E-8B84-5CFCCE0E32EE}"/>
              </a:ext>
            </a:extLst>
          </p:cNvPr>
          <p:cNvSpPr/>
          <p:nvPr/>
        </p:nvSpPr>
        <p:spPr>
          <a:xfrm>
            <a:off x="5671790" y="5074533"/>
            <a:ext cx="91509" cy="5913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Arial" panose="020B0604020202020204" pitchFamily="34" charset="0"/>
              <a:cs typeface="Arial" panose="020B0604020202020204" pitchFamily="34" charset="0"/>
            </a:endParaRPr>
          </a:p>
        </p:txBody>
      </p:sp>
      <p:sp>
        <p:nvSpPr>
          <p:cNvPr id="199" name="TextBox 34">
            <a:extLst>
              <a:ext uri="{FF2B5EF4-FFF2-40B4-BE49-F238E27FC236}">
                <a16:creationId xmlns:a16="http://schemas.microsoft.com/office/drawing/2014/main" id="{45A08D00-4A8B-4EDC-9903-FD338E671D62}"/>
              </a:ext>
            </a:extLst>
          </p:cNvPr>
          <p:cNvSpPr txBox="1"/>
          <p:nvPr/>
        </p:nvSpPr>
        <p:spPr>
          <a:xfrm>
            <a:off x="5002125" y="5762661"/>
            <a:ext cx="809960" cy="238125"/>
          </a:xfrm>
          <a:prstGeom prst="rect">
            <a:avLst/>
          </a:prstGeom>
          <a:ln/>
        </p:spPr>
        <p:style>
          <a:lnRef idx="0">
            <a:schemeClr val="accent4"/>
          </a:lnRef>
          <a:fillRef idx="3">
            <a:schemeClr val="accent4"/>
          </a:fillRef>
          <a:effectRef idx="3">
            <a:schemeClr val="accent4"/>
          </a:effectRef>
          <a:fontRef idx="minor">
            <a:schemeClr val="lt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100" b="1" dirty="0">
                <a:solidFill>
                  <a:schemeClr val="bg1"/>
                </a:solidFill>
                <a:latin typeface="Arial" panose="020B0604020202020204" pitchFamily="34" charset="0"/>
                <a:cs typeface="Arial" panose="020B0604020202020204" pitchFamily="34" charset="0"/>
              </a:rPr>
              <a:t>Simulate </a:t>
            </a:r>
          </a:p>
        </p:txBody>
      </p:sp>
      <p:graphicFrame>
        <p:nvGraphicFramePr>
          <p:cNvPr id="9" name="Table 9">
            <a:extLst>
              <a:ext uri="{FF2B5EF4-FFF2-40B4-BE49-F238E27FC236}">
                <a16:creationId xmlns:a16="http://schemas.microsoft.com/office/drawing/2014/main" id="{913046CD-FECF-4179-8EDA-9D8DA8AB52D7}"/>
              </a:ext>
            </a:extLst>
          </p:cNvPr>
          <p:cNvGraphicFramePr>
            <a:graphicFrameLocks noGrp="1"/>
          </p:cNvGraphicFramePr>
          <p:nvPr>
            <p:extLst>
              <p:ext uri="{D42A27DB-BD31-4B8C-83A1-F6EECF244321}">
                <p14:modId xmlns:p14="http://schemas.microsoft.com/office/powerpoint/2010/main" val="972077655"/>
              </p:ext>
            </p:extLst>
          </p:nvPr>
        </p:nvGraphicFramePr>
        <p:xfrm>
          <a:off x="6363205" y="3402492"/>
          <a:ext cx="5295288" cy="1658268"/>
        </p:xfrm>
        <a:graphic>
          <a:graphicData uri="http://schemas.openxmlformats.org/drawingml/2006/table">
            <a:tbl>
              <a:tblPr firstRow="1" bandRow="1">
                <a:tableStyleId>{5C22544A-7EE6-4342-B048-85BDC9FD1C3A}</a:tableStyleId>
              </a:tblPr>
              <a:tblGrid>
                <a:gridCol w="1323822">
                  <a:extLst>
                    <a:ext uri="{9D8B030D-6E8A-4147-A177-3AD203B41FA5}">
                      <a16:colId xmlns:a16="http://schemas.microsoft.com/office/drawing/2014/main" val="2999905000"/>
                    </a:ext>
                  </a:extLst>
                </a:gridCol>
                <a:gridCol w="1323822">
                  <a:extLst>
                    <a:ext uri="{9D8B030D-6E8A-4147-A177-3AD203B41FA5}">
                      <a16:colId xmlns:a16="http://schemas.microsoft.com/office/drawing/2014/main" val="1590597774"/>
                    </a:ext>
                  </a:extLst>
                </a:gridCol>
                <a:gridCol w="1323822">
                  <a:extLst>
                    <a:ext uri="{9D8B030D-6E8A-4147-A177-3AD203B41FA5}">
                      <a16:colId xmlns:a16="http://schemas.microsoft.com/office/drawing/2014/main" val="878557855"/>
                    </a:ext>
                  </a:extLst>
                </a:gridCol>
                <a:gridCol w="1323822">
                  <a:extLst>
                    <a:ext uri="{9D8B030D-6E8A-4147-A177-3AD203B41FA5}">
                      <a16:colId xmlns:a16="http://schemas.microsoft.com/office/drawing/2014/main" val="3515894858"/>
                    </a:ext>
                  </a:extLst>
                </a:gridCol>
              </a:tblGrid>
              <a:tr h="276378">
                <a:tc>
                  <a:txBody>
                    <a:bodyPr/>
                    <a:lstStyle/>
                    <a:p>
                      <a:r>
                        <a:rPr lang="en-US" sz="1100" dirty="0"/>
                        <a:t>Component</a:t>
                      </a:r>
                    </a:p>
                  </a:txBody>
                  <a:tcPr/>
                </a:tc>
                <a:tc>
                  <a:txBody>
                    <a:bodyPr/>
                    <a:lstStyle/>
                    <a:p>
                      <a:r>
                        <a:rPr lang="en-US" sz="1100" dirty="0"/>
                        <a:t>Current value ( $ )</a:t>
                      </a:r>
                    </a:p>
                  </a:txBody>
                  <a:tcPr/>
                </a:tc>
                <a:tc>
                  <a:txBody>
                    <a:bodyPr/>
                    <a:lstStyle/>
                    <a:p>
                      <a:r>
                        <a:rPr lang="en-US" sz="1100" dirty="0"/>
                        <a:t>Scenario value ( $ )</a:t>
                      </a:r>
                    </a:p>
                  </a:txBody>
                  <a:tcPr/>
                </a:tc>
                <a:tc>
                  <a:txBody>
                    <a:bodyPr/>
                    <a:lstStyle/>
                    <a:p>
                      <a:r>
                        <a:rPr lang="en-US" sz="1100" dirty="0"/>
                        <a:t>Difference</a:t>
                      </a:r>
                    </a:p>
                  </a:txBody>
                  <a:tcPr/>
                </a:tc>
                <a:extLst>
                  <a:ext uri="{0D108BD9-81ED-4DB2-BD59-A6C34878D82A}">
                    <a16:rowId xmlns:a16="http://schemas.microsoft.com/office/drawing/2014/main" val="356043095"/>
                  </a:ext>
                </a:extLst>
              </a:tr>
              <a:tr h="276378">
                <a:tc>
                  <a:txBody>
                    <a:bodyPr/>
                    <a:lstStyle/>
                    <a:p>
                      <a:r>
                        <a:rPr lang="en-US" sz="1100" dirty="0"/>
                        <a:t>Inventory stock</a:t>
                      </a:r>
                    </a:p>
                  </a:txBody>
                  <a:tcPr/>
                </a:tc>
                <a:tc>
                  <a:txBody>
                    <a:bodyPr/>
                    <a:lstStyle/>
                    <a:p>
                      <a:pPr algn="ctr"/>
                      <a:r>
                        <a:rPr lang="en-US" sz="1100" dirty="0"/>
                        <a:t>2547</a:t>
                      </a:r>
                    </a:p>
                  </a:txBody>
                  <a:tcPr/>
                </a:tc>
                <a:tc>
                  <a:txBody>
                    <a:bodyPr/>
                    <a:lstStyle/>
                    <a:p>
                      <a:pPr algn="ctr"/>
                      <a:r>
                        <a:rPr lang="en-US" sz="1100" dirty="0"/>
                        <a:t>2654</a:t>
                      </a:r>
                    </a:p>
                  </a:txBody>
                  <a:tcPr/>
                </a:tc>
                <a:tc>
                  <a:txBody>
                    <a:bodyPr/>
                    <a:lstStyle/>
                    <a:p>
                      <a:pPr marL="0" algn="ctr" defTabSz="914400" rtl="0" eaLnBrk="1" fontAlgn="b" latinLnBrk="0" hangingPunct="1"/>
                      <a:r>
                        <a:rPr lang="en-US" sz="1100" kern="1200" dirty="0">
                          <a:solidFill>
                            <a:schemeClr val="dk1"/>
                          </a:solidFill>
                          <a:latin typeface="+mn-lt"/>
                          <a:ea typeface="+mn-ea"/>
                          <a:cs typeface="+mn-cs"/>
                        </a:rPr>
                        <a:t>107</a:t>
                      </a:r>
                    </a:p>
                  </a:txBody>
                  <a:tcPr marL="22860" marR="22860" marT="15240" marB="15240" anchor="b"/>
                </a:tc>
                <a:extLst>
                  <a:ext uri="{0D108BD9-81ED-4DB2-BD59-A6C34878D82A}">
                    <a16:rowId xmlns:a16="http://schemas.microsoft.com/office/drawing/2014/main" val="3481582160"/>
                  </a:ext>
                </a:extLst>
              </a:tr>
              <a:tr h="276378">
                <a:tc>
                  <a:txBody>
                    <a:bodyPr/>
                    <a:lstStyle/>
                    <a:p>
                      <a:r>
                        <a:rPr lang="en-US" sz="1100" dirty="0"/>
                        <a:t>Order value </a:t>
                      </a:r>
                    </a:p>
                  </a:txBody>
                  <a:tcPr/>
                </a:tc>
                <a:tc>
                  <a:txBody>
                    <a:bodyPr/>
                    <a:lstStyle/>
                    <a:p>
                      <a:pPr algn="ctr"/>
                      <a:r>
                        <a:rPr lang="en-US" sz="1100" dirty="0"/>
                        <a:t>6652</a:t>
                      </a:r>
                    </a:p>
                  </a:txBody>
                  <a:tcPr/>
                </a:tc>
                <a:tc>
                  <a:txBody>
                    <a:bodyPr/>
                    <a:lstStyle/>
                    <a:p>
                      <a:pPr algn="ctr"/>
                      <a:r>
                        <a:rPr lang="en-US" sz="1100" dirty="0"/>
                        <a:t>6854</a:t>
                      </a:r>
                    </a:p>
                  </a:txBody>
                  <a:tcPr/>
                </a:tc>
                <a:tc>
                  <a:txBody>
                    <a:bodyPr/>
                    <a:lstStyle/>
                    <a:p>
                      <a:pPr marL="0" algn="ctr" defTabSz="914400" rtl="0" eaLnBrk="1" fontAlgn="b" latinLnBrk="0" hangingPunct="1"/>
                      <a:r>
                        <a:rPr lang="en-US" sz="1100" kern="1200" dirty="0">
                          <a:solidFill>
                            <a:schemeClr val="dk1"/>
                          </a:solidFill>
                          <a:latin typeface="+mn-lt"/>
                          <a:ea typeface="+mn-ea"/>
                          <a:cs typeface="+mn-cs"/>
                        </a:rPr>
                        <a:t>202</a:t>
                      </a:r>
                    </a:p>
                  </a:txBody>
                  <a:tcPr marL="22860" marR="22860" marT="15240" marB="15240" anchor="b"/>
                </a:tc>
                <a:extLst>
                  <a:ext uri="{0D108BD9-81ED-4DB2-BD59-A6C34878D82A}">
                    <a16:rowId xmlns:a16="http://schemas.microsoft.com/office/drawing/2014/main" val="1278711364"/>
                  </a:ext>
                </a:extLst>
              </a:tr>
              <a:tr h="276378">
                <a:tc>
                  <a:txBody>
                    <a:bodyPr/>
                    <a:lstStyle/>
                    <a:p>
                      <a:r>
                        <a:rPr lang="en-US" sz="1100" dirty="0"/>
                        <a:t>Cycle stock</a:t>
                      </a:r>
                    </a:p>
                  </a:txBody>
                  <a:tcPr/>
                </a:tc>
                <a:tc>
                  <a:txBody>
                    <a:bodyPr/>
                    <a:lstStyle/>
                    <a:p>
                      <a:pPr algn="ctr"/>
                      <a:r>
                        <a:rPr lang="en-US" sz="1100" dirty="0"/>
                        <a:t>3654</a:t>
                      </a:r>
                    </a:p>
                  </a:txBody>
                  <a:tcPr/>
                </a:tc>
                <a:tc>
                  <a:txBody>
                    <a:bodyPr/>
                    <a:lstStyle/>
                    <a:p>
                      <a:pPr algn="ctr"/>
                      <a:r>
                        <a:rPr lang="en-US" sz="1100" dirty="0"/>
                        <a:t>3214</a:t>
                      </a:r>
                    </a:p>
                  </a:txBody>
                  <a:tcPr/>
                </a:tc>
                <a:tc>
                  <a:txBody>
                    <a:bodyPr/>
                    <a:lstStyle/>
                    <a:p>
                      <a:pPr marL="0" algn="ctr" defTabSz="914400" rtl="0" eaLnBrk="1" fontAlgn="b" latinLnBrk="0" hangingPunct="1"/>
                      <a:r>
                        <a:rPr lang="en-US" sz="1100" kern="1200" dirty="0">
                          <a:solidFill>
                            <a:schemeClr val="dk1"/>
                          </a:solidFill>
                          <a:latin typeface="+mn-lt"/>
                          <a:ea typeface="+mn-ea"/>
                          <a:cs typeface="+mn-cs"/>
                        </a:rPr>
                        <a:t>-440</a:t>
                      </a:r>
                    </a:p>
                  </a:txBody>
                  <a:tcPr marL="22860" marR="22860" marT="15240" marB="15240" anchor="b"/>
                </a:tc>
                <a:extLst>
                  <a:ext uri="{0D108BD9-81ED-4DB2-BD59-A6C34878D82A}">
                    <a16:rowId xmlns:a16="http://schemas.microsoft.com/office/drawing/2014/main" val="1481912395"/>
                  </a:ext>
                </a:extLst>
              </a:tr>
              <a:tr h="276378">
                <a:tc>
                  <a:txBody>
                    <a:bodyPr/>
                    <a:lstStyle/>
                    <a:p>
                      <a:r>
                        <a:rPr lang="en-US" sz="1100" dirty="0"/>
                        <a:t>Safety stock</a:t>
                      </a:r>
                    </a:p>
                  </a:txBody>
                  <a:tcPr/>
                </a:tc>
                <a:tc>
                  <a:txBody>
                    <a:bodyPr/>
                    <a:lstStyle/>
                    <a:p>
                      <a:pPr algn="ctr"/>
                      <a:r>
                        <a:rPr lang="en-US" sz="1100" dirty="0"/>
                        <a:t>352</a:t>
                      </a:r>
                    </a:p>
                  </a:txBody>
                  <a:tcPr/>
                </a:tc>
                <a:tc>
                  <a:txBody>
                    <a:bodyPr/>
                    <a:lstStyle/>
                    <a:p>
                      <a:pPr algn="ctr"/>
                      <a:r>
                        <a:rPr lang="en-US" sz="1100" dirty="0"/>
                        <a:t>652</a:t>
                      </a:r>
                    </a:p>
                  </a:txBody>
                  <a:tcPr/>
                </a:tc>
                <a:tc>
                  <a:txBody>
                    <a:bodyPr/>
                    <a:lstStyle/>
                    <a:p>
                      <a:pPr marL="0" algn="ctr" defTabSz="914400" rtl="0" eaLnBrk="1" fontAlgn="b" latinLnBrk="0" hangingPunct="1"/>
                      <a:r>
                        <a:rPr lang="en-US" sz="1100" kern="1200" dirty="0">
                          <a:solidFill>
                            <a:schemeClr val="dk1"/>
                          </a:solidFill>
                          <a:latin typeface="+mn-lt"/>
                          <a:ea typeface="+mn-ea"/>
                          <a:cs typeface="+mn-cs"/>
                        </a:rPr>
                        <a:t>300</a:t>
                      </a:r>
                    </a:p>
                  </a:txBody>
                  <a:tcPr marL="22860" marR="22860" marT="15240" marB="15240" anchor="b"/>
                </a:tc>
                <a:extLst>
                  <a:ext uri="{0D108BD9-81ED-4DB2-BD59-A6C34878D82A}">
                    <a16:rowId xmlns:a16="http://schemas.microsoft.com/office/drawing/2014/main" val="1744916090"/>
                  </a:ext>
                </a:extLst>
              </a:tr>
              <a:tr h="276378">
                <a:tc>
                  <a:txBody>
                    <a:bodyPr/>
                    <a:lstStyle/>
                    <a:p>
                      <a:r>
                        <a:rPr lang="en-US" sz="1100" dirty="0"/>
                        <a:t>In transit </a:t>
                      </a:r>
                    </a:p>
                  </a:txBody>
                  <a:tcPr/>
                </a:tc>
                <a:tc>
                  <a:txBody>
                    <a:bodyPr/>
                    <a:lstStyle/>
                    <a:p>
                      <a:pPr algn="ctr"/>
                      <a:r>
                        <a:rPr lang="en-US" sz="1100" dirty="0"/>
                        <a:t>250</a:t>
                      </a:r>
                    </a:p>
                  </a:txBody>
                  <a:tcPr/>
                </a:tc>
                <a:tc>
                  <a:txBody>
                    <a:bodyPr/>
                    <a:lstStyle/>
                    <a:p>
                      <a:pPr algn="ctr"/>
                      <a:r>
                        <a:rPr lang="en-US" sz="1100" dirty="0"/>
                        <a:t>250</a:t>
                      </a:r>
                    </a:p>
                  </a:txBody>
                  <a:tcPr/>
                </a:tc>
                <a:tc>
                  <a:txBody>
                    <a:bodyPr/>
                    <a:lstStyle/>
                    <a:p>
                      <a:pPr marL="0" algn="ctr" defTabSz="914400" rtl="0" eaLnBrk="1" fontAlgn="b" latinLnBrk="0" hangingPunct="1"/>
                      <a:r>
                        <a:rPr lang="en-US" sz="1100" kern="1200" dirty="0">
                          <a:solidFill>
                            <a:schemeClr val="dk1"/>
                          </a:solidFill>
                          <a:latin typeface="+mn-lt"/>
                          <a:ea typeface="+mn-ea"/>
                          <a:cs typeface="+mn-cs"/>
                        </a:rPr>
                        <a:t>0</a:t>
                      </a:r>
                    </a:p>
                  </a:txBody>
                  <a:tcPr marL="22860" marR="22860" marT="15240" marB="15240" anchor="b"/>
                </a:tc>
                <a:extLst>
                  <a:ext uri="{0D108BD9-81ED-4DB2-BD59-A6C34878D82A}">
                    <a16:rowId xmlns:a16="http://schemas.microsoft.com/office/drawing/2014/main" val="3343062255"/>
                  </a:ext>
                </a:extLst>
              </a:tr>
            </a:tbl>
          </a:graphicData>
        </a:graphic>
      </p:graphicFrame>
    </p:spTree>
    <p:extLst>
      <p:ext uri="{BB962C8B-B14F-4D97-AF65-F5344CB8AC3E}">
        <p14:creationId xmlns:p14="http://schemas.microsoft.com/office/powerpoint/2010/main" val="21188075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9CBAE-452E-4450-A4D1-E2316C64B9B9}"/>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3D1E0156-B474-4D19-A803-2F3C8C2A4F94}"/>
              </a:ext>
            </a:extLst>
          </p:cNvPr>
          <p:cNvPicPr>
            <a:picLocks noChangeAspect="1"/>
          </p:cNvPicPr>
          <p:nvPr/>
        </p:nvPicPr>
        <p:blipFill>
          <a:blip r:embed="rId2"/>
          <a:stretch>
            <a:fillRect/>
          </a:stretch>
        </p:blipFill>
        <p:spPr>
          <a:xfrm>
            <a:off x="1128712" y="638175"/>
            <a:ext cx="9934575" cy="5581650"/>
          </a:xfrm>
          <a:prstGeom prst="rect">
            <a:avLst/>
          </a:prstGeom>
        </p:spPr>
      </p:pic>
    </p:spTree>
    <p:extLst>
      <p:ext uri="{BB962C8B-B14F-4D97-AF65-F5344CB8AC3E}">
        <p14:creationId xmlns:p14="http://schemas.microsoft.com/office/powerpoint/2010/main" val="2688683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FEF56-2052-4667-913F-2A9B78AD835F}"/>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17755CBE-3BAF-4E93-A6BE-4AD9A122EB41}"/>
              </a:ext>
            </a:extLst>
          </p:cNvPr>
          <p:cNvPicPr>
            <a:picLocks noChangeAspect="1"/>
          </p:cNvPicPr>
          <p:nvPr/>
        </p:nvPicPr>
        <p:blipFill>
          <a:blip r:embed="rId2"/>
          <a:stretch>
            <a:fillRect/>
          </a:stretch>
        </p:blipFill>
        <p:spPr>
          <a:xfrm>
            <a:off x="1076325" y="666750"/>
            <a:ext cx="10039350" cy="6191250"/>
          </a:xfrm>
          <a:prstGeom prst="rect">
            <a:avLst/>
          </a:prstGeom>
        </p:spPr>
      </p:pic>
    </p:spTree>
    <p:extLst>
      <p:ext uri="{BB962C8B-B14F-4D97-AF65-F5344CB8AC3E}">
        <p14:creationId xmlns:p14="http://schemas.microsoft.com/office/powerpoint/2010/main" val="11332692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95E04-7930-4D07-8EEB-C6FF4F50A95F}"/>
              </a:ext>
            </a:extLst>
          </p:cNvPr>
          <p:cNvSpPr>
            <a:spLocks noGrp="1"/>
          </p:cNvSpPr>
          <p:nvPr>
            <p:ph type="title"/>
          </p:nvPr>
        </p:nvSpPr>
        <p:spPr/>
        <p:txBody>
          <a:bodyPr/>
          <a:lstStyle/>
          <a:p>
            <a:endParaRPr lang="en-IN"/>
          </a:p>
        </p:txBody>
      </p:sp>
      <p:pic>
        <p:nvPicPr>
          <p:cNvPr id="3" name="Picture 2">
            <a:extLst>
              <a:ext uri="{FF2B5EF4-FFF2-40B4-BE49-F238E27FC236}">
                <a16:creationId xmlns:a16="http://schemas.microsoft.com/office/drawing/2014/main" id="{2B18CE5D-BC94-4C19-982F-EF8896E01616}"/>
              </a:ext>
            </a:extLst>
          </p:cNvPr>
          <p:cNvPicPr>
            <a:picLocks noChangeAspect="1"/>
          </p:cNvPicPr>
          <p:nvPr/>
        </p:nvPicPr>
        <p:blipFill>
          <a:blip r:embed="rId2"/>
          <a:stretch>
            <a:fillRect/>
          </a:stretch>
        </p:blipFill>
        <p:spPr>
          <a:xfrm>
            <a:off x="981075" y="777533"/>
            <a:ext cx="10229850" cy="5753100"/>
          </a:xfrm>
          <a:prstGeom prst="rect">
            <a:avLst/>
          </a:prstGeom>
        </p:spPr>
      </p:pic>
    </p:spTree>
    <p:extLst>
      <p:ext uri="{BB962C8B-B14F-4D97-AF65-F5344CB8AC3E}">
        <p14:creationId xmlns:p14="http://schemas.microsoft.com/office/powerpoint/2010/main" val="8077576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F2033-9CBD-4701-A46E-8A8DBF02411F}"/>
              </a:ext>
            </a:extLst>
          </p:cNvPr>
          <p:cNvSpPr>
            <a:spLocks noGrp="1"/>
          </p:cNvSpPr>
          <p:nvPr>
            <p:ph type="title"/>
          </p:nvPr>
        </p:nvSpPr>
        <p:spPr/>
        <p:txBody>
          <a:bodyPr/>
          <a:lstStyle/>
          <a:p>
            <a:endParaRPr lang="en-IN"/>
          </a:p>
        </p:txBody>
      </p:sp>
      <p:pic>
        <p:nvPicPr>
          <p:cNvPr id="8194" name="Picture 2">
            <a:extLst>
              <a:ext uri="{FF2B5EF4-FFF2-40B4-BE49-F238E27FC236}">
                <a16:creationId xmlns:a16="http://schemas.microsoft.com/office/drawing/2014/main" id="{60EECD01-765F-4CAB-A4FB-BEC5FCD7F8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 y="0"/>
            <a:ext cx="121808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54705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9E1A3-64D8-4865-A9F5-89021679161D}"/>
              </a:ext>
            </a:extLst>
          </p:cNvPr>
          <p:cNvSpPr>
            <a:spLocks noGrp="1"/>
          </p:cNvSpPr>
          <p:nvPr>
            <p:ph type="title"/>
          </p:nvPr>
        </p:nvSpPr>
        <p:spPr/>
        <p:txBody>
          <a:bodyPr/>
          <a:lstStyle/>
          <a:p>
            <a:endParaRPr lang="en-IN"/>
          </a:p>
        </p:txBody>
      </p:sp>
      <p:pic>
        <p:nvPicPr>
          <p:cNvPr id="3" name="Picture 2">
            <a:extLst>
              <a:ext uri="{FF2B5EF4-FFF2-40B4-BE49-F238E27FC236}">
                <a16:creationId xmlns:a16="http://schemas.microsoft.com/office/drawing/2014/main" id="{5A12C023-FF86-4727-A65E-36916CB5E516}"/>
              </a:ext>
            </a:extLst>
          </p:cNvPr>
          <p:cNvPicPr>
            <a:picLocks noChangeAspect="1"/>
          </p:cNvPicPr>
          <p:nvPr/>
        </p:nvPicPr>
        <p:blipFill>
          <a:blip r:embed="rId2"/>
          <a:stretch>
            <a:fillRect/>
          </a:stretch>
        </p:blipFill>
        <p:spPr>
          <a:xfrm>
            <a:off x="0" y="715537"/>
            <a:ext cx="12192000" cy="6142463"/>
          </a:xfrm>
          <a:prstGeom prst="rect">
            <a:avLst/>
          </a:prstGeom>
        </p:spPr>
      </p:pic>
    </p:spTree>
    <p:extLst>
      <p:ext uri="{BB962C8B-B14F-4D97-AF65-F5344CB8AC3E}">
        <p14:creationId xmlns:p14="http://schemas.microsoft.com/office/powerpoint/2010/main" val="7432931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2654301" y="2362200"/>
            <a:ext cx="6616308" cy="914400"/>
          </a:xfrm>
        </p:spPr>
        <p:txBody>
          <a:bodyPr/>
          <a:lstStyle/>
          <a:p>
            <a:r>
              <a:rPr lang="en-US" dirty="0"/>
              <a:t>Timelines and pricing - Option 1 </a:t>
            </a:r>
          </a:p>
        </p:txBody>
      </p:sp>
    </p:spTree>
    <p:extLst>
      <p:ext uri="{BB962C8B-B14F-4D97-AF65-F5344CB8AC3E}">
        <p14:creationId xmlns:p14="http://schemas.microsoft.com/office/powerpoint/2010/main" val="1554246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2654301" y="2362200"/>
            <a:ext cx="6616308" cy="914400"/>
          </a:xfrm>
        </p:spPr>
        <p:txBody>
          <a:bodyPr/>
          <a:lstStyle/>
          <a:p>
            <a:r>
              <a:rPr lang="en-US" dirty="0"/>
              <a:t>Introduction to LatentView Analytics</a:t>
            </a:r>
          </a:p>
        </p:txBody>
      </p:sp>
    </p:spTree>
    <p:extLst>
      <p:ext uri="{BB962C8B-B14F-4D97-AF65-F5344CB8AC3E}">
        <p14:creationId xmlns:p14="http://schemas.microsoft.com/office/powerpoint/2010/main" val="16062959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C3D8125-B1E6-41DA-B669-7FAA2F6A9DD9}"/>
              </a:ext>
            </a:extLst>
          </p:cNvPr>
          <p:cNvPicPr>
            <a:picLocks noChangeAspect="1"/>
          </p:cNvPicPr>
          <p:nvPr/>
        </p:nvPicPr>
        <p:blipFill>
          <a:blip r:embed="rId2"/>
          <a:stretch>
            <a:fillRect/>
          </a:stretch>
        </p:blipFill>
        <p:spPr>
          <a:xfrm>
            <a:off x="801748" y="528201"/>
            <a:ext cx="10409591" cy="4085712"/>
          </a:xfrm>
          <a:prstGeom prst="rect">
            <a:avLst/>
          </a:prstGeom>
          <a:ln>
            <a:solidFill>
              <a:schemeClr val="tx1"/>
            </a:solidFill>
          </a:ln>
        </p:spPr>
      </p:pic>
      <p:sp>
        <p:nvSpPr>
          <p:cNvPr id="2" name="Title 1">
            <a:extLst>
              <a:ext uri="{FF2B5EF4-FFF2-40B4-BE49-F238E27FC236}">
                <a16:creationId xmlns:a16="http://schemas.microsoft.com/office/drawing/2014/main" id="{892DA16A-625F-47A5-A817-6DC5439497D0}"/>
              </a:ext>
            </a:extLst>
          </p:cNvPr>
          <p:cNvSpPr>
            <a:spLocks noGrp="1"/>
          </p:cNvSpPr>
          <p:nvPr>
            <p:ph type="title"/>
          </p:nvPr>
        </p:nvSpPr>
        <p:spPr/>
        <p:txBody>
          <a:bodyPr/>
          <a:lstStyle/>
          <a:p>
            <a:r>
              <a:rPr lang="en-US" dirty="0"/>
              <a:t>Timelines for the use cases – Stock out</a:t>
            </a:r>
          </a:p>
        </p:txBody>
      </p:sp>
      <p:grpSp>
        <p:nvGrpSpPr>
          <p:cNvPr id="10" name="Group 9">
            <a:extLst>
              <a:ext uri="{FF2B5EF4-FFF2-40B4-BE49-F238E27FC236}">
                <a16:creationId xmlns:a16="http://schemas.microsoft.com/office/drawing/2014/main" id="{676B726F-3A11-4E2A-A760-1CC8798B03D5}"/>
              </a:ext>
            </a:extLst>
          </p:cNvPr>
          <p:cNvGrpSpPr/>
          <p:nvPr/>
        </p:nvGrpSpPr>
        <p:grpSpPr>
          <a:xfrm>
            <a:off x="8017565" y="2072808"/>
            <a:ext cx="477078" cy="569844"/>
            <a:chOff x="7368209" y="5499652"/>
            <a:chExt cx="477078" cy="569844"/>
          </a:xfrm>
        </p:grpSpPr>
        <p:sp>
          <p:nvSpPr>
            <p:cNvPr id="8" name="Flowchart: Decision 7">
              <a:extLst>
                <a:ext uri="{FF2B5EF4-FFF2-40B4-BE49-F238E27FC236}">
                  <a16:creationId xmlns:a16="http://schemas.microsoft.com/office/drawing/2014/main" id="{5D8C8B81-7931-4933-9C4B-8AADB2D624B5}"/>
                </a:ext>
              </a:extLst>
            </p:cNvPr>
            <p:cNvSpPr/>
            <p:nvPr/>
          </p:nvSpPr>
          <p:spPr>
            <a:xfrm>
              <a:off x="7368209" y="5499652"/>
              <a:ext cx="344556" cy="569844"/>
            </a:xfrm>
            <a:prstGeom prst="flowChartDecision">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7F5A5360-9932-40DF-A35D-72B44D890683}"/>
                </a:ext>
              </a:extLst>
            </p:cNvPr>
            <p:cNvSpPr txBox="1"/>
            <p:nvPr/>
          </p:nvSpPr>
          <p:spPr>
            <a:xfrm>
              <a:off x="7368209" y="5599908"/>
              <a:ext cx="477078" cy="369332"/>
            </a:xfrm>
            <a:prstGeom prst="rect">
              <a:avLst/>
            </a:prstGeom>
            <a:noFill/>
          </p:spPr>
          <p:txBody>
            <a:bodyPr wrap="square" rtlCol="0">
              <a:spAutoFit/>
            </a:bodyPr>
            <a:lstStyle/>
            <a:p>
              <a:r>
                <a:rPr lang="en-US" b="1" i="1" dirty="0"/>
                <a:t>S1</a:t>
              </a:r>
              <a:endParaRPr lang="en-IN" b="1" i="1" dirty="0"/>
            </a:p>
          </p:txBody>
        </p:sp>
      </p:grpSp>
      <p:grpSp>
        <p:nvGrpSpPr>
          <p:cNvPr id="11" name="Group 10">
            <a:extLst>
              <a:ext uri="{FF2B5EF4-FFF2-40B4-BE49-F238E27FC236}">
                <a16:creationId xmlns:a16="http://schemas.microsoft.com/office/drawing/2014/main" id="{B38EC229-644F-4FF5-8851-2363F18DCCEC}"/>
              </a:ext>
            </a:extLst>
          </p:cNvPr>
          <p:cNvGrpSpPr/>
          <p:nvPr/>
        </p:nvGrpSpPr>
        <p:grpSpPr>
          <a:xfrm>
            <a:off x="9733722" y="2962726"/>
            <a:ext cx="477078" cy="569844"/>
            <a:chOff x="7368209" y="5499652"/>
            <a:chExt cx="477078" cy="569844"/>
          </a:xfrm>
        </p:grpSpPr>
        <p:sp>
          <p:nvSpPr>
            <p:cNvPr id="12" name="Flowchart: Decision 11">
              <a:extLst>
                <a:ext uri="{FF2B5EF4-FFF2-40B4-BE49-F238E27FC236}">
                  <a16:creationId xmlns:a16="http://schemas.microsoft.com/office/drawing/2014/main" id="{04D25CB2-CE39-457A-A054-6590D2CD659B}"/>
                </a:ext>
              </a:extLst>
            </p:cNvPr>
            <p:cNvSpPr/>
            <p:nvPr/>
          </p:nvSpPr>
          <p:spPr>
            <a:xfrm>
              <a:off x="7368209" y="5499652"/>
              <a:ext cx="344556" cy="569844"/>
            </a:xfrm>
            <a:prstGeom prst="flowChartDecision">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TextBox 12">
              <a:extLst>
                <a:ext uri="{FF2B5EF4-FFF2-40B4-BE49-F238E27FC236}">
                  <a16:creationId xmlns:a16="http://schemas.microsoft.com/office/drawing/2014/main" id="{3A501CCD-F3D4-4029-8C91-736359A0D272}"/>
                </a:ext>
              </a:extLst>
            </p:cNvPr>
            <p:cNvSpPr txBox="1"/>
            <p:nvPr/>
          </p:nvSpPr>
          <p:spPr>
            <a:xfrm>
              <a:off x="7368209" y="5599908"/>
              <a:ext cx="477078" cy="369332"/>
            </a:xfrm>
            <a:prstGeom prst="rect">
              <a:avLst/>
            </a:prstGeom>
            <a:noFill/>
          </p:spPr>
          <p:txBody>
            <a:bodyPr wrap="square" rtlCol="0">
              <a:spAutoFit/>
            </a:bodyPr>
            <a:lstStyle/>
            <a:p>
              <a:r>
                <a:rPr lang="en-US" b="1" i="1" dirty="0"/>
                <a:t>S3</a:t>
              </a:r>
              <a:endParaRPr lang="en-IN" b="1" i="1" dirty="0"/>
            </a:p>
          </p:txBody>
        </p:sp>
      </p:grpSp>
      <p:grpSp>
        <p:nvGrpSpPr>
          <p:cNvPr id="14" name="Group 13">
            <a:extLst>
              <a:ext uri="{FF2B5EF4-FFF2-40B4-BE49-F238E27FC236}">
                <a16:creationId xmlns:a16="http://schemas.microsoft.com/office/drawing/2014/main" id="{C1D43584-0681-46BA-9AE5-090241D72E65}"/>
              </a:ext>
            </a:extLst>
          </p:cNvPr>
          <p:cNvGrpSpPr/>
          <p:nvPr/>
        </p:nvGrpSpPr>
        <p:grpSpPr>
          <a:xfrm>
            <a:off x="10561983" y="3883752"/>
            <a:ext cx="477078" cy="569844"/>
            <a:chOff x="7368209" y="5499652"/>
            <a:chExt cx="477078" cy="569844"/>
          </a:xfrm>
        </p:grpSpPr>
        <p:sp>
          <p:nvSpPr>
            <p:cNvPr id="15" name="Flowchart: Decision 14">
              <a:extLst>
                <a:ext uri="{FF2B5EF4-FFF2-40B4-BE49-F238E27FC236}">
                  <a16:creationId xmlns:a16="http://schemas.microsoft.com/office/drawing/2014/main" id="{55DB2D5E-F451-4741-A4CC-D3785DF4F777}"/>
                </a:ext>
              </a:extLst>
            </p:cNvPr>
            <p:cNvSpPr/>
            <p:nvPr/>
          </p:nvSpPr>
          <p:spPr>
            <a:xfrm>
              <a:off x="7368209" y="5499652"/>
              <a:ext cx="344556" cy="569844"/>
            </a:xfrm>
            <a:prstGeom prst="flowChartDecision">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TextBox 15">
              <a:extLst>
                <a:ext uri="{FF2B5EF4-FFF2-40B4-BE49-F238E27FC236}">
                  <a16:creationId xmlns:a16="http://schemas.microsoft.com/office/drawing/2014/main" id="{22920E14-D2C4-4FAE-BD43-1E45469F14CC}"/>
                </a:ext>
              </a:extLst>
            </p:cNvPr>
            <p:cNvSpPr txBox="1"/>
            <p:nvPr/>
          </p:nvSpPr>
          <p:spPr>
            <a:xfrm>
              <a:off x="7368209" y="5599908"/>
              <a:ext cx="477078" cy="369332"/>
            </a:xfrm>
            <a:prstGeom prst="rect">
              <a:avLst/>
            </a:prstGeom>
            <a:noFill/>
          </p:spPr>
          <p:txBody>
            <a:bodyPr wrap="square" rtlCol="0">
              <a:spAutoFit/>
            </a:bodyPr>
            <a:lstStyle/>
            <a:p>
              <a:r>
                <a:rPr lang="en-US" b="1" i="1" dirty="0"/>
                <a:t>S3</a:t>
              </a:r>
              <a:endParaRPr lang="en-IN" b="1" i="1" dirty="0"/>
            </a:p>
          </p:txBody>
        </p:sp>
      </p:grpSp>
      <p:grpSp>
        <p:nvGrpSpPr>
          <p:cNvPr id="18" name="Group 17">
            <a:extLst>
              <a:ext uri="{FF2B5EF4-FFF2-40B4-BE49-F238E27FC236}">
                <a16:creationId xmlns:a16="http://schemas.microsoft.com/office/drawing/2014/main" id="{01C0948C-7B09-44AE-85CB-2D883A562391}"/>
              </a:ext>
            </a:extLst>
          </p:cNvPr>
          <p:cNvGrpSpPr/>
          <p:nvPr/>
        </p:nvGrpSpPr>
        <p:grpSpPr>
          <a:xfrm>
            <a:off x="815000" y="4830418"/>
            <a:ext cx="477078" cy="569844"/>
            <a:chOff x="7354957" y="5499652"/>
            <a:chExt cx="477078" cy="569844"/>
          </a:xfrm>
        </p:grpSpPr>
        <p:sp>
          <p:nvSpPr>
            <p:cNvPr id="19" name="Flowchart: Decision 18">
              <a:extLst>
                <a:ext uri="{FF2B5EF4-FFF2-40B4-BE49-F238E27FC236}">
                  <a16:creationId xmlns:a16="http://schemas.microsoft.com/office/drawing/2014/main" id="{3700FD61-CD01-4BC2-974A-CAA2F7CF9D6C}"/>
                </a:ext>
              </a:extLst>
            </p:cNvPr>
            <p:cNvSpPr/>
            <p:nvPr/>
          </p:nvSpPr>
          <p:spPr>
            <a:xfrm>
              <a:off x="7368209" y="5499652"/>
              <a:ext cx="344556" cy="569844"/>
            </a:xfrm>
            <a:prstGeom prst="flowChartDecision">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TextBox 19">
              <a:extLst>
                <a:ext uri="{FF2B5EF4-FFF2-40B4-BE49-F238E27FC236}">
                  <a16:creationId xmlns:a16="http://schemas.microsoft.com/office/drawing/2014/main" id="{73B19224-6565-41F0-9AB0-6C327FF2C9DE}"/>
                </a:ext>
              </a:extLst>
            </p:cNvPr>
            <p:cNvSpPr txBox="1"/>
            <p:nvPr/>
          </p:nvSpPr>
          <p:spPr>
            <a:xfrm>
              <a:off x="7354957" y="5599908"/>
              <a:ext cx="477078" cy="369332"/>
            </a:xfrm>
            <a:prstGeom prst="rect">
              <a:avLst/>
            </a:prstGeom>
            <a:noFill/>
          </p:spPr>
          <p:txBody>
            <a:bodyPr wrap="square" rtlCol="0">
              <a:spAutoFit/>
            </a:bodyPr>
            <a:lstStyle/>
            <a:p>
              <a:r>
                <a:rPr lang="en-US" b="1" i="1" dirty="0"/>
                <a:t>S1</a:t>
              </a:r>
              <a:endParaRPr lang="en-IN" b="1" i="1" dirty="0"/>
            </a:p>
          </p:txBody>
        </p:sp>
      </p:grpSp>
      <p:sp>
        <p:nvSpPr>
          <p:cNvPr id="21" name="TextBox 20">
            <a:extLst>
              <a:ext uri="{FF2B5EF4-FFF2-40B4-BE49-F238E27FC236}">
                <a16:creationId xmlns:a16="http://schemas.microsoft.com/office/drawing/2014/main" id="{D2BB43EE-2FAB-4FAB-8C29-F123A7A96D3E}"/>
              </a:ext>
            </a:extLst>
          </p:cNvPr>
          <p:cNvSpPr txBox="1"/>
          <p:nvPr/>
        </p:nvSpPr>
        <p:spPr>
          <a:xfrm>
            <a:off x="1305330" y="4939612"/>
            <a:ext cx="3438948" cy="307777"/>
          </a:xfrm>
          <a:prstGeom prst="rect">
            <a:avLst/>
          </a:prstGeom>
          <a:noFill/>
        </p:spPr>
        <p:txBody>
          <a:bodyPr wrap="square" rtlCol="0">
            <a:spAutoFit/>
          </a:bodyPr>
          <a:lstStyle/>
          <a:p>
            <a:r>
              <a:rPr lang="en-US" sz="1400" i="1" dirty="0"/>
              <a:t>Design signoff </a:t>
            </a:r>
            <a:endParaRPr lang="en-IN" sz="1400" i="1" dirty="0"/>
          </a:p>
        </p:txBody>
      </p:sp>
      <p:grpSp>
        <p:nvGrpSpPr>
          <p:cNvPr id="22" name="Group 21">
            <a:extLst>
              <a:ext uri="{FF2B5EF4-FFF2-40B4-BE49-F238E27FC236}">
                <a16:creationId xmlns:a16="http://schemas.microsoft.com/office/drawing/2014/main" id="{3A986045-07E4-4A1E-B40E-14FB1411FEF4}"/>
              </a:ext>
            </a:extLst>
          </p:cNvPr>
          <p:cNvGrpSpPr/>
          <p:nvPr/>
        </p:nvGrpSpPr>
        <p:grpSpPr>
          <a:xfrm>
            <a:off x="821625" y="5499652"/>
            <a:ext cx="477078" cy="569844"/>
            <a:chOff x="7354957" y="5499652"/>
            <a:chExt cx="477078" cy="569844"/>
          </a:xfrm>
        </p:grpSpPr>
        <p:sp>
          <p:nvSpPr>
            <p:cNvPr id="23" name="Flowchart: Decision 22">
              <a:extLst>
                <a:ext uri="{FF2B5EF4-FFF2-40B4-BE49-F238E27FC236}">
                  <a16:creationId xmlns:a16="http://schemas.microsoft.com/office/drawing/2014/main" id="{E1D1819A-FFB9-4675-95AA-36C586867348}"/>
                </a:ext>
              </a:extLst>
            </p:cNvPr>
            <p:cNvSpPr/>
            <p:nvPr/>
          </p:nvSpPr>
          <p:spPr>
            <a:xfrm>
              <a:off x="7368209" y="5499652"/>
              <a:ext cx="344556" cy="569844"/>
            </a:xfrm>
            <a:prstGeom prst="flowChartDecision">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TextBox 23">
              <a:extLst>
                <a:ext uri="{FF2B5EF4-FFF2-40B4-BE49-F238E27FC236}">
                  <a16:creationId xmlns:a16="http://schemas.microsoft.com/office/drawing/2014/main" id="{6BBFD68F-A97E-44FE-BDE9-FDBA107E9056}"/>
                </a:ext>
              </a:extLst>
            </p:cNvPr>
            <p:cNvSpPr txBox="1"/>
            <p:nvPr/>
          </p:nvSpPr>
          <p:spPr>
            <a:xfrm>
              <a:off x="7354957" y="5599908"/>
              <a:ext cx="477078" cy="369332"/>
            </a:xfrm>
            <a:prstGeom prst="rect">
              <a:avLst/>
            </a:prstGeom>
            <a:noFill/>
          </p:spPr>
          <p:txBody>
            <a:bodyPr wrap="square" rtlCol="0">
              <a:spAutoFit/>
            </a:bodyPr>
            <a:lstStyle/>
            <a:p>
              <a:r>
                <a:rPr lang="en-US" b="1" i="1" dirty="0"/>
                <a:t>S3</a:t>
              </a:r>
              <a:endParaRPr lang="en-IN" b="1" i="1" dirty="0"/>
            </a:p>
          </p:txBody>
        </p:sp>
      </p:grpSp>
      <p:sp>
        <p:nvSpPr>
          <p:cNvPr id="25" name="TextBox 24">
            <a:extLst>
              <a:ext uri="{FF2B5EF4-FFF2-40B4-BE49-F238E27FC236}">
                <a16:creationId xmlns:a16="http://schemas.microsoft.com/office/drawing/2014/main" id="{D058D049-DDD7-4884-8959-64193DECC8C0}"/>
              </a:ext>
            </a:extLst>
          </p:cNvPr>
          <p:cNvSpPr txBox="1"/>
          <p:nvPr/>
        </p:nvSpPr>
        <p:spPr>
          <a:xfrm>
            <a:off x="1311955" y="5608846"/>
            <a:ext cx="3438948" cy="307777"/>
          </a:xfrm>
          <a:prstGeom prst="rect">
            <a:avLst/>
          </a:prstGeom>
          <a:noFill/>
        </p:spPr>
        <p:txBody>
          <a:bodyPr wrap="square" rtlCol="0">
            <a:spAutoFit/>
          </a:bodyPr>
          <a:lstStyle/>
          <a:p>
            <a:r>
              <a:rPr lang="en-US" sz="1400" i="1" dirty="0"/>
              <a:t>Working solution ready</a:t>
            </a:r>
            <a:endParaRPr lang="en-IN" sz="1400" i="1" dirty="0"/>
          </a:p>
        </p:txBody>
      </p:sp>
      <p:grpSp>
        <p:nvGrpSpPr>
          <p:cNvPr id="26" name="Group 25">
            <a:extLst>
              <a:ext uri="{FF2B5EF4-FFF2-40B4-BE49-F238E27FC236}">
                <a16:creationId xmlns:a16="http://schemas.microsoft.com/office/drawing/2014/main" id="{B240175A-803A-470D-B207-3E58F0796BF5}"/>
              </a:ext>
            </a:extLst>
          </p:cNvPr>
          <p:cNvGrpSpPr/>
          <p:nvPr/>
        </p:nvGrpSpPr>
        <p:grpSpPr>
          <a:xfrm>
            <a:off x="801748" y="6180691"/>
            <a:ext cx="477078" cy="569844"/>
            <a:chOff x="7354957" y="5499652"/>
            <a:chExt cx="477078" cy="569844"/>
          </a:xfrm>
        </p:grpSpPr>
        <p:sp>
          <p:nvSpPr>
            <p:cNvPr id="27" name="Flowchart: Decision 26">
              <a:extLst>
                <a:ext uri="{FF2B5EF4-FFF2-40B4-BE49-F238E27FC236}">
                  <a16:creationId xmlns:a16="http://schemas.microsoft.com/office/drawing/2014/main" id="{DFC40FC7-1207-49DE-AE4D-F711AA376F41}"/>
                </a:ext>
              </a:extLst>
            </p:cNvPr>
            <p:cNvSpPr/>
            <p:nvPr/>
          </p:nvSpPr>
          <p:spPr>
            <a:xfrm>
              <a:off x="7368209" y="5499652"/>
              <a:ext cx="344556" cy="569844"/>
            </a:xfrm>
            <a:prstGeom prst="flowChartDecision">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TextBox 27">
              <a:extLst>
                <a:ext uri="{FF2B5EF4-FFF2-40B4-BE49-F238E27FC236}">
                  <a16:creationId xmlns:a16="http://schemas.microsoft.com/office/drawing/2014/main" id="{1E46ACCD-3F24-40B7-82DF-90FDFA38576B}"/>
                </a:ext>
              </a:extLst>
            </p:cNvPr>
            <p:cNvSpPr txBox="1"/>
            <p:nvPr/>
          </p:nvSpPr>
          <p:spPr>
            <a:xfrm>
              <a:off x="7354957" y="5599908"/>
              <a:ext cx="477078" cy="369332"/>
            </a:xfrm>
            <a:prstGeom prst="rect">
              <a:avLst/>
            </a:prstGeom>
            <a:noFill/>
          </p:spPr>
          <p:txBody>
            <a:bodyPr wrap="square" rtlCol="0">
              <a:spAutoFit/>
            </a:bodyPr>
            <a:lstStyle/>
            <a:p>
              <a:r>
                <a:rPr lang="en-US" b="1" i="1" dirty="0"/>
                <a:t>S4</a:t>
              </a:r>
              <a:endParaRPr lang="en-IN" b="1" i="1" dirty="0"/>
            </a:p>
          </p:txBody>
        </p:sp>
      </p:grpSp>
      <p:sp>
        <p:nvSpPr>
          <p:cNvPr id="29" name="TextBox 28">
            <a:extLst>
              <a:ext uri="{FF2B5EF4-FFF2-40B4-BE49-F238E27FC236}">
                <a16:creationId xmlns:a16="http://schemas.microsoft.com/office/drawing/2014/main" id="{CE1DFD82-5C7E-4C41-A4CF-92B6D7BF43EE}"/>
              </a:ext>
            </a:extLst>
          </p:cNvPr>
          <p:cNvSpPr txBox="1"/>
          <p:nvPr/>
        </p:nvSpPr>
        <p:spPr>
          <a:xfrm>
            <a:off x="1292078" y="6115943"/>
            <a:ext cx="3438948" cy="523220"/>
          </a:xfrm>
          <a:prstGeom prst="rect">
            <a:avLst/>
          </a:prstGeom>
          <a:noFill/>
        </p:spPr>
        <p:txBody>
          <a:bodyPr wrap="square" rtlCol="0">
            <a:spAutoFit/>
          </a:bodyPr>
          <a:lstStyle/>
          <a:p>
            <a:r>
              <a:rPr lang="en-US" sz="1400" i="1" dirty="0"/>
              <a:t>Development iteration based on stakeholders feedback &amp; review</a:t>
            </a:r>
            <a:endParaRPr lang="en-IN" sz="1400" i="1" dirty="0"/>
          </a:p>
        </p:txBody>
      </p:sp>
      <p:sp>
        <p:nvSpPr>
          <p:cNvPr id="30" name="TextBox 29">
            <a:extLst>
              <a:ext uri="{FF2B5EF4-FFF2-40B4-BE49-F238E27FC236}">
                <a16:creationId xmlns:a16="http://schemas.microsoft.com/office/drawing/2014/main" id="{A80CE54C-C73D-43FC-80AD-025AB7930BCB}"/>
              </a:ext>
            </a:extLst>
          </p:cNvPr>
          <p:cNvSpPr txBox="1"/>
          <p:nvPr/>
        </p:nvSpPr>
        <p:spPr>
          <a:xfrm>
            <a:off x="6639337" y="4886607"/>
            <a:ext cx="5035827" cy="1415772"/>
          </a:xfrm>
          <a:prstGeom prst="rect">
            <a:avLst/>
          </a:prstGeom>
          <a:noFill/>
        </p:spPr>
        <p:txBody>
          <a:bodyPr wrap="square" rtlCol="0">
            <a:spAutoFit/>
          </a:bodyPr>
          <a:lstStyle/>
          <a:p>
            <a:r>
              <a:rPr lang="en-US" sz="1600" i="1" u="sng" dirty="0"/>
              <a:t>Assumption</a:t>
            </a:r>
          </a:p>
          <a:p>
            <a:pPr marL="342900" indent="-342900">
              <a:buAutoNum type="arabicPeriod"/>
            </a:pPr>
            <a:r>
              <a:rPr lang="en-US" sz="1400" i="1" dirty="0"/>
              <a:t>Only one round of iteration is planned in the scope.</a:t>
            </a:r>
          </a:p>
          <a:p>
            <a:pPr marL="342900" indent="-342900">
              <a:buAutoNum type="arabicPeriod"/>
            </a:pPr>
            <a:r>
              <a:rPr lang="en-US" sz="1400" i="1" dirty="0"/>
              <a:t> Model updation on based on the future data is not planned . This will call for short iteration cycle</a:t>
            </a:r>
          </a:p>
          <a:p>
            <a:pPr marL="342900" indent="-342900">
              <a:buAutoNum type="arabicPeriod"/>
            </a:pPr>
            <a:r>
              <a:rPr lang="en-US" sz="1400" i="1" dirty="0"/>
              <a:t>Lead indicators for the stockout will be proposed and signoff at S1.</a:t>
            </a:r>
            <a:endParaRPr lang="en-IN" sz="1400" i="1" dirty="0"/>
          </a:p>
        </p:txBody>
      </p:sp>
      <p:sp>
        <p:nvSpPr>
          <p:cNvPr id="6" name="TextBox 5">
            <a:extLst>
              <a:ext uri="{FF2B5EF4-FFF2-40B4-BE49-F238E27FC236}">
                <a16:creationId xmlns:a16="http://schemas.microsoft.com/office/drawing/2014/main" id="{05B58E53-C5E3-4E9F-97D7-A331873968D0}"/>
              </a:ext>
            </a:extLst>
          </p:cNvPr>
          <p:cNvSpPr txBox="1"/>
          <p:nvPr/>
        </p:nvSpPr>
        <p:spPr>
          <a:xfrm>
            <a:off x="2166721" y="4623914"/>
            <a:ext cx="1364976" cy="369332"/>
          </a:xfrm>
          <a:prstGeom prst="rect">
            <a:avLst/>
          </a:prstGeom>
          <a:solidFill>
            <a:schemeClr val="bg2"/>
          </a:solidFill>
        </p:spPr>
        <p:txBody>
          <a:bodyPr wrap="square" rtlCol="0">
            <a:spAutoFit/>
          </a:bodyPr>
          <a:lstStyle/>
          <a:p>
            <a:r>
              <a:rPr lang="en-US" b="1" i="1" dirty="0"/>
              <a:t>Milestones</a:t>
            </a:r>
            <a:endParaRPr lang="en-IN" b="1" i="1" dirty="0"/>
          </a:p>
        </p:txBody>
      </p:sp>
      <p:grpSp>
        <p:nvGrpSpPr>
          <p:cNvPr id="31" name="Group 30">
            <a:extLst>
              <a:ext uri="{FF2B5EF4-FFF2-40B4-BE49-F238E27FC236}">
                <a16:creationId xmlns:a16="http://schemas.microsoft.com/office/drawing/2014/main" id="{B5C706F8-8CD7-484B-8D4E-616896158C2F}"/>
              </a:ext>
            </a:extLst>
          </p:cNvPr>
          <p:cNvGrpSpPr/>
          <p:nvPr/>
        </p:nvGrpSpPr>
        <p:grpSpPr>
          <a:xfrm>
            <a:off x="8733183" y="2642652"/>
            <a:ext cx="477078" cy="569844"/>
            <a:chOff x="7368209" y="5499652"/>
            <a:chExt cx="477078" cy="569844"/>
          </a:xfrm>
        </p:grpSpPr>
        <p:sp>
          <p:nvSpPr>
            <p:cNvPr id="32" name="Flowchart: Decision 31">
              <a:extLst>
                <a:ext uri="{FF2B5EF4-FFF2-40B4-BE49-F238E27FC236}">
                  <a16:creationId xmlns:a16="http://schemas.microsoft.com/office/drawing/2014/main" id="{49EAF2C0-EF3E-4CE4-B7CB-A25318187C4A}"/>
                </a:ext>
              </a:extLst>
            </p:cNvPr>
            <p:cNvSpPr/>
            <p:nvPr/>
          </p:nvSpPr>
          <p:spPr>
            <a:xfrm>
              <a:off x="7368209" y="5499652"/>
              <a:ext cx="344556" cy="569844"/>
            </a:xfrm>
            <a:prstGeom prst="flowChartDecision">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3" name="TextBox 32">
              <a:extLst>
                <a:ext uri="{FF2B5EF4-FFF2-40B4-BE49-F238E27FC236}">
                  <a16:creationId xmlns:a16="http://schemas.microsoft.com/office/drawing/2014/main" id="{EAE1330C-18B2-4133-A491-B829566178BC}"/>
                </a:ext>
              </a:extLst>
            </p:cNvPr>
            <p:cNvSpPr txBox="1"/>
            <p:nvPr/>
          </p:nvSpPr>
          <p:spPr>
            <a:xfrm>
              <a:off x="7368209" y="5599908"/>
              <a:ext cx="477078" cy="369332"/>
            </a:xfrm>
            <a:prstGeom prst="rect">
              <a:avLst/>
            </a:prstGeom>
            <a:noFill/>
          </p:spPr>
          <p:txBody>
            <a:bodyPr wrap="square" rtlCol="0">
              <a:spAutoFit/>
            </a:bodyPr>
            <a:lstStyle/>
            <a:p>
              <a:r>
                <a:rPr lang="en-US" b="1" i="1" dirty="0"/>
                <a:t>S2</a:t>
              </a:r>
              <a:endParaRPr lang="en-IN" b="1" i="1" dirty="0"/>
            </a:p>
          </p:txBody>
        </p:sp>
      </p:grpSp>
      <p:grpSp>
        <p:nvGrpSpPr>
          <p:cNvPr id="34" name="Group 33">
            <a:extLst>
              <a:ext uri="{FF2B5EF4-FFF2-40B4-BE49-F238E27FC236}">
                <a16:creationId xmlns:a16="http://schemas.microsoft.com/office/drawing/2014/main" id="{7C0FBB30-C520-49BC-A187-94EF282B3E2F}"/>
              </a:ext>
            </a:extLst>
          </p:cNvPr>
          <p:cNvGrpSpPr/>
          <p:nvPr/>
        </p:nvGrpSpPr>
        <p:grpSpPr>
          <a:xfrm>
            <a:off x="2663679" y="4929811"/>
            <a:ext cx="477078" cy="569844"/>
            <a:chOff x="7354957" y="5499652"/>
            <a:chExt cx="477078" cy="569844"/>
          </a:xfrm>
        </p:grpSpPr>
        <p:sp>
          <p:nvSpPr>
            <p:cNvPr id="35" name="Flowchart: Decision 34">
              <a:extLst>
                <a:ext uri="{FF2B5EF4-FFF2-40B4-BE49-F238E27FC236}">
                  <a16:creationId xmlns:a16="http://schemas.microsoft.com/office/drawing/2014/main" id="{7F0E79EE-6469-4B03-A9C5-152EAEC6B192}"/>
                </a:ext>
              </a:extLst>
            </p:cNvPr>
            <p:cNvSpPr/>
            <p:nvPr/>
          </p:nvSpPr>
          <p:spPr>
            <a:xfrm>
              <a:off x="7368209" y="5499652"/>
              <a:ext cx="344556" cy="569844"/>
            </a:xfrm>
            <a:prstGeom prst="flowChartDecision">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6" name="TextBox 35">
              <a:extLst>
                <a:ext uri="{FF2B5EF4-FFF2-40B4-BE49-F238E27FC236}">
                  <a16:creationId xmlns:a16="http://schemas.microsoft.com/office/drawing/2014/main" id="{255EC13F-6227-45B6-AC35-C95B78BFC799}"/>
                </a:ext>
              </a:extLst>
            </p:cNvPr>
            <p:cNvSpPr txBox="1"/>
            <p:nvPr/>
          </p:nvSpPr>
          <p:spPr>
            <a:xfrm>
              <a:off x="7354957" y="5599908"/>
              <a:ext cx="477078" cy="369332"/>
            </a:xfrm>
            <a:prstGeom prst="rect">
              <a:avLst/>
            </a:prstGeom>
            <a:noFill/>
          </p:spPr>
          <p:txBody>
            <a:bodyPr wrap="square" rtlCol="0">
              <a:spAutoFit/>
            </a:bodyPr>
            <a:lstStyle/>
            <a:p>
              <a:r>
                <a:rPr lang="en-US" b="1" i="1" dirty="0"/>
                <a:t>S2</a:t>
              </a:r>
              <a:endParaRPr lang="en-IN" b="1" i="1" dirty="0"/>
            </a:p>
          </p:txBody>
        </p:sp>
      </p:grpSp>
      <p:sp>
        <p:nvSpPr>
          <p:cNvPr id="37" name="TextBox 36">
            <a:extLst>
              <a:ext uri="{FF2B5EF4-FFF2-40B4-BE49-F238E27FC236}">
                <a16:creationId xmlns:a16="http://schemas.microsoft.com/office/drawing/2014/main" id="{53A2F044-BF19-44B3-A715-B9DF54ED8B74}"/>
              </a:ext>
            </a:extLst>
          </p:cNvPr>
          <p:cNvSpPr txBox="1"/>
          <p:nvPr/>
        </p:nvSpPr>
        <p:spPr>
          <a:xfrm>
            <a:off x="3154009" y="5039005"/>
            <a:ext cx="3438948" cy="307777"/>
          </a:xfrm>
          <a:prstGeom prst="rect">
            <a:avLst/>
          </a:prstGeom>
          <a:noFill/>
        </p:spPr>
        <p:txBody>
          <a:bodyPr wrap="square" rtlCol="0">
            <a:spAutoFit/>
          </a:bodyPr>
          <a:lstStyle/>
          <a:p>
            <a:r>
              <a:rPr lang="en-US" sz="1400" i="1" dirty="0"/>
              <a:t>Interim forecast model delivery</a:t>
            </a:r>
            <a:endParaRPr lang="en-IN" sz="1400" i="1" dirty="0"/>
          </a:p>
        </p:txBody>
      </p:sp>
    </p:spTree>
    <p:extLst>
      <p:ext uri="{BB962C8B-B14F-4D97-AF65-F5344CB8AC3E}">
        <p14:creationId xmlns:p14="http://schemas.microsoft.com/office/powerpoint/2010/main" val="20623779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02C23348-2045-4120-918F-7393AD7799F9}"/>
              </a:ext>
            </a:extLst>
          </p:cNvPr>
          <p:cNvGraphicFramePr>
            <a:graphicFrameLocks noGrp="1"/>
          </p:cNvGraphicFramePr>
          <p:nvPr>
            <p:extLst>
              <p:ext uri="{D42A27DB-BD31-4B8C-83A1-F6EECF244321}">
                <p14:modId xmlns:p14="http://schemas.microsoft.com/office/powerpoint/2010/main" val="225645651"/>
              </p:ext>
            </p:extLst>
          </p:nvPr>
        </p:nvGraphicFramePr>
        <p:xfrm>
          <a:off x="241848" y="584312"/>
          <a:ext cx="11642667" cy="3967271"/>
        </p:xfrm>
        <a:graphic>
          <a:graphicData uri="http://schemas.openxmlformats.org/drawingml/2006/table">
            <a:tbl>
              <a:tblPr/>
              <a:tblGrid>
                <a:gridCol w="886178">
                  <a:extLst>
                    <a:ext uri="{9D8B030D-6E8A-4147-A177-3AD203B41FA5}">
                      <a16:colId xmlns:a16="http://schemas.microsoft.com/office/drawing/2014/main" val="3486691912"/>
                    </a:ext>
                  </a:extLst>
                </a:gridCol>
                <a:gridCol w="2205657">
                  <a:extLst>
                    <a:ext uri="{9D8B030D-6E8A-4147-A177-3AD203B41FA5}">
                      <a16:colId xmlns:a16="http://schemas.microsoft.com/office/drawing/2014/main" val="762924472"/>
                    </a:ext>
                  </a:extLst>
                </a:gridCol>
                <a:gridCol w="4557632">
                  <a:extLst>
                    <a:ext uri="{9D8B030D-6E8A-4147-A177-3AD203B41FA5}">
                      <a16:colId xmlns:a16="http://schemas.microsoft.com/office/drawing/2014/main" val="2246684419"/>
                    </a:ext>
                  </a:extLst>
                </a:gridCol>
                <a:gridCol w="249575">
                  <a:extLst>
                    <a:ext uri="{9D8B030D-6E8A-4147-A177-3AD203B41FA5}">
                      <a16:colId xmlns:a16="http://schemas.microsoft.com/office/drawing/2014/main" val="784208211"/>
                    </a:ext>
                  </a:extLst>
                </a:gridCol>
                <a:gridCol w="249575">
                  <a:extLst>
                    <a:ext uri="{9D8B030D-6E8A-4147-A177-3AD203B41FA5}">
                      <a16:colId xmlns:a16="http://schemas.microsoft.com/office/drawing/2014/main" val="3778481319"/>
                    </a:ext>
                  </a:extLst>
                </a:gridCol>
                <a:gridCol w="249575">
                  <a:extLst>
                    <a:ext uri="{9D8B030D-6E8A-4147-A177-3AD203B41FA5}">
                      <a16:colId xmlns:a16="http://schemas.microsoft.com/office/drawing/2014/main" val="1193070020"/>
                    </a:ext>
                  </a:extLst>
                </a:gridCol>
                <a:gridCol w="249575">
                  <a:extLst>
                    <a:ext uri="{9D8B030D-6E8A-4147-A177-3AD203B41FA5}">
                      <a16:colId xmlns:a16="http://schemas.microsoft.com/office/drawing/2014/main" val="3024089238"/>
                    </a:ext>
                  </a:extLst>
                </a:gridCol>
                <a:gridCol w="249575">
                  <a:extLst>
                    <a:ext uri="{9D8B030D-6E8A-4147-A177-3AD203B41FA5}">
                      <a16:colId xmlns:a16="http://schemas.microsoft.com/office/drawing/2014/main" val="206118444"/>
                    </a:ext>
                  </a:extLst>
                </a:gridCol>
                <a:gridCol w="249575">
                  <a:extLst>
                    <a:ext uri="{9D8B030D-6E8A-4147-A177-3AD203B41FA5}">
                      <a16:colId xmlns:a16="http://schemas.microsoft.com/office/drawing/2014/main" val="1606581598"/>
                    </a:ext>
                  </a:extLst>
                </a:gridCol>
                <a:gridCol w="249575">
                  <a:extLst>
                    <a:ext uri="{9D8B030D-6E8A-4147-A177-3AD203B41FA5}">
                      <a16:colId xmlns:a16="http://schemas.microsoft.com/office/drawing/2014/main" val="1873687781"/>
                    </a:ext>
                  </a:extLst>
                </a:gridCol>
                <a:gridCol w="249575">
                  <a:extLst>
                    <a:ext uri="{9D8B030D-6E8A-4147-A177-3AD203B41FA5}">
                      <a16:colId xmlns:a16="http://schemas.microsoft.com/office/drawing/2014/main" val="517256477"/>
                    </a:ext>
                  </a:extLst>
                </a:gridCol>
                <a:gridCol w="249575">
                  <a:extLst>
                    <a:ext uri="{9D8B030D-6E8A-4147-A177-3AD203B41FA5}">
                      <a16:colId xmlns:a16="http://schemas.microsoft.com/office/drawing/2014/main" val="4114317855"/>
                    </a:ext>
                  </a:extLst>
                </a:gridCol>
                <a:gridCol w="249575">
                  <a:extLst>
                    <a:ext uri="{9D8B030D-6E8A-4147-A177-3AD203B41FA5}">
                      <a16:colId xmlns:a16="http://schemas.microsoft.com/office/drawing/2014/main" val="1041136386"/>
                    </a:ext>
                  </a:extLst>
                </a:gridCol>
                <a:gridCol w="249575">
                  <a:extLst>
                    <a:ext uri="{9D8B030D-6E8A-4147-A177-3AD203B41FA5}">
                      <a16:colId xmlns:a16="http://schemas.microsoft.com/office/drawing/2014/main" val="3677373731"/>
                    </a:ext>
                  </a:extLst>
                </a:gridCol>
                <a:gridCol w="249575">
                  <a:extLst>
                    <a:ext uri="{9D8B030D-6E8A-4147-A177-3AD203B41FA5}">
                      <a16:colId xmlns:a16="http://schemas.microsoft.com/office/drawing/2014/main" val="2733920611"/>
                    </a:ext>
                  </a:extLst>
                </a:gridCol>
                <a:gridCol w="249575">
                  <a:extLst>
                    <a:ext uri="{9D8B030D-6E8A-4147-A177-3AD203B41FA5}">
                      <a16:colId xmlns:a16="http://schemas.microsoft.com/office/drawing/2014/main" val="2757215323"/>
                    </a:ext>
                  </a:extLst>
                </a:gridCol>
                <a:gridCol w="249575">
                  <a:extLst>
                    <a:ext uri="{9D8B030D-6E8A-4147-A177-3AD203B41FA5}">
                      <a16:colId xmlns:a16="http://schemas.microsoft.com/office/drawing/2014/main" val="2037283859"/>
                    </a:ext>
                  </a:extLst>
                </a:gridCol>
                <a:gridCol w="249575">
                  <a:extLst>
                    <a:ext uri="{9D8B030D-6E8A-4147-A177-3AD203B41FA5}">
                      <a16:colId xmlns:a16="http://schemas.microsoft.com/office/drawing/2014/main" val="660422935"/>
                    </a:ext>
                  </a:extLst>
                </a:gridCol>
                <a:gridCol w="249575">
                  <a:extLst>
                    <a:ext uri="{9D8B030D-6E8A-4147-A177-3AD203B41FA5}">
                      <a16:colId xmlns:a16="http://schemas.microsoft.com/office/drawing/2014/main" val="228796753"/>
                    </a:ext>
                  </a:extLst>
                </a:gridCol>
              </a:tblGrid>
              <a:tr h="542081">
                <a:tc>
                  <a:txBody>
                    <a:bodyPr/>
                    <a:lstStyle/>
                    <a:p>
                      <a:pPr algn="ctr" fontAlgn="ctr"/>
                      <a:r>
                        <a:rPr lang="en-US" sz="1100" b="1" i="0" u="none" strike="noStrike" dirty="0">
                          <a:solidFill>
                            <a:srgbClr val="000000"/>
                          </a:solidFill>
                          <a:effectLst/>
                          <a:latin typeface="Calibri" panose="020F0502020204030204" pitchFamily="34" charset="0"/>
                        </a:rPr>
                        <a:t>S.NO</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10000"/>
                        <a:lumOff val="90000"/>
                      </a:schemeClr>
                    </a:solidFill>
                  </a:tcPr>
                </a:tc>
                <a:tc>
                  <a:txBody>
                    <a:bodyPr/>
                    <a:lstStyle/>
                    <a:p>
                      <a:pPr algn="ctr" fontAlgn="ctr"/>
                      <a:r>
                        <a:rPr lang="en-US" sz="1100" b="1" i="0" u="none" strike="noStrike" dirty="0">
                          <a:solidFill>
                            <a:srgbClr val="000000"/>
                          </a:solidFill>
                          <a:effectLst/>
                          <a:latin typeface="Calibri" panose="020F0502020204030204" pitchFamily="34" charset="0"/>
                        </a:rPr>
                        <a:t>Milestones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10000"/>
                        <a:lumOff val="90000"/>
                      </a:schemeClr>
                    </a:solidFill>
                  </a:tcPr>
                </a:tc>
                <a:tc>
                  <a:txBody>
                    <a:bodyPr/>
                    <a:lstStyle/>
                    <a:p>
                      <a:pPr algn="ctr" fontAlgn="ctr"/>
                      <a:r>
                        <a:rPr lang="en-US" sz="1100" b="1" i="0" u="none" strike="noStrike" dirty="0">
                          <a:solidFill>
                            <a:srgbClr val="000000"/>
                          </a:solidFill>
                          <a:effectLst/>
                          <a:latin typeface="Calibri" panose="020F0502020204030204" pitchFamily="34" charset="0"/>
                        </a:rPr>
                        <a:t>Tasks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10000"/>
                        <a:lumOff val="90000"/>
                      </a:schemeClr>
                    </a:solidFill>
                  </a:tcPr>
                </a:tc>
                <a:tc>
                  <a:txBody>
                    <a:bodyPr/>
                    <a:lstStyle/>
                    <a:p>
                      <a:pPr algn="r" fontAlgn="b"/>
                      <a:r>
                        <a:rPr lang="en-US" sz="1100" b="1" i="0" u="none" strike="noStrike">
                          <a:solidFill>
                            <a:srgbClr val="000000"/>
                          </a:solidFill>
                          <a:effectLst/>
                          <a:latin typeface="Calibri" panose="020F0502020204030204" pitchFamily="34" charset="0"/>
                        </a:rPr>
                        <a:t>Week 1</a:t>
                      </a:r>
                    </a:p>
                  </a:txBody>
                  <a:tcPr marL="9525" marR="9525" marT="9525"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10000"/>
                        <a:lumOff val="90000"/>
                      </a:schemeClr>
                    </a:solidFill>
                  </a:tcPr>
                </a:tc>
                <a:tc>
                  <a:txBody>
                    <a:bodyPr/>
                    <a:lstStyle/>
                    <a:p>
                      <a:pPr algn="r" fontAlgn="b"/>
                      <a:r>
                        <a:rPr lang="en-US" sz="1100" b="1" i="0" u="none" strike="noStrike" dirty="0">
                          <a:solidFill>
                            <a:srgbClr val="000000"/>
                          </a:solidFill>
                          <a:effectLst/>
                          <a:latin typeface="Calibri" panose="020F0502020204030204" pitchFamily="34" charset="0"/>
                        </a:rPr>
                        <a:t>Week 2</a:t>
                      </a:r>
                    </a:p>
                  </a:txBody>
                  <a:tcPr marL="9525" marR="9525" marT="9525"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10000"/>
                        <a:lumOff val="90000"/>
                      </a:schemeClr>
                    </a:solidFill>
                  </a:tcPr>
                </a:tc>
                <a:tc>
                  <a:txBody>
                    <a:bodyPr/>
                    <a:lstStyle/>
                    <a:p>
                      <a:pPr algn="r" fontAlgn="b"/>
                      <a:r>
                        <a:rPr lang="en-US" sz="1100" b="1" i="0" u="none" strike="noStrike">
                          <a:solidFill>
                            <a:srgbClr val="000000"/>
                          </a:solidFill>
                          <a:effectLst/>
                          <a:latin typeface="Calibri" panose="020F0502020204030204" pitchFamily="34" charset="0"/>
                        </a:rPr>
                        <a:t>Week 3</a:t>
                      </a:r>
                    </a:p>
                  </a:txBody>
                  <a:tcPr marL="9525" marR="9525" marT="9525"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10000"/>
                        <a:lumOff val="90000"/>
                      </a:schemeClr>
                    </a:solidFill>
                  </a:tcPr>
                </a:tc>
                <a:tc>
                  <a:txBody>
                    <a:bodyPr/>
                    <a:lstStyle/>
                    <a:p>
                      <a:pPr algn="r" fontAlgn="b"/>
                      <a:r>
                        <a:rPr lang="en-US" sz="1100" b="1" i="0" u="none" strike="noStrike" dirty="0">
                          <a:solidFill>
                            <a:srgbClr val="000000"/>
                          </a:solidFill>
                          <a:effectLst/>
                          <a:latin typeface="Calibri" panose="020F0502020204030204" pitchFamily="34" charset="0"/>
                        </a:rPr>
                        <a:t>Week 4</a:t>
                      </a:r>
                    </a:p>
                  </a:txBody>
                  <a:tcPr marL="9525" marR="9525" marT="9525"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10000"/>
                        <a:lumOff val="90000"/>
                      </a:schemeClr>
                    </a:solidFill>
                  </a:tcPr>
                </a:tc>
                <a:tc>
                  <a:txBody>
                    <a:bodyPr/>
                    <a:lstStyle/>
                    <a:p>
                      <a:pPr algn="r" fontAlgn="b"/>
                      <a:r>
                        <a:rPr lang="en-US" sz="1100" b="1" i="0" u="none" strike="noStrike">
                          <a:solidFill>
                            <a:srgbClr val="000000"/>
                          </a:solidFill>
                          <a:effectLst/>
                          <a:latin typeface="Calibri" panose="020F0502020204030204" pitchFamily="34" charset="0"/>
                        </a:rPr>
                        <a:t>Week 5</a:t>
                      </a:r>
                    </a:p>
                  </a:txBody>
                  <a:tcPr marL="9525" marR="9525" marT="9525"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10000"/>
                        <a:lumOff val="90000"/>
                      </a:schemeClr>
                    </a:solidFill>
                  </a:tcPr>
                </a:tc>
                <a:tc>
                  <a:txBody>
                    <a:bodyPr/>
                    <a:lstStyle/>
                    <a:p>
                      <a:pPr algn="r" fontAlgn="b"/>
                      <a:r>
                        <a:rPr lang="en-US" sz="1100" b="1" i="0" u="none" strike="noStrike">
                          <a:solidFill>
                            <a:srgbClr val="000000"/>
                          </a:solidFill>
                          <a:effectLst/>
                          <a:latin typeface="Calibri" panose="020F0502020204030204" pitchFamily="34" charset="0"/>
                        </a:rPr>
                        <a:t>Week 6</a:t>
                      </a:r>
                    </a:p>
                  </a:txBody>
                  <a:tcPr marL="9525" marR="9525" marT="9525"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10000"/>
                        <a:lumOff val="90000"/>
                      </a:schemeClr>
                    </a:solidFill>
                  </a:tcPr>
                </a:tc>
                <a:tc>
                  <a:txBody>
                    <a:bodyPr/>
                    <a:lstStyle/>
                    <a:p>
                      <a:pPr algn="r" fontAlgn="b"/>
                      <a:r>
                        <a:rPr lang="en-US" sz="1100" b="1" i="0" u="none" strike="noStrike">
                          <a:solidFill>
                            <a:srgbClr val="000000"/>
                          </a:solidFill>
                          <a:effectLst/>
                          <a:latin typeface="Calibri" panose="020F0502020204030204" pitchFamily="34" charset="0"/>
                        </a:rPr>
                        <a:t>Week 7</a:t>
                      </a:r>
                    </a:p>
                  </a:txBody>
                  <a:tcPr marL="9525" marR="9525" marT="9525"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10000"/>
                        <a:lumOff val="90000"/>
                      </a:schemeClr>
                    </a:solidFill>
                  </a:tcPr>
                </a:tc>
                <a:tc>
                  <a:txBody>
                    <a:bodyPr/>
                    <a:lstStyle/>
                    <a:p>
                      <a:pPr algn="r" fontAlgn="b"/>
                      <a:r>
                        <a:rPr lang="en-US" sz="1100" b="1" i="0" u="none" strike="noStrike" dirty="0">
                          <a:solidFill>
                            <a:srgbClr val="000000"/>
                          </a:solidFill>
                          <a:effectLst/>
                          <a:latin typeface="Calibri" panose="020F0502020204030204" pitchFamily="34" charset="0"/>
                        </a:rPr>
                        <a:t>Week 8</a:t>
                      </a:r>
                    </a:p>
                  </a:txBody>
                  <a:tcPr marL="9525" marR="9525" marT="9525"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10000"/>
                        <a:lumOff val="90000"/>
                      </a:schemeClr>
                    </a:solidFill>
                  </a:tcPr>
                </a:tc>
                <a:tc>
                  <a:txBody>
                    <a:bodyPr/>
                    <a:lstStyle/>
                    <a:p>
                      <a:pPr algn="r" fontAlgn="b"/>
                      <a:r>
                        <a:rPr lang="en-US" sz="1100" b="1" i="0" u="none" strike="noStrike">
                          <a:solidFill>
                            <a:srgbClr val="000000"/>
                          </a:solidFill>
                          <a:effectLst/>
                          <a:latin typeface="Calibri" panose="020F0502020204030204" pitchFamily="34" charset="0"/>
                        </a:rPr>
                        <a:t>Week 9</a:t>
                      </a:r>
                    </a:p>
                  </a:txBody>
                  <a:tcPr marL="9525" marR="9525" marT="9525"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10000"/>
                        <a:lumOff val="90000"/>
                      </a:schemeClr>
                    </a:solidFill>
                  </a:tcPr>
                </a:tc>
                <a:tc>
                  <a:txBody>
                    <a:bodyPr/>
                    <a:lstStyle/>
                    <a:p>
                      <a:pPr algn="r" fontAlgn="b"/>
                      <a:r>
                        <a:rPr lang="en-US" sz="1100" b="1" i="0" u="none" strike="noStrike" dirty="0">
                          <a:solidFill>
                            <a:srgbClr val="000000"/>
                          </a:solidFill>
                          <a:effectLst/>
                          <a:latin typeface="Calibri" panose="020F0502020204030204" pitchFamily="34" charset="0"/>
                        </a:rPr>
                        <a:t>Week 10</a:t>
                      </a:r>
                    </a:p>
                  </a:txBody>
                  <a:tcPr marL="9525" marR="9525" marT="9525"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10000"/>
                        <a:lumOff val="90000"/>
                      </a:schemeClr>
                    </a:solidFill>
                  </a:tcPr>
                </a:tc>
                <a:tc>
                  <a:txBody>
                    <a:bodyPr/>
                    <a:lstStyle/>
                    <a:p>
                      <a:pPr algn="r" fontAlgn="b"/>
                      <a:r>
                        <a:rPr lang="en-US" sz="1100" b="1" i="0" u="none" strike="noStrike" dirty="0">
                          <a:solidFill>
                            <a:srgbClr val="000000"/>
                          </a:solidFill>
                          <a:effectLst/>
                          <a:latin typeface="Calibri" panose="020F0502020204030204" pitchFamily="34" charset="0"/>
                        </a:rPr>
                        <a:t>Week 11</a:t>
                      </a:r>
                    </a:p>
                  </a:txBody>
                  <a:tcPr marL="9525" marR="9525" marT="9525"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10000"/>
                        <a:lumOff val="90000"/>
                      </a:schemeClr>
                    </a:solidFill>
                  </a:tcPr>
                </a:tc>
                <a:tc>
                  <a:txBody>
                    <a:bodyPr/>
                    <a:lstStyle/>
                    <a:p>
                      <a:pPr algn="r" fontAlgn="b"/>
                      <a:r>
                        <a:rPr lang="en-US" sz="1100" b="1" i="0" u="none" strike="noStrike" dirty="0">
                          <a:solidFill>
                            <a:srgbClr val="000000"/>
                          </a:solidFill>
                          <a:effectLst/>
                          <a:latin typeface="Calibri" panose="020F0502020204030204" pitchFamily="34" charset="0"/>
                        </a:rPr>
                        <a:t>Week 12</a:t>
                      </a:r>
                    </a:p>
                  </a:txBody>
                  <a:tcPr marL="9525" marR="9525" marT="9525"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10000"/>
                        <a:lumOff val="90000"/>
                      </a:schemeClr>
                    </a:solidFill>
                  </a:tcPr>
                </a:tc>
                <a:tc>
                  <a:txBody>
                    <a:bodyPr/>
                    <a:lstStyle/>
                    <a:p>
                      <a:pPr algn="r" fontAlgn="b"/>
                      <a:r>
                        <a:rPr lang="en-US" sz="1100" b="1" i="0" u="none" strike="noStrike" dirty="0">
                          <a:solidFill>
                            <a:srgbClr val="000000"/>
                          </a:solidFill>
                          <a:effectLst/>
                          <a:latin typeface="Calibri" panose="020F0502020204030204" pitchFamily="34" charset="0"/>
                        </a:rPr>
                        <a:t>Week 13</a:t>
                      </a:r>
                    </a:p>
                  </a:txBody>
                  <a:tcPr marL="9525" marR="9525" marT="9525"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10000"/>
                        <a:lumOff val="90000"/>
                      </a:schemeClr>
                    </a:solidFill>
                  </a:tcPr>
                </a:tc>
                <a:tc>
                  <a:txBody>
                    <a:bodyPr/>
                    <a:lstStyle/>
                    <a:p>
                      <a:pPr algn="r" fontAlgn="b"/>
                      <a:r>
                        <a:rPr lang="en-US" sz="1100" b="1" i="0" u="none" strike="noStrike" dirty="0">
                          <a:solidFill>
                            <a:srgbClr val="000000"/>
                          </a:solidFill>
                          <a:effectLst/>
                          <a:latin typeface="Calibri" panose="020F0502020204030204" pitchFamily="34" charset="0"/>
                        </a:rPr>
                        <a:t>Week 14</a:t>
                      </a:r>
                    </a:p>
                  </a:txBody>
                  <a:tcPr marL="9525" marR="9525" marT="9525"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10000"/>
                        <a:lumOff val="90000"/>
                      </a:schemeClr>
                    </a:solidFill>
                  </a:tcPr>
                </a:tc>
                <a:tc>
                  <a:txBody>
                    <a:bodyPr/>
                    <a:lstStyle/>
                    <a:p>
                      <a:pPr algn="r" fontAlgn="b"/>
                      <a:r>
                        <a:rPr lang="en-US" sz="1100" b="1" i="0" u="none" strike="noStrike" dirty="0">
                          <a:solidFill>
                            <a:srgbClr val="000000"/>
                          </a:solidFill>
                          <a:effectLst/>
                          <a:latin typeface="Calibri" panose="020F0502020204030204" pitchFamily="34" charset="0"/>
                        </a:rPr>
                        <a:t>Week 15</a:t>
                      </a:r>
                    </a:p>
                  </a:txBody>
                  <a:tcPr marL="9525" marR="9525" marT="9525"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10000"/>
                        <a:lumOff val="90000"/>
                      </a:schemeClr>
                    </a:solidFill>
                  </a:tcPr>
                </a:tc>
                <a:tc>
                  <a:txBody>
                    <a:bodyPr/>
                    <a:lstStyle/>
                    <a:p>
                      <a:pPr algn="r" fontAlgn="b"/>
                      <a:r>
                        <a:rPr lang="en-US" sz="1100" b="1" i="0" u="none" strike="noStrike" dirty="0">
                          <a:solidFill>
                            <a:srgbClr val="000000"/>
                          </a:solidFill>
                          <a:effectLst/>
                          <a:latin typeface="Calibri" panose="020F0502020204030204" pitchFamily="34" charset="0"/>
                        </a:rPr>
                        <a:t>Week 16</a:t>
                      </a:r>
                    </a:p>
                  </a:txBody>
                  <a:tcPr marL="9525" marR="9525" marT="9525" marB="0" vert="vert27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10000"/>
                        <a:lumOff val="90000"/>
                      </a:schemeClr>
                    </a:solidFill>
                  </a:tcPr>
                </a:tc>
                <a:extLst>
                  <a:ext uri="{0D108BD9-81ED-4DB2-BD59-A6C34878D82A}">
                    <a16:rowId xmlns:a16="http://schemas.microsoft.com/office/drawing/2014/main" val="3661235873"/>
                  </a:ext>
                </a:extLst>
              </a:tr>
              <a:tr h="190500">
                <a:tc rowSpan="4">
                  <a:txBody>
                    <a:bodyPr/>
                    <a:lstStyle/>
                    <a:p>
                      <a:pPr algn="ctr" fontAlgn="ctr"/>
                      <a:r>
                        <a:rPr lang="en-US" sz="1100" b="0" i="0" u="none" strike="noStrike">
                          <a:solidFill>
                            <a:srgbClr val="000000"/>
                          </a:solidFill>
                          <a:effectLst/>
                          <a:latin typeface="Calibri" panose="020F0502020204030204" pitchFamily="34" charset="0"/>
                        </a:rPr>
                        <a:t>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ctr" fontAlgn="t"/>
                      <a:r>
                        <a:rPr lang="en-US" sz="1100" b="0" i="0" u="none" strike="noStrike" dirty="0">
                          <a:solidFill>
                            <a:srgbClr val="000000"/>
                          </a:solidFill>
                          <a:effectLst/>
                          <a:latin typeface="Calibri" panose="020F0502020204030204" pitchFamily="34" charset="0"/>
                        </a:rPr>
                        <a:t>Data &amp; Business understanding</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dirty="0">
                          <a:solidFill>
                            <a:srgbClr val="000000"/>
                          </a:solidFill>
                          <a:effectLst/>
                          <a:latin typeface="Calibri" panose="020F0502020204030204" pitchFamily="34" charset="0"/>
                        </a:rPr>
                        <a:t>Access to infrastructure &amp; data</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2979207"/>
                  </a:ext>
                </a:extLst>
              </a:tr>
              <a:tr h="190500">
                <a:tc vMerge="1">
                  <a:txBody>
                    <a:bodyPr/>
                    <a:lstStyle/>
                    <a:p>
                      <a:endParaRPr lang="en-US"/>
                    </a:p>
                  </a:txBody>
                  <a:tcPr/>
                </a:tc>
                <a:tc vMerge="1">
                  <a:txBody>
                    <a:bodyPr/>
                    <a:lstStyle/>
                    <a:p>
                      <a:endParaRPr lang="en-US"/>
                    </a:p>
                  </a:txBody>
                  <a:tcPr/>
                </a:tc>
                <a:tc>
                  <a:txBody>
                    <a:bodyPr/>
                    <a:lstStyle/>
                    <a:p>
                      <a:pPr algn="l" fontAlgn="t"/>
                      <a:r>
                        <a:rPr lang="en-US" sz="1100" b="0" i="0" u="none" strike="noStrike">
                          <a:solidFill>
                            <a:srgbClr val="000000"/>
                          </a:solidFill>
                          <a:effectLst/>
                          <a:latin typeface="Calibri" panose="020F0502020204030204" pitchFamily="34" charset="0"/>
                        </a:rPr>
                        <a:t>Performance targets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2509238"/>
                  </a:ext>
                </a:extLst>
              </a:tr>
              <a:tr h="190500">
                <a:tc vMerge="1">
                  <a:txBody>
                    <a:bodyPr/>
                    <a:lstStyle/>
                    <a:p>
                      <a:endParaRPr lang="en-US"/>
                    </a:p>
                  </a:txBody>
                  <a:tcPr/>
                </a:tc>
                <a:tc vMerge="1">
                  <a:txBody>
                    <a:bodyPr/>
                    <a:lstStyle/>
                    <a:p>
                      <a:endParaRPr lang="en-US"/>
                    </a:p>
                  </a:txBody>
                  <a:tcPr/>
                </a:tc>
                <a:tc>
                  <a:txBody>
                    <a:bodyPr/>
                    <a:lstStyle/>
                    <a:p>
                      <a:pPr algn="l" fontAlgn="t"/>
                      <a:r>
                        <a:rPr lang="en-US" sz="1100" b="0" i="0" u="none" strike="noStrike">
                          <a:solidFill>
                            <a:srgbClr val="000000"/>
                          </a:solidFill>
                          <a:effectLst/>
                          <a:latin typeface="Calibri" panose="020F0502020204030204" pitchFamily="34" charset="0"/>
                        </a:rPr>
                        <a:t>Initial Data exploration &amp;  discovery</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8559871"/>
                  </a:ext>
                </a:extLst>
              </a:tr>
              <a:tr h="190500">
                <a:tc vMerge="1">
                  <a:txBody>
                    <a:bodyPr/>
                    <a:lstStyle/>
                    <a:p>
                      <a:endParaRPr lang="en-US"/>
                    </a:p>
                  </a:txBody>
                  <a:tcPr/>
                </a:tc>
                <a:tc vMerge="1">
                  <a:txBody>
                    <a:bodyPr/>
                    <a:lstStyle/>
                    <a:p>
                      <a:endParaRPr lang="en-US"/>
                    </a:p>
                  </a:txBody>
                  <a:tcPr/>
                </a:tc>
                <a:tc>
                  <a:txBody>
                    <a:bodyPr/>
                    <a:lstStyle/>
                    <a:p>
                      <a:pPr algn="l" fontAlgn="t"/>
                      <a:r>
                        <a:rPr lang="en-US" sz="1100" b="0" i="0" u="none" strike="noStrike">
                          <a:solidFill>
                            <a:srgbClr val="000000"/>
                          </a:solidFill>
                          <a:effectLst/>
                          <a:latin typeface="Calibri" panose="020F0502020204030204" pitchFamily="34" charset="0"/>
                        </a:rPr>
                        <a:t>Initial Exploratory Analysis and Insights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0139708"/>
                  </a:ext>
                </a:extLst>
              </a:tr>
              <a:tr h="190500">
                <a:tc rowSpan="4">
                  <a:txBody>
                    <a:bodyPr/>
                    <a:lstStyle/>
                    <a:p>
                      <a:pPr algn="ctr" fontAlgn="ctr"/>
                      <a:r>
                        <a:rPr lang="en-US" sz="1100" b="0" i="0" u="none" strike="noStrike">
                          <a:solidFill>
                            <a:srgbClr val="000000"/>
                          </a:solidFill>
                          <a:effectLst/>
                          <a:latin typeface="Calibri" panose="020F0502020204030204" pitchFamily="34" charset="0"/>
                        </a:rPr>
                        <a:t>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ctr" fontAlgn="t"/>
                      <a:r>
                        <a:rPr lang="en-US" sz="1100" b="0" i="0" u="none" strike="noStrike" dirty="0">
                          <a:solidFill>
                            <a:srgbClr val="000000"/>
                          </a:solidFill>
                          <a:effectLst/>
                          <a:latin typeface="Calibri" panose="020F0502020204030204" pitchFamily="34" charset="0"/>
                        </a:rPr>
                        <a:t>Data mart development</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Database Architecture Design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7019415"/>
                  </a:ext>
                </a:extLst>
              </a:tr>
              <a:tr h="190500">
                <a:tc vMerge="1">
                  <a:txBody>
                    <a:bodyPr/>
                    <a:lstStyle/>
                    <a:p>
                      <a:endParaRPr lang="en-US"/>
                    </a:p>
                  </a:txBody>
                  <a:tcPr/>
                </a:tc>
                <a:tc vMerge="1">
                  <a:txBody>
                    <a:bodyPr/>
                    <a:lstStyle/>
                    <a:p>
                      <a:endParaRPr lang="en-US"/>
                    </a:p>
                  </a:txBody>
                  <a:tcPr/>
                </a:tc>
                <a:tc>
                  <a:txBody>
                    <a:bodyPr/>
                    <a:lstStyle/>
                    <a:p>
                      <a:pPr algn="l" fontAlgn="t"/>
                      <a:r>
                        <a:rPr lang="en-US" sz="1100" b="0" i="0" u="none" strike="noStrike">
                          <a:solidFill>
                            <a:srgbClr val="000000"/>
                          </a:solidFill>
                          <a:effectLst/>
                          <a:latin typeface="Calibri" panose="020F0502020204030204" pitchFamily="34" charset="0"/>
                        </a:rPr>
                        <a:t>Reporting Layer and Staging Layer development</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t"/>
                      <a:r>
                        <a:rPr lang="en-US" sz="1100" b="0" i="0" u="none" strike="noStrike" dirty="0">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744147"/>
                  </a:ext>
                </a:extLst>
              </a:tr>
              <a:tr h="190500">
                <a:tc vMerge="1">
                  <a:txBody>
                    <a:bodyPr/>
                    <a:lstStyle/>
                    <a:p>
                      <a:endParaRPr lang="en-US"/>
                    </a:p>
                  </a:txBody>
                  <a:tcPr/>
                </a:tc>
                <a:tc vMerge="1">
                  <a:txBody>
                    <a:bodyPr/>
                    <a:lstStyle/>
                    <a:p>
                      <a:endParaRPr lang="en-US"/>
                    </a:p>
                  </a:txBody>
                  <a:tcPr/>
                </a:tc>
                <a:tc>
                  <a:txBody>
                    <a:bodyPr/>
                    <a:lstStyle/>
                    <a:p>
                      <a:pPr algn="l" fontAlgn="t"/>
                      <a:r>
                        <a:rPr lang="en-US" sz="1100" b="0" i="0" u="none" strike="noStrike" dirty="0">
                          <a:solidFill>
                            <a:srgbClr val="000000"/>
                          </a:solidFill>
                          <a:effectLst/>
                          <a:latin typeface="Calibri" panose="020F0502020204030204" pitchFamily="34" charset="0"/>
                        </a:rPr>
                        <a:t>UAT signoff</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5028629"/>
                  </a:ext>
                </a:extLst>
              </a:tr>
              <a:tr h="190500">
                <a:tc vMerge="1">
                  <a:txBody>
                    <a:bodyPr/>
                    <a:lstStyle/>
                    <a:p>
                      <a:endParaRPr lang="en-US"/>
                    </a:p>
                  </a:txBody>
                  <a:tcPr/>
                </a:tc>
                <a:tc vMerge="1">
                  <a:txBody>
                    <a:bodyPr/>
                    <a:lstStyle/>
                    <a:p>
                      <a:endParaRPr lang="en-US"/>
                    </a:p>
                  </a:txBody>
                  <a:tcPr/>
                </a:tc>
                <a:tc>
                  <a:txBody>
                    <a:bodyPr/>
                    <a:lstStyle/>
                    <a:p>
                      <a:pPr algn="l" fontAlgn="t"/>
                      <a:r>
                        <a:rPr lang="en-US" sz="1100" b="0" i="0" u="none" strike="noStrike" dirty="0">
                          <a:solidFill>
                            <a:srgbClr val="000000"/>
                          </a:solidFill>
                          <a:effectLst/>
                          <a:latin typeface="Calibri" panose="020F0502020204030204" pitchFamily="34" charset="0"/>
                        </a:rPr>
                        <a:t>Query optimization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2271904"/>
                  </a:ext>
                </a:extLst>
              </a:tr>
              <a:tr h="190500">
                <a:tc rowSpan="3">
                  <a:txBody>
                    <a:bodyPr/>
                    <a:lstStyle/>
                    <a:p>
                      <a:pPr algn="ctr" fontAlgn="ctr"/>
                      <a:r>
                        <a:rPr lang="en-US" sz="1100" b="0" i="0" u="none" strike="noStrike">
                          <a:solidFill>
                            <a:srgbClr val="000000"/>
                          </a:solidFill>
                          <a:effectLst/>
                          <a:latin typeface="Calibri" panose="020F0502020204030204" pitchFamily="34" charset="0"/>
                        </a:rPr>
                        <a:t>3</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ctr" fontAlgn="t"/>
                      <a:r>
                        <a:rPr lang="en-US" sz="1100" b="0" i="0" u="none" strike="noStrike" dirty="0">
                          <a:solidFill>
                            <a:srgbClr val="000000"/>
                          </a:solidFill>
                          <a:effectLst/>
                          <a:latin typeface="Calibri" panose="020F0502020204030204" pitchFamily="34" charset="0"/>
                        </a:rPr>
                        <a:t>Application design &amp; approval</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dirty="0">
                          <a:solidFill>
                            <a:srgbClr val="000000"/>
                          </a:solidFill>
                          <a:effectLst/>
                          <a:latin typeface="Calibri" panose="020F0502020204030204" pitchFamily="34" charset="0"/>
                        </a:rPr>
                        <a:t>Application design document preparation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6618510"/>
                  </a:ext>
                </a:extLst>
              </a:tr>
              <a:tr h="190500">
                <a:tc vMerge="1">
                  <a:txBody>
                    <a:bodyPr/>
                    <a:lstStyle/>
                    <a:p>
                      <a:endParaRPr lang="en-US"/>
                    </a:p>
                  </a:txBody>
                  <a:tcPr/>
                </a:tc>
                <a:tc vMerge="1">
                  <a:txBody>
                    <a:bodyPr/>
                    <a:lstStyle/>
                    <a:p>
                      <a:endParaRPr lang="en-US"/>
                    </a:p>
                  </a:txBody>
                  <a:tcPr/>
                </a:tc>
                <a:tc>
                  <a:txBody>
                    <a:bodyPr/>
                    <a:lstStyle/>
                    <a:p>
                      <a:pPr algn="l" fontAlgn="t"/>
                      <a:r>
                        <a:rPr lang="en-US" sz="1100" b="0" i="0" u="none" strike="noStrike">
                          <a:solidFill>
                            <a:srgbClr val="000000"/>
                          </a:solidFill>
                          <a:effectLst/>
                          <a:latin typeface="Calibri" panose="020F0502020204030204" pitchFamily="34" charset="0"/>
                        </a:rPr>
                        <a:t>KPI signoff</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190863"/>
                  </a:ext>
                </a:extLst>
              </a:tr>
              <a:tr h="190500">
                <a:tc vMerge="1">
                  <a:txBody>
                    <a:bodyPr/>
                    <a:lstStyle/>
                    <a:p>
                      <a:endParaRPr lang="en-US"/>
                    </a:p>
                  </a:txBody>
                  <a:tcPr/>
                </a:tc>
                <a:tc vMerge="1">
                  <a:txBody>
                    <a:bodyPr/>
                    <a:lstStyle/>
                    <a:p>
                      <a:endParaRPr lang="en-US"/>
                    </a:p>
                  </a:txBody>
                  <a:tcPr/>
                </a:tc>
                <a:tc>
                  <a:txBody>
                    <a:bodyPr/>
                    <a:lstStyle/>
                    <a:p>
                      <a:pPr algn="l" fontAlgn="t"/>
                      <a:r>
                        <a:rPr lang="en-US" sz="1100" b="0" i="0" u="none" strike="noStrike" dirty="0">
                          <a:solidFill>
                            <a:srgbClr val="000000"/>
                          </a:solidFill>
                          <a:effectLst/>
                          <a:latin typeface="Calibri" panose="020F0502020204030204" pitchFamily="34" charset="0"/>
                        </a:rPr>
                        <a:t>UI wireframe signoff</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l" fontAlgn="t"/>
                      <a:r>
                        <a:rPr lang="en-US" sz="1100" b="0" i="0" u="none" strike="noStrike" dirty="0">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2397207"/>
                  </a:ext>
                </a:extLst>
              </a:tr>
              <a:tr h="171450">
                <a:tc rowSpan="4">
                  <a:txBody>
                    <a:bodyPr/>
                    <a:lstStyle/>
                    <a:p>
                      <a:pPr algn="ctr" fontAlgn="ctr"/>
                      <a:r>
                        <a:rPr lang="en-US" sz="1100" b="0" i="0" u="none" strike="noStrike">
                          <a:solidFill>
                            <a:srgbClr val="000000"/>
                          </a:solidFill>
                          <a:effectLst/>
                          <a:latin typeface="Calibri" panose="020F0502020204030204" pitchFamily="34" charset="0"/>
                        </a:rPr>
                        <a:t>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ctr" fontAlgn="t"/>
                      <a:r>
                        <a:rPr lang="en-US" sz="1100" b="0" i="0" u="none" strike="noStrike" dirty="0">
                          <a:solidFill>
                            <a:srgbClr val="000000"/>
                          </a:solidFill>
                          <a:effectLst/>
                          <a:latin typeface="Calibri" panose="020F0502020204030204" pitchFamily="34" charset="0"/>
                        </a:rPr>
                        <a:t>Implementation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algorithm development &amp; implementaion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43180174"/>
                  </a:ext>
                </a:extLst>
              </a:tr>
              <a:tr h="190500">
                <a:tc vMerge="1">
                  <a:txBody>
                    <a:bodyPr/>
                    <a:lstStyle/>
                    <a:p>
                      <a:endParaRPr lang="en-US"/>
                    </a:p>
                  </a:txBody>
                  <a:tcPr/>
                </a:tc>
                <a:tc vMerge="1">
                  <a:txBody>
                    <a:bodyPr/>
                    <a:lstStyle/>
                    <a:p>
                      <a:endParaRPr lang="en-US"/>
                    </a:p>
                  </a:txBody>
                  <a:tcPr/>
                </a:tc>
                <a:tc>
                  <a:txBody>
                    <a:bodyPr/>
                    <a:lstStyle/>
                    <a:p>
                      <a:pPr algn="l" fontAlgn="t"/>
                      <a:r>
                        <a:rPr lang="en-US" sz="1100" b="0" i="0" u="none" strike="noStrike">
                          <a:solidFill>
                            <a:srgbClr val="000000"/>
                          </a:solidFill>
                          <a:effectLst/>
                          <a:latin typeface="Calibri" panose="020F0502020204030204" pitchFamily="34" charset="0"/>
                        </a:rPr>
                        <a:t>UI development</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1951515"/>
                  </a:ext>
                </a:extLst>
              </a:tr>
              <a:tr h="190500">
                <a:tc vMerge="1">
                  <a:txBody>
                    <a:bodyPr/>
                    <a:lstStyle/>
                    <a:p>
                      <a:endParaRPr lang="en-US"/>
                    </a:p>
                  </a:txBody>
                  <a:tcPr/>
                </a:tc>
                <a:tc vMerge="1">
                  <a:txBody>
                    <a:bodyPr/>
                    <a:lstStyle/>
                    <a:p>
                      <a:endParaRPr lang="en-US"/>
                    </a:p>
                  </a:txBody>
                  <a:tcPr/>
                </a:tc>
                <a:tc>
                  <a:txBody>
                    <a:bodyPr/>
                    <a:lstStyle/>
                    <a:p>
                      <a:pPr algn="l" fontAlgn="t"/>
                      <a:r>
                        <a:rPr lang="en-US" sz="1100" b="0" i="0" u="none" strike="noStrike">
                          <a:solidFill>
                            <a:srgbClr val="000000"/>
                          </a:solidFill>
                          <a:effectLst/>
                          <a:latin typeface="Calibri" panose="020F0502020204030204" pitchFamily="34" charset="0"/>
                        </a:rPr>
                        <a:t>Application integration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2551327"/>
                  </a:ext>
                </a:extLst>
              </a:tr>
              <a:tr h="190500">
                <a:tc vMerge="1">
                  <a:txBody>
                    <a:bodyPr/>
                    <a:lstStyle/>
                    <a:p>
                      <a:endParaRPr lang="en-US"/>
                    </a:p>
                  </a:txBody>
                  <a:tcPr/>
                </a:tc>
                <a:tc vMerge="1">
                  <a:txBody>
                    <a:bodyPr/>
                    <a:lstStyle/>
                    <a:p>
                      <a:endParaRPr lang="en-US"/>
                    </a:p>
                  </a:txBody>
                  <a:tcPr/>
                </a:tc>
                <a:tc>
                  <a:txBody>
                    <a:bodyPr/>
                    <a:lstStyle/>
                    <a:p>
                      <a:pPr algn="l" fontAlgn="t"/>
                      <a:r>
                        <a:rPr lang="en-US" sz="1100" b="0" i="0" u="none" strike="noStrike">
                          <a:solidFill>
                            <a:srgbClr val="000000"/>
                          </a:solidFill>
                          <a:effectLst/>
                          <a:latin typeface="Calibri" panose="020F0502020204030204" pitchFamily="34" charset="0"/>
                        </a:rPr>
                        <a:t>Testing</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8321008"/>
                  </a:ext>
                </a:extLst>
              </a:tr>
              <a:tr h="190500">
                <a:tc rowSpan="3">
                  <a:txBody>
                    <a:bodyPr/>
                    <a:lstStyle/>
                    <a:p>
                      <a:pPr algn="ctr" fontAlgn="ctr"/>
                      <a:r>
                        <a:rPr lang="en-US" sz="1100" b="0" i="0" u="none" strike="noStrike">
                          <a:solidFill>
                            <a:srgbClr val="000000"/>
                          </a:solidFill>
                          <a:effectLst/>
                          <a:latin typeface="Calibri" panose="020F0502020204030204" pitchFamily="34" charset="0"/>
                        </a:rPr>
                        <a:t>5</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ctr" fontAlgn="t"/>
                      <a:r>
                        <a:rPr lang="en-US" sz="1100" b="0" i="0" u="none" strike="noStrike" dirty="0">
                          <a:solidFill>
                            <a:srgbClr val="000000"/>
                          </a:solidFill>
                          <a:effectLst/>
                          <a:latin typeface="Calibri" panose="020F0502020204030204" pitchFamily="34" charset="0"/>
                        </a:rPr>
                        <a:t>Demonstration &amp; Deployment</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User manual preparation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0715091"/>
                  </a:ext>
                </a:extLst>
              </a:tr>
              <a:tr h="190500">
                <a:tc vMerge="1">
                  <a:txBody>
                    <a:bodyPr/>
                    <a:lstStyle/>
                    <a:p>
                      <a:endParaRPr lang="en-US"/>
                    </a:p>
                  </a:txBody>
                  <a:tcPr/>
                </a:tc>
                <a:tc vMerge="1">
                  <a:txBody>
                    <a:bodyPr/>
                    <a:lstStyle/>
                    <a:p>
                      <a:endParaRPr lang="en-US"/>
                    </a:p>
                  </a:txBody>
                  <a:tcPr/>
                </a:tc>
                <a:tc>
                  <a:txBody>
                    <a:bodyPr/>
                    <a:lstStyle/>
                    <a:p>
                      <a:pPr algn="l" fontAlgn="t"/>
                      <a:r>
                        <a:rPr lang="en-US" sz="1100" b="0" i="0" u="none" strike="noStrike">
                          <a:solidFill>
                            <a:srgbClr val="000000"/>
                          </a:solidFill>
                          <a:effectLst/>
                          <a:latin typeface="Calibri" panose="020F0502020204030204" pitchFamily="34" charset="0"/>
                        </a:rPr>
                        <a:t>Demonstration to stakeholders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81922"/>
                  </a:ext>
                </a:extLst>
              </a:tr>
              <a:tr h="200025">
                <a:tc vMerge="1">
                  <a:txBody>
                    <a:bodyPr/>
                    <a:lstStyle/>
                    <a:p>
                      <a:endParaRPr lang="en-US"/>
                    </a:p>
                  </a:txBody>
                  <a:tcPr/>
                </a:tc>
                <a:tc vMerge="1">
                  <a:txBody>
                    <a:bodyPr/>
                    <a:lstStyle/>
                    <a:p>
                      <a:endParaRPr lang="en-US"/>
                    </a:p>
                  </a:txBody>
                  <a:tcPr/>
                </a:tc>
                <a:tc>
                  <a:txBody>
                    <a:bodyPr/>
                    <a:lstStyle/>
                    <a:p>
                      <a:pPr algn="l" fontAlgn="t"/>
                      <a:r>
                        <a:rPr lang="en-US" sz="1100" b="0" i="0" u="none" strike="noStrike">
                          <a:solidFill>
                            <a:srgbClr val="000000"/>
                          </a:solidFill>
                          <a:effectLst/>
                          <a:latin typeface="Calibri" panose="020F0502020204030204" pitchFamily="34" charset="0"/>
                        </a:rPr>
                        <a:t>Stakeholder Feedback implementation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4286386130"/>
                  </a:ext>
                </a:extLst>
              </a:tr>
            </a:tbl>
          </a:graphicData>
        </a:graphic>
      </p:graphicFrame>
      <p:sp>
        <p:nvSpPr>
          <p:cNvPr id="2" name="Title 1">
            <a:extLst>
              <a:ext uri="{FF2B5EF4-FFF2-40B4-BE49-F238E27FC236}">
                <a16:creationId xmlns:a16="http://schemas.microsoft.com/office/drawing/2014/main" id="{E864BB22-198D-4273-B4B8-211A26D26793}"/>
              </a:ext>
            </a:extLst>
          </p:cNvPr>
          <p:cNvSpPr>
            <a:spLocks noGrp="1"/>
          </p:cNvSpPr>
          <p:nvPr>
            <p:ph type="title"/>
          </p:nvPr>
        </p:nvSpPr>
        <p:spPr/>
        <p:txBody>
          <a:bodyPr/>
          <a:lstStyle/>
          <a:p>
            <a:r>
              <a:rPr lang="en-US" dirty="0"/>
              <a:t>Timelines for the use cases – Raw material inventory</a:t>
            </a:r>
            <a:endParaRPr lang="en-IN" dirty="0"/>
          </a:p>
        </p:txBody>
      </p:sp>
      <p:grpSp>
        <p:nvGrpSpPr>
          <p:cNvPr id="7" name="Group 6">
            <a:extLst>
              <a:ext uri="{FF2B5EF4-FFF2-40B4-BE49-F238E27FC236}">
                <a16:creationId xmlns:a16="http://schemas.microsoft.com/office/drawing/2014/main" id="{8179A594-1AF3-4205-9F94-04BB827FCA95}"/>
              </a:ext>
            </a:extLst>
          </p:cNvPr>
          <p:cNvGrpSpPr/>
          <p:nvPr/>
        </p:nvGrpSpPr>
        <p:grpSpPr>
          <a:xfrm>
            <a:off x="9713843" y="2003163"/>
            <a:ext cx="477078" cy="569844"/>
            <a:chOff x="7368209" y="5499652"/>
            <a:chExt cx="477078" cy="569844"/>
          </a:xfrm>
        </p:grpSpPr>
        <p:sp>
          <p:nvSpPr>
            <p:cNvPr id="8" name="Flowchart: Decision 7">
              <a:extLst>
                <a:ext uri="{FF2B5EF4-FFF2-40B4-BE49-F238E27FC236}">
                  <a16:creationId xmlns:a16="http://schemas.microsoft.com/office/drawing/2014/main" id="{0AC63ABD-DB97-4EEC-B1DC-B1D92135A6B3}"/>
                </a:ext>
              </a:extLst>
            </p:cNvPr>
            <p:cNvSpPr/>
            <p:nvPr/>
          </p:nvSpPr>
          <p:spPr>
            <a:xfrm>
              <a:off x="7368209" y="5499652"/>
              <a:ext cx="344556" cy="569844"/>
            </a:xfrm>
            <a:prstGeom prst="flowChartDecision">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6ADE611C-E887-4671-90F1-1B8F6F8CF03C}"/>
                </a:ext>
              </a:extLst>
            </p:cNvPr>
            <p:cNvSpPr txBox="1"/>
            <p:nvPr/>
          </p:nvSpPr>
          <p:spPr>
            <a:xfrm>
              <a:off x="7368209" y="5599908"/>
              <a:ext cx="477078" cy="369332"/>
            </a:xfrm>
            <a:prstGeom prst="rect">
              <a:avLst/>
            </a:prstGeom>
            <a:noFill/>
          </p:spPr>
          <p:txBody>
            <a:bodyPr wrap="square" rtlCol="0">
              <a:spAutoFit/>
            </a:bodyPr>
            <a:lstStyle/>
            <a:p>
              <a:r>
                <a:rPr lang="en-US" b="1" i="1" dirty="0"/>
                <a:t>R1</a:t>
              </a:r>
              <a:endParaRPr lang="en-IN" b="1" i="1" dirty="0"/>
            </a:p>
          </p:txBody>
        </p:sp>
      </p:grpSp>
      <p:grpSp>
        <p:nvGrpSpPr>
          <p:cNvPr id="10" name="Group 9">
            <a:extLst>
              <a:ext uri="{FF2B5EF4-FFF2-40B4-BE49-F238E27FC236}">
                <a16:creationId xmlns:a16="http://schemas.microsoft.com/office/drawing/2014/main" id="{27D43AEB-4621-495E-A7EA-A2D08D6BA105}"/>
              </a:ext>
            </a:extLst>
          </p:cNvPr>
          <p:cNvGrpSpPr/>
          <p:nvPr/>
        </p:nvGrpSpPr>
        <p:grpSpPr>
          <a:xfrm>
            <a:off x="10707757" y="3144078"/>
            <a:ext cx="477078" cy="569844"/>
            <a:chOff x="7368209" y="5499652"/>
            <a:chExt cx="477078" cy="569844"/>
          </a:xfrm>
        </p:grpSpPr>
        <p:sp>
          <p:nvSpPr>
            <p:cNvPr id="11" name="Flowchart: Decision 10">
              <a:extLst>
                <a:ext uri="{FF2B5EF4-FFF2-40B4-BE49-F238E27FC236}">
                  <a16:creationId xmlns:a16="http://schemas.microsoft.com/office/drawing/2014/main" id="{8F826631-D64A-495D-A611-19C2EC202A61}"/>
                </a:ext>
              </a:extLst>
            </p:cNvPr>
            <p:cNvSpPr/>
            <p:nvPr/>
          </p:nvSpPr>
          <p:spPr>
            <a:xfrm>
              <a:off x="7368209" y="5499652"/>
              <a:ext cx="344556" cy="569844"/>
            </a:xfrm>
            <a:prstGeom prst="flowChartDecision">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TextBox 11">
              <a:extLst>
                <a:ext uri="{FF2B5EF4-FFF2-40B4-BE49-F238E27FC236}">
                  <a16:creationId xmlns:a16="http://schemas.microsoft.com/office/drawing/2014/main" id="{66D50474-87D8-477B-9ED5-D320D3FB6C26}"/>
                </a:ext>
              </a:extLst>
            </p:cNvPr>
            <p:cNvSpPr txBox="1"/>
            <p:nvPr/>
          </p:nvSpPr>
          <p:spPr>
            <a:xfrm>
              <a:off x="7368209" y="5599908"/>
              <a:ext cx="477078" cy="369332"/>
            </a:xfrm>
            <a:prstGeom prst="rect">
              <a:avLst/>
            </a:prstGeom>
            <a:noFill/>
          </p:spPr>
          <p:txBody>
            <a:bodyPr wrap="square" rtlCol="0">
              <a:spAutoFit/>
            </a:bodyPr>
            <a:lstStyle/>
            <a:p>
              <a:r>
                <a:rPr lang="en-US" b="1" i="1" dirty="0"/>
                <a:t>R2</a:t>
              </a:r>
              <a:endParaRPr lang="en-IN" b="1" i="1" dirty="0"/>
            </a:p>
          </p:txBody>
        </p:sp>
      </p:grpSp>
      <p:grpSp>
        <p:nvGrpSpPr>
          <p:cNvPr id="13" name="Group 12">
            <a:extLst>
              <a:ext uri="{FF2B5EF4-FFF2-40B4-BE49-F238E27FC236}">
                <a16:creationId xmlns:a16="http://schemas.microsoft.com/office/drawing/2014/main" id="{5C7CA1F1-8825-4603-8ACF-C67C1F942646}"/>
              </a:ext>
            </a:extLst>
          </p:cNvPr>
          <p:cNvGrpSpPr/>
          <p:nvPr/>
        </p:nvGrpSpPr>
        <p:grpSpPr>
          <a:xfrm>
            <a:off x="11539959" y="3983210"/>
            <a:ext cx="477078" cy="569844"/>
            <a:chOff x="7368209" y="5499652"/>
            <a:chExt cx="477078" cy="569844"/>
          </a:xfrm>
        </p:grpSpPr>
        <p:sp>
          <p:nvSpPr>
            <p:cNvPr id="14" name="Flowchart: Decision 13">
              <a:extLst>
                <a:ext uri="{FF2B5EF4-FFF2-40B4-BE49-F238E27FC236}">
                  <a16:creationId xmlns:a16="http://schemas.microsoft.com/office/drawing/2014/main" id="{D94BF149-794D-44F1-A08C-16252A320637}"/>
                </a:ext>
              </a:extLst>
            </p:cNvPr>
            <p:cNvSpPr/>
            <p:nvPr/>
          </p:nvSpPr>
          <p:spPr>
            <a:xfrm>
              <a:off x="7368209" y="5499652"/>
              <a:ext cx="344556" cy="569844"/>
            </a:xfrm>
            <a:prstGeom prst="flowChartDecision">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TextBox 14">
              <a:extLst>
                <a:ext uri="{FF2B5EF4-FFF2-40B4-BE49-F238E27FC236}">
                  <a16:creationId xmlns:a16="http://schemas.microsoft.com/office/drawing/2014/main" id="{F27EDA5F-A09F-42E2-94F8-0D385E99416D}"/>
                </a:ext>
              </a:extLst>
            </p:cNvPr>
            <p:cNvSpPr txBox="1"/>
            <p:nvPr/>
          </p:nvSpPr>
          <p:spPr>
            <a:xfrm>
              <a:off x="7368209" y="5599908"/>
              <a:ext cx="477078" cy="369332"/>
            </a:xfrm>
            <a:prstGeom prst="rect">
              <a:avLst/>
            </a:prstGeom>
            <a:noFill/>
          </p:spPr>
          <p:txBody>
            <a:bodyPr wrap="square" rtlCol="0">
              <a:spAutoFit/>
            </a:bodyPr>
            <a:lstStyle/>
            <a:p>
              <a:r>
                <a:rPr lang="en-US" b="1" i="1" dirty="0"/>
                <a:t>R3</a:t>
              </a:r>
              <a:endParaRPr lang="en-IN" b="1" i="1" dirty="0"/>
            </a:p>
          </p:txBody>
        </p:sp>
      </p:grpSp>
      <p:grpSp>
        <p:nvGrpSpPr>
          <p:cNvPr id="16" name="Group 15">
            <a:extLst>
              <a:ext uri="{FF2B5EF4-FFF2-40B4-BE49-F238E27FC236}">
                <a16:creationId xmlns:a16="http://schemas.microsoft.com/office/drawing/2014/main" id="{330C6884-FC9E-4D32-BF71-E0C64961A148}"/>
              </a:ext>
            </a:extLst>
          </p:cNvPr>
          <p:cNvGrpSpPr/>
          <p:nvPr/>
        </p:nvGrpSpPr>
        <p:grpSpPr>
          <a:xfrm>
            <a:off x="801748" y="4936434"/>
            <a:ext cx="477078" cy="569844"/>
            <a:chOff x="7341705" y="5499652"/>
            <a:chExt cx="477078" cy="569844"/>
          </a:xfrm>
        </p:grpSpPr>
        <p:sp>
          <p:nvSpPr>
            <p:cNvPr id="17" name="Flowchart: Decision 16">
              <a:extLst>
                <a:ext uri="{FF2B5EF4-FFF2-40B4-BE49-F238E27FC236}">
                  <a16:creationId xmlns:a16="http://schemas.microsoft.com/office/drawing/2014/main" id="{EAFA8615-DF98-4B8F-A74F-433CE7D82A6B}"/>
                </a:ext>
              </a:extLst>
            </p:cNvPr>
            <p:cNvSpPr/>
            <p:nvPr/>
          </p:nvSpPr>
          <p:spPr>
            <a:xfrm>
              <a:off x="7368209" y="5499652"/>
              <a:ext cx="344556" cy="569844"/>
            </a:xfrm>
            <a:prstGeom prst="flowChartDecision">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TextBox 17">
              <a:extLst>
                <a:ext uri="{FF2B5EF4-FFF2-40B4-BE49-F238E27FC236}">
                  <a16:creationId xmlns:a16="http://schemas.microsoft.com/office/drawing/2014/main" id="{29C1BB09-9CBC-4731-8343-485A807191B0}"/>
                </a:ext>
              </a:extLst>
            </p:cNvPr>
            <p:cNvSpPr txBox="1"/>
            <p:nvPr/>
          </p:nvSpPr>
          <p:spPr>
            <a:xfrm>
              <a:off x="7341705" y="5599908"/>
              <a:ext cx="477078" cy="369332"/>
            </a:xfrm>
            <a:prstGeom prst="rect">
              <a:avLst/>
            </a:prstGeom>
            <a:noFill/>
          </p:spPr>
          <p:txBody>
            <a:bodyPr wrap="square" rtlCol="0">
              <a:spAutoFit/>
            </a:bodyPr>
            <a:lstStyle/>
            <a:p>
              <a:r>
                <a:rPr lang="en-US" b="1" i="1" dirty="0"/>
                <a:t>R1</a:t>
              </a:r>
              <a:endParaRPr lang="en-IN" b="1" i="1" dirty="0"/>
            </a:p>
          </p:txBody>
        </p:sp>
      </p:grpSp>
      <p:sp>
        <p:nvSpPr>
          <p:cNvPr id="19" name="TextBox 18">
            <a:extLst>
              <a:ext uri="{FF2B5EF4-FFF2-40B4-BE49-F238E27FC236}">
                <a16:creationId xmlns:a16="http://schemas.microsoft.com/office/drawing/2014/main" id="{386CE75D-D223-4916-BA7E-DC9726DAE966}"/>
              </a:ext>
            </a:extLst>
          </p:cNvPr>
          <p:cNvSpPr txBox="1"/>
          <p:nvPr/>
        </p:nvSpPr>
        <p:spPr>
          <a:xfrm>
            <a:off x="1305330" y="5072132"/>
            <a:ext cx="3438948" cy="369332"/>
          </a:xfrm>
          <a:prstGeom prst="rect">
            <a:avLst/>
          </a:prstGeom>
          <a:noFill/>
        </p:spPr>
        <p:txBody>
          <a:bodyPr wrap="square" rtlCol="0">
            <a:spAutoFit/>
          </a:bodyPr>
          <a:lstStyle/>
          <a:p>
            <a:r>
              <a:rPr lang="en-US" i="1" dirty="0"/>
              <a:t>Design signoff </a:t>
            </a:r>
            <a:endParaRPr lang="en-IN" i="1" dirty="0"/>
          </a:p>
        </p:txBody>
      </p:sp>
      <p:grpSp>
        <p:nvGrpSpPr>
          <p:cNvPr id="20" name="Group 19">
            <a:extLst>
              <a:ext uri="{FF2B5EF4-FFF2-40B4-BE49-F238E27FC236}">
                <a16:creationId xmlns:a16="http://schemas.microsoft.com/office/drawing/2014/main" id="{93ED9D46-8751-4DB4-8578-69550C1C40D4}"/>
              </a:ext>
            </a:extLst>
          </p:cNvPr>
          <p:cNvGrpSpPr/>
          <p:nvPr/>
        </p:nvGrpSpPr>
        <p:grpSpPr>
          <a:xfrm>
            <a:off x="821625" y="5605668"/>
            <a:ext cx="477078" cy="569844"/>
            <a:chOff x="7354957" y="5499652"/>
            <a:chExt cx="477078" cy="569844"/>
          </a:xfrm>
        </p:grpSpPr>
        <p:sp>
          <p:nvSpPr>
            <p:cNvPr id="21" name="Flowchart: Decision 20">
              <a:extLst>
                <a:ext uri="{FF2B5EF4-FFF2-40B4-BE49-F238E27FC236}">
                  <a16:creationId xmlns:a16="http://schemas.microsoft.com/office/drawing/2014/main" id="{F2B27287-C59A-48F7-8340-F0616FECA153}"/>
                </a:ext>
              </a:extLst>
            </p:cNvPr>
            <p:cNvSpPr/>
            <p:nvPr/>
          </p:nvSpPr>
          <p:spPr>
            <a:xfrm>
              <a:off x="7368209" y="5499652"/>
              <a:ext cx="344556" cy="569844"/>
            </a:xfrm>
            <a:prstGeom prst="flowChartDecision">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TextBox 21">
              <a:extLst>
                <a:ext uri="{FF2B5EF4-FFF2-40B4-BE49-F238E27FC236}">
                  <a16:creationId xmlns:a16="http://schemas.microsoft.com/office/drawing/2014/main" id="{26872094-E1D8-42E3-A610-F0359A4A8FF2}"/>
                </a:ext>
              </a:extLst>
            </p:cNvPr>
            <p:cNvSpPr txBox="1"/>
            <p:nvPr/>
          </p:nvSpPr>
          <p:spPr>
            <a:xfrm>
              <a:off x="7354957" y="5599908"/>
              <a:ext cx="477078" cy="369332"/>
            </a:xfrm>
            <a:prstGeom prst="rect">
              <a:avLst/>
            </a:prstGeom>
            <a:noFill/>
          </p:spPr>
          <p:txBody>
            <a:bodyPr wrap="square" rtlCol="0">
              <a:spAutoFit/>
            </a:bodyPr>
            <a:lstStyle/>
            <a:p>
              <a:r>
                <a:rPr lang="en-US" b="1" i="1" dirty="0"/>
                <a:t>R2</a:t>
              </a:r>
              <a:endParaRPr lang="en-IN" b="1" i="1" dirty="0"/>
            </a:p>
          </p:txBody>
        </p:sp>
      </p:grpSp>
      <p:sp>
        <p:nvSpPr>
          <p:cNvPr id="23" name="TextBox 22">
            <a:extLst>
              <a:ext uri="{FF2B5EF4-FFF2-40B4-BE49-F238E27FC236}">
                <a16:creationId xmlns:a16="http://schemas.microsoft.com/office/drawing/2014/main" id="{820E2BFE-7455-4790-970B-8B48AF2C82FB}"/>
              </a:ext>
            </a:extLst>
          </p:cNvPr>
          <p:cNvSpPr txBox="1"/>
          <p:nvPr/>
        </p:nvSpPr>
        <p:spPr>
          <a:xfrm>
            <a:off x="1311955" y="5741366"/>
            <a:ext cx="3438948" cy="369332"/>
          </a:xfrm>
          <a:prstGeom prst="rect">
            <a:avLst/>
          </a:prstGeom>
          <a:noFill/>
        </p:spPr>
        <p:txBody>
          <a:bodyPr wrap="square" rtlCol="0">
            <a:spAutoFit/>
          </a:bodyPr>
          <a:lstStyle/>
          <a:p>
            <a:r>
              <a:rPr lang="en-US" i="1" dirty="0"/>
              <a:t>Working solution ready</a:t>
            </a:r>
            <a:endParaRPr lang="en-IN" i="1" dirty="0"/>
          </a:p>
        </p:txBody>
      </p:sp>
      <p:grpSp>
        <p:nvGrpSpPr>
          <p:cNvPr id="24" name="Group 23">
            <a:extLst>
              <a:ext uri="{FF2B5EF4-FFF2-40B4-BE49-F238E27FC236}">
                <a16:creationId xmlns:a16="http://schemas.microsoft.com/office/drawing/2014/main" id="{7523FD3F-06EA-4F3B-AD9D-B44B34FA77AF}"/>
              </a:ext>
            </a:extLst>
          </p:cNvPr>
          <p:cNvGrpSpPr/>
          <p:nvPr/>
        </p:nvGrpSpPr>
        <p:grpSpPr>
          <a:xfrm>
            <a:off x="801748" y="6286707"/>
            <a:ext cx="477078" cy="569844"/>
            <a:chOff x="7354957" y="5499652"/>
            <a:chExt cx="477078" cy="569844"/>
          </a:xfrm>
        </p:grpSpPr>
        <p:sp>
          <p:nvSpPr>
            <p:cNvPr id="25" name="Flowchart: Decision 24">
              <a:extLst>
                <a:ext uri="{FF2B5EF4-FFF2-40B4-BE49-F238E27FC236}">
                  <a16:creationId xmlns:a16="http://schemas.microsoft.com/office/drawing/2014/main" id="{C91FCCF9-1525-4600-8A0D-8D84C28D944F}"/>
                </a:ext>
              </a:extLst>
            </p:cNvPr>
            <p:cNvSpPr/>
            <p:nvPr/>
          </p:nvSpPr>
          <p:spPr>
            <a:xfrm>
              <a:off x="7368209" y="5499652"/>
              <a:ext cx="344556" cy="569844"/>
            </a:xfrm>
            <a:prstGeom prst="flowChartDecision">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TextBox 25">
              <a:extLst>
                <a:ext uri="{FF2B5EF4-FFF2-40B4-BE49-F238E27FC236}">
                  <a16:creationId xmlns:a16="http://schemas.microsoft.com/office/drawing/2014/main" id="{2D61502B-B033-40CB-85C7-1A5F724FAE4C}"/>
                </a:ext>
              </a:extLst>
            </p:cNvPr>
            <p:cNvSpPr txBox="1"/>
            <p:nvPr/>
          </p:nvSpPr>
          <p:spPr>
            <a:xfrm>
              <a:off x="7354957" y="5599908"/>
              <a:ext cx="477078" cy="369332"/>
            </a:xfrm>
            <a:prstGeom prst="rect">
              <a:avLst/>
            </a:prstGeom>
            <a:noFill/>
          </p:spPr>
          <p:txBody>
            <a:bodyPr wrap="square" rtlCol="0">
              <a:spAutoFit/>
            </a:bodyPr>
            <a:lstStyle/>
            <a:p>
              <a:r>
                <a:rPr lang="en-US" b="1" i="1" dirty="0"/>
                <a:t>R3</a:t>
              </a:r>
              <a:endParaRPr lang="en-IN" b="1" i="1" dirty="0"/>
            </a:p>
          </p:txBody>
        </p:sp>
      </p:grpSp>
      <p:sp>
        <p:nvSpPr>
          <p:cNvPr id="27" name="TextBox 26">
            <a:extLst>
              <a:ext uri="{FF2B5EF4-FFF2-40B4-BE49-F238E27FC236}">
                <a16:creationId xmlns:a16="http://schemas.microsoft.com/office/drawing/2014/main" id="{EFD61390-FC17-4E2B-964F-35616BEA4A8A}"/>
              </a:ext>
            </a:extLst>
          </p:cNvPr>
          <p:cNvSpPr txBox="1"/>
          <p:nvPr/>
        </p:nvSpPr>
        <p:spPr>
          <a:xfrm>
            <a:off x="1292078" y="6248463"/>
            <a:ext cx="3438948" cy="646331"/>
          </a:xfrm>
          <a:prstGeom prst="rect">
            <a:avLst/>
          </a:prstGeom>
          <a:noFill/>
        </p:spPr>
        <p:txBody>
          <a:bodyPr wrap="square" rtlCol="0">
            <a:spAutoFit/>
          </a:bodyPr>
          <a:lstStyle/>
          <a:p>
            <a:r>
              <a:rPr lang="en-US" i="1" dirty="0"/>
              <a:t>Development iteration based on stakeholders feedback &amp; review</a:t>
            </a:r>
            <a:endParaRPr lang="en-IN" i="1" dirty="0"/>
          </a:p>
        </p:txBody>
      </p:sp>
      <p:sp>
        <p:nvSpPr>
          <p:cNvPr id="28" name="TextBox 27">
            <a:extLst>
              <a:ext uri="{FF2B5EF4-FFF2-40B4-BE49-F238E27FC236}">
                <a16:creationId xmlns:a16="http://schemas.microsoft.com/office/drawing/2014/main" id="{853232CE-9818-43E1-8C65-FCEB30EB82FF}"/>
              </a:ext>
            </a:extLst>
          </p:cNvPr>
          <p:cNvSpPr txBox="1"/>
          <p:nvPr/>
        </p:nvSpPr>
        <p:spPr>
          <a:xfrm>
            <a:off x="5910469" y="5053219"/>
            <a:ext cx="5035827" cy="984885"/>
          </a:xfrm>
          <a:prstGeom prst="rect">
            <a:avLst/>
          </a:prstGeom>
          <a:noFill/>
        </p:spPr>
        <p:txBody>
          <a:bodyPr wrap="square" rtlCol="0">
            <a:spAutoFit/>
          </a:bodyPr>
          <a:lstStyle/>
          <a:p>
            <a:r>
              <a:rPr lang="en-US" sz="1600" i="1" u="sng" dirty="0"/>
              <a:t>Assumption</a:t>
            </a:r>
          </a:p>
          <a:p>
            <a:pPr marL="342900" indent="-342900">
              <a:buAutoNum type="arabicPeriod"/>
            </a:pPr>
            <a:r>
              <a:rPr lang="en-US" sz="1400" i="1" dirty="0"/>
              <a:t>Datamart design will be based on flat files received.</a:t>
            </a:r>
          </a:p>
          <a:p>
            <a:pPr marL="342900" indent="-342900">
              <a:buAutoNum type="arabicPeriod"/>
            </a:pPr>
            <a:r>
              <a:rPr lang="en-US" sz="1400" i="1" dirty="0"/>
              <a:t>#Dossiers and views will be finalized on design change by Bridgestone stake holders</a:t>
            </a:r>
          </a:p>
        </p:txBody>
      </p:sp>
      <p:sp>
        <p:nvSpPr>
          <p:cNvPr id="29" name="TextBox 28">
            <a:extLst>
              <a:ext uri="{FF2B5EF4-FFF2-40B4-BE49-F238E27FC236}">
                <a16:creationId xmlns:a16="http://schemas.microsoft.com/office/drawing/2014/main" id="{684D004F-AC41-4577-920E-92F58C2452DD}"/>
              </a:ext>
            </a:extLst>
          </p:cNvPr>
          <p:cNvSpPr txBox="1"/>
          <p:nvPr/>
        </p:nvSpPr>
        <p:spPr>
          <a:xfrm>
            <a:off x="2166721" y="4756434"/>
            <a:ext cx="1364976" cy="369332"/>
          </a:xfrm>
          <a:prstGeom prst="rect">
            <a:avLst/>
          </a:prstGeom>
          <a:solidFill>
            <a:schemeClr val="bg2"/>
          </a:solidFill>
        </p:spPr>
        <p:txBody>
          <a:bodyPr wrap="square" rtlCol="0">
            <a:spAutoFit/>
          </a:bodyPr>
          <a:lstStyle/>
          <a:p>
            <a:r>
              <a:rPr lang="en-US" b="1" i="1" dirty="0"/>
              <a:t>Milestones</a:t>
            </a:r>
            <a:endParaRPr lang="en-IN" b="1" i="1" dirty="0"/>
          </a:p>
        </p:txBody>
      </p:sp>
    </p:spTree>
    <p:extLst>
      <p:ext uri="{BB962C8B-B14F-4D97-AF65-F5344CB8AC3E}">
        <p14:creationId xmlns:p14="http://schemas.microsoft.com/office/powerpoint/2010/main" val="25044608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E8899D-A244-4DC5-BACC-1E1A50A7EED7}"/>
              </a:ext>
            </a:extLst>
          </p:cNvPr>
          <p:cNvSpPr>
            <a:spLocks noGrp="1"/>
          </p:cNvSpPr>
          <p:nvPr>
            <p:ph type="title"/>
          </p:nvPr>
        </p:nvSpPr>
        <p:spPr>
          <a:xfrm>
            <a:off x="599655" y="58925"/>
            <a:ext cx="10940304" cy="408349"/>
          </a:xfrm>
        </p:spPr>
        <p:txBody>
          <a:bodyPr/>
          <a:lstStyle/>
          <a:p>
            <a:r>
              <a:rPr lang="en-US" dirty="0"/>
              <a:t>Timelines for the use cases – Milk Run routing</a:t>
            </a:r>
            <a:endParaRPr lang="en-IN" dirty="0"/>
          </a:p>
        </p:txBody>
      </p:sp>
      <p:pic>
        <p:nvPicPr>
          <p:cNvPr id="6" name="Picture 5">
            <a:extLst>
              <a:ext uri="{FF2B5EF4-FFF2-40B4-BE49-F238E27FC236}">
                <a16:creationId xmlns:a16="http://schemas.microsoft.com/office/drawing/2014/main" id="{7902D354-6874-4C5E-8A49-24F1CDF5DB81}"/>
              </a:ext>
            </a:extLst>
          </p:cNvPr>
          <p:cNvPicPr>
            <a:picLocks noChangeAspect="1"/>
          </p:cNvPicPr>
          <p:nvPr/>
        </p:nvPicPr>
        <p:blipFill>
          <a:blip r:embed="rId2"/>
          <a:stretch>
            <a:fillRect/>
          </a:stretch>
        </p:blipFill>
        <p:spPr>
          <a:xfrm>
            <a:off x="599655" y="710779"/>
            <a:ext cx="10877703" cy="3843087"/>
          </a:xfrm>
          <a:prstGeom prst="rect">
            <a:avLst/>
          </a:prstGeom>
          <a:ln>
            <a:solidFill>
              <a:schemeClr val="tx1"/>
            </a:solidFill>
          </a:ln>
        </p:spPr>
      </p:pic>
      <p:grpSp>
        <p:nvGrpSpPr>
          <p:cNvPr id="7" name="Group 6">
            <a:extLst>
              <a:ext uri="{FF2B5EF4-FFF2-40B4-BE49-F238E27FC236}">
                <a16:creationId xmlns:a16="http://schemas.microsoft.com/office/drawing/2014/main" id="{FDCD016A-8DEE-491E-9E97-29AA7153790C}"/>
              </a:ext>
            </a:extLst>
          </p:cNvPr>
          <p:cNvGrpSpPr/>
          <p:nvPr/>
        </p:nvGrpSpPr>
        <p:grpSpPr>
          <a:xfrm>
            <a:off x="8189843" y="2062459"/>
            <a:ext cx="477078" cy="569844"/>
            <a:chOff x="7368209" y="5499652"/>
            <a:chExt cx="477078" cy="569844"/>
          </a:xfrm>
        </p:grpSpPr>
        <p:sp>
          <p:nvSpPr>
            <p:cNvPr id="8" name="Flowchart: Decision 7">
              <a:extLst>
                <a:ext uri="{FF2B5EF4-FFF2-40B4-BE49-F238E27FC236}">
                  <a16:creationId xmlns:a16="http://schemas.microsoft.com/office/drawing/2014/main" id="{AD08507D-2658-40A6-928D-21FC2E1E3760}"/>
                </a:ext>
              </a:extLst>
            </p:cNvPr>
            <p:cNvSpPr/>
            <p:nvPr/>
          </p:nvSpPr>
          <p:spPr>
            <a:xfrm>
              <a:off x="7368209" y="5499652"/>
              <a:ext cx="344556" cy="569844"/>
            </a:xfrm>
            <a:prstGeom prst="flowChartDecision">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991E6C48-9B2D-4F6C-9E07-3C5FE671E060}"/>
                </a:ext>
              </a:extLst>
            </p:cNvPr>
            <p:cNvSpPr txBox="1"/>
            <p:nvPr/>
          </p:nvSpPr>
          <p:spPr>
            <a:xfrm>
              <a:off x="7368209" y="5599908"/>
              <a:ext cx="477078" cy="307777"/>
            </a:xfrm>
            <a:prstGeom prst="rect">
              <a:avLst/>
            </a:prstGeom>
            <a:noFill/>
          </p:spPr>
          <p:txBody>
            <a:bodyPr wrap="square" rtlCol="0">
              <a:spAutoFit/>
            </a:bodyPr>
            <a:lstStyle/>
            <a:p>
              <a:r>
                <a:rPr lang="en-US" sz="1400" b="1" i="1" dirty="0"/>
                <a:t>M1</a:t>
              </a:r>
              <a:endParaRPr lang="en-IN" sz="1400" b="1" i="1" dirty="0"/>
            </a:p>
          </p:txBody>
        </p:sp>
      </p:grpSp>
      <p:grpSp>
        <p:nvGrpSpPr>
          <p:cNvPr id="10" name="Group 9">
            <a:extLst>
              <a:ext uri="{FF2B5EF4-FFF2-40B4-BE49-F238E27FC236}">
                <a16:creationId xmlns:a16="http://schemas.microsoft.com/office/drawing/2014/main" id="{435B6418-2659-480B-A914-B1A2CC8FA713}"/>
              </a:ext>
            </a:extLst>
          </p:cNvPr>
          <p:cNvGrpSpPr/>
          <p:nvPr/>
        </p:nvGrpSpPr>
        <p:grpSpPr>
          <a:xfrm>
            <a:off x="10171044" y="2944444"/>
            <a:ext cx="477078" cy="569844"/>
            <a:chOff x="7368209" y="5499652"/>
            <a:chExt cx="477078" cy="569844"/>
          </a:xfrm>
        </p:grpSpPr>
        <p:sp>
          <p:nvSpPr>
            <p:cNvPr id="11" name="Flowchart: Decision 10">
              <a:extLst>
                <a:ext uri="{FF2B5EF4-FFF2-40B4-BE49-F238E27FC236}">
                  <a16:creationId xmlns:a16="http://schemas.microsoft.com/office/drawing/2014/main" id="{4C9B16BC-88FC-4CF5-B8DB-60BFA35B6E81}"/>
                </a:ext>
              </a:extLst>
            </p:cNvPr>
            <p:cNvSpPr/>
            <p:nvPr/>
          </p:nvSpPr>
          <p:spPr>
            <a:xfrm>
              <a:off x="7368209" y="5499652"/>
              <a:ext cx="344556" cy="569844"/>
            </a:xfrm>
            <a:prstGeom prst="flowChartDecision">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TextBox 11">
              <a:extLst>
                <a:ext uri="{FF2B5EF4-FFF2-40B4-BE49-F238E27FC236}">
                  <a16:creationId xmlns:a16="http://schemas.microsoft.com/office/drawing/2014/main" id="{658FEF71-2D12-412D-B3D0-B13EFDA1E699}"/>
                </a:ext>
              </a:extLst>
            </p:cNvPr>
            <p:cNvSpPr txBox="1"/>
            <p:nvPr/>
          </p:nvSpPr>
          <p:spPr>
            <a:xfrm>
              <a:off x="7368209" y="5599908"/>
              <a:ext cx="477078" cy="307777"/>
            </a:xfrm>
            <a:prstGeom prst="rect">
              <a:avLst/>
            </a:prstGeom>
            <a:noFill/>
          </p:spPr>
          <p:txBody>
            <a:bodyPr wrap="square" rtlCol="0">
              <a:spAutoFit/>
            </a:bodyPr>
            <a:lstStyle/>
            <a:p>
              <a:r>
                <a:rPr lang="en-US" sz="1400" b="1" i="1" dirty="0"/>
                <a:t>M2</a:t>
              </a:r>
              <a:endParaRPr lang="en-IN" sz="1400" b="1" i="1" dirty="0"/>
            </a:p>
          </p:txBody>
        </p:sp>
      </p:grpSp>
      <p:grpSp>
        <p:nvGrpSpPr>
          <p:cNvPr id="13" name="Group 12">
            <a:extLst>
              <a:ext uri="{FF2B5EF4-FFF2-40B4-BE49-F238E27FC236}">
                <a16:creationId xmlns:a16="http://schemas.microsoft.com/office/drawing/2014/main" id="{B97B6AD3-AEFC-46FA-B3B5-728565597C3E}"/>
              </a:ext>
            </a:extLst>
          </p:cNvPr>
          <p:cNvGrpSpPr/>
          <p:nvPr/>
        </p:nvGrpSpPr>
        <p:grpSpPr>
          <a:xfrm>
            <a:off x="11062881" y="3718842"/>
            <a:ext cx="477078" cy="569844"/>
            <a:chOff x="7368209" y="5499652"/>
            <a:chExt cx="477078" cy="569844"/>
          </a:xfrm>
        </p:grpSpPr>
        <p:sp>
          <p:nvSpPr>
            <p:cNvPr id="14" name="Flowchart: Decision 13">
              <a:extLst>
                <a:ext uri="{FF2B5EF4-FFF2-40B4-BE49-F238E27FC236}">
                  <a16:creationId xmlns:a16="http://schemas.microsoft.com/office/drawing/2014/main" id="{2D103533-D2C7-4921-B4DE-49F98340AC66}"/>
                </a:ext>
              </a:extLst>
            </p:cNvPr>
            <p:cNvSpPr/>
            <p:nvPr/>
          </p:nvSpPr>
          <p:spPr>
            <a:xfrm>
              <a:off x="7368209" y="5499652"/>
              <a:ext cx="344556" cy="569844"/>
            </a:xfrm>
            <a:prstGeom prst="flowChartDecision">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TextBox 14">
              <a:extLst>
                <a:ext uri="{FF2B5EF4-FFF2-40B4-BE49-F238E27FC236}">
                  <a16:creationId xmlns:a16="http://schemas.microsoft.com/office/drawing/2014/main" id="{590D738C-1054-49FA-BF70-DC57214A617C}"/>
                </a:ext>
              </a:extLst>
            </p:cNvPr>
            <p:cNvSpPr txBox="1"/>
            <p:nvPr/>
          </p:nvSpPr>
          <p:spPr>
            <a:xfrm>
              <a:off x="7368209" y="5599908"/>
              <a:ext cx="477078" cy="307777"/>
            </a:xfrm>
            <a:prstGeom prst="rect">
              <a:avLst/>
            </a:prstGeom>
            <a:noFill/>
          </p:spPr>
          <p:txBody>
            <a:bodyPr wrap="square" rtlCol="0">
              <a:spAutoFit/>
            </a:bodyPr>
            <a:lstStyle/>
            <a:p>
              <a:r>
                <a:rPr lang="en-US" sz="1400" b="1" i="1" dirty="0"/>
                <a:t>M3</a:t>
              </a:r>
              <a:endParaRPr lang="en-IN" sz="1400" b="1" i="1" dirty="0"/>
            </a:p>
          </p:txBody>
        </p:sp>
      </p:grpSp>
      <p:grpSp>
        <p:nvGrpSpPr>
          <p:cNvPr id="16" name="Group 15">
            <a:extLst>
              <a:ext uri="{FF2B5EF4-FFF2-40B4-BE49-F238E27FC236}">
                <a16:creationId xmlns:a16="http://schemas.microsoft.com/office/drawing/2014/main" id="{4582EA03-5337-4E2E-B40C-D24D8415A158}"/>
              </a:ext>
            </a:extLst>
          </p:cNvPr>
          <p:cNvGrpSpPr/>
          <p:nvPr/>
        </p:nvGrpSpPr>
        <p:grpSpPr>
          <a:xfrm>
            <a:off x="583613" y="4901641"/>
            <a:ext cx="477078" cy="569844"/>
            <a:chOff x="7352167" y="5499652"/>
            <a:chExt cx="477078" cy="569844"/>
          </a:xfrm>
        </p:grpSpPr>
        <p:sp>
          <p:nvSpPr>
            <p:cNvPr id="17" name="Flowchart: Decision 16">
              <a:extLst>
                <a:ext uri="{FF2B5EF4-FFF2-40B4-BE49-F238E27FC236}">
                  <a16:creationId xmlns:a16="http://schemas.microsoft.com/office/drawing/2014/main" id="{EED2A726-D386-41FA-A139-C8E381ED37A9}"/>
                </a:ext>
              </a:extLst>
            </p:cNvPr>
            <p:cNvSpPr/>
            <p:nvPr/>
          </p:nvSpPr>
          <p:spPr>
            <a:xfrm>
              <a:off x="7368209" y="5499652"/>
              <a:ext cx="344556" cy="569844"/>
            </a:xfrm>
            <a:prstGeom prst="flowChartDecision">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18" name="TextBox 17">
              <a:extLst>
                <a:ext uri="{FF2B5EF4-FFF2-40B4-BE49-F238E27FC236}">
                  <a16:creationId xmlns:a16="http://schemas.microsoft.com/office/drawing/2014/main" id="{A9E09B96-19B6-4F65-8952-3705C74B7440}"/>
                </a:ext>
              </a:extLst>
            </p:cNvPr>
            <p:cNvSpPr txBox="1"/>
            <p:nvPr/>
          </p:nvSpPr>
          <p:spPr>
            <a:xfrm>
              <a:off x="7352167" y="5599908"/>
              <a:ext cx="477078" cy="307777"/>
            </a:xfrm>
            <a:prstGeom prst="rect">
              <a:avLst/>
            </a:prstGeom>
            <a:noFill/>
          </p:spPr>
          <p:txBody>
            <a:bodyPr wrap="square" rtlCol="0">
              <a:spAutoFit/>
            </a:bodyPr>
            <a:lstStyle/>
            <a:p>
              <a:r>
                <a:rPr lang="en-US" sz="1400" b="1" i="1" dirty="0"/>
                <a:t>M1</a:t>
              </a:r>
              <a:endParaRPr lang="en-IN" sz="1400" b="1" i="1" dirty="0"/>
            </a:p>
          </p:txBody>
        </p:sp>
      </p:grpSp>
      <p:grpSp>
        <p:nvGrpSpPr>
          <p:cNvPr id="19" name="Group 18">
            <a:extLst>
              <a:ext uri="{FF2B5EF4-FFF2-40B4-BE49-F238E27FC236}">
                <a16:creationId xmlns:a16="http://schemas.microsoft.com/office/drawing/2014/main" id="{714CE5E7-DD93-42CE-84BE-4B24ABC3092D}"/>
              </a:ext>
            </a:extLst>
          </p:cNvPr>
          <p:cNvGrpSpPr/>
          <p:nvPr/>
        </p:nvGrpSpPr>
        <p:grpSpPr>
          <a:xfrm>
            <a:off x="583613" y="5599239"/>
            <a:ext cx="477078" cy="569844"/>
            <a:chOff x="7352167" y="5499652"/>
            <a:chExt cx="477078" cy="569844"/>
          </a:xfrm>
        </p:grpSpPr>
        <p:sp>
          <p:nvSpPr>
            <p:cNvPr id="20" name="Flowchart: Decision 19">
              <a:extLst>
                <a:ext uri="{FF2B5EF4-FFF2-40B4-BE49-F238E27FC236}">
                  <a16:creationId xmlns:a16="http://schemas.microsoft.com/office/drawing/2014/main" id="{80CEED5C-D694-4425-9230-11E6663A0BE9}"/>
                </a:ext>
              </a:extLst>
            </p:cNvPr>
            <p:cNvSpPr/>
            <p:nvPr/>
          </p:nvSpPr>
          <p:spPr>
            <a:xfrm>
              <a:off x="7368209" y="5499652"/>
              <a:ext cx="344556" cy="569844"/>
            </a:xfrm>
            <a:prstGeom prst="flowChartDecision">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21" name="TextBox 20">
              <a:extLst>
                <a:ext uri="{FF2B5EF4-FFF2-40B4-BE49-F238E27FC236}">
                  <a16:creationId xmlns:a16="http://schemas.microsoft.com/office/drawing/2014/main" id="{B6740D64-56EF-427E-817F-A68E0404A61A}"/>
                </a:ext>
              </a:extLst>
            </p:cNvPr>
            <p:cNvSpPr txBox="1"/>
            <p:nvPr/>
          </p:nvSpPr>
          <p:spPr>
            <a:xfrm>
              <a:off x="7352167" y="5599908"/>
              <a:ext cx="477078" cy="307777"/>
            </a:xfrm>
            <a:prstGeom prst="rect">
              <a:avLst/>
            </a:prstGeom>
            <a:noFill/>
          </p:spPr>
          <p:txBody>
            <a:bodyPr wrap="square" rtlCol="0">
              <a:spAutoFit/>
            </a:bodyPr>
            <a:lstStyle/>
            <a:p>
              <a:r>
                <a:rPr lang="en-US" sz="1400" b="1" i="1" dirty="0"/>
                <a:t>M2</a:t>
              </a:r>
              <a:endParaRPr lang="en-IN" sz="1400" b="1" i="1" dirty="0"/>
            </a:p>
          </p:txBody>
        </p:sp>
      </p:grpSp>
      <p:grpSp>
        <p:nvGrpSpPr>
          <p:cNvPr id="22" name="Group 21">
            <a:extLst>
              <a:ext uri="{FF2B5EF4-FFF2-40B4-BE49-F238E27FC236}">
                <a16:creationId xmlns:a16="http://schemas.microsoft.com/office/drawing/2014/main" id="{2F8CEBA2-A833-4475-94CB-BBEE03CE74E5}"/>
              </a:ext>
            </a:extLst>
          </p:cNvPr>
          <p:cNvGrpSpPr/>
          <p:nvPr/>
        </p:nvGrpSpPr>
        <p:grpSpPr>
          <a:xfrm>
            <a:off x="599655" y="6289365"/>
            <a:ext cx="477078" cy="569844"/>
            <a:chOff x="7368209" y="5499652"/>
            <a:chExt cx="477078" cy="569844"/>
          </a:xfrm>
        </p:grpSpPr>
        <p:sp>
          <p:nvSpPr>
            <p:cNvPr id="23" name="Flowchart: Decision 22">
              <a:extLst>
                <a:ext uri="{FF2B5EF4-FFF2-40B4-BE49-F238E27FC236}">
                  <a16:creationId xmlns:a16="http://schemas.microsoft.com/office/drawing/2014/main" id="{BE212134-36BF-46F6-9846-617FD0FB7826}"/>
                </a:ext>
              </a:extLst>
            </p:cNvPr>
            <p:cNvSpPr/>
            <p:nvPr/>
          </p:nvSpPr>
          <p:spPr>
            <a:xfrm>
              <a:off x="7368209" y="5499652"/>
              <a:ext cx="344556" cy="569844"/>
            </a:xfrm>
            <a:prstGeom prst="flowChartDecision">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24" name="TextBox 23">
              <a:extLst>
                <a:ext uri="{FF2B5EF4-FFF2-40B4-BE49-F238E27FC236}">
                  <a16:creationId xmlns:a16="http://schemas.microsoft.com/office/drawing/2014/main" id="{83F77979-BBEC-403D-844B-59AF116975D2}"/>
                </a:ext>
              </a:extLst>
            </p:cNvPr>
            <p:cNvSpPr txBox="1"/>
            <p:nvPr/>
          </p:nvSpPr>
          <p:spPr>
            <a:xfrm>
              <a:off x="7368209" y="5599908"/>
              <a:ext cx="477078" cy="307777"/>
            </a:xfrm>
            <a:prstGeom prst="rect">
              <a:avLst/>
            </a:prstGeom>
            <a:noFill/>
          </p:spPr>
          <p:txBody>
            <a:bodyPr wrap="square" rtlCol="0">
              <a:spAutoFit/>
            </a:bodyPr>
            <a:lstStyle/>
            <a:p>
              <a:r>
                <a:rPr lang="en-US" sz="1400" b="1" i="1" dirty="0"/>
                <a:t>M3</a:t>
              </a:r>
              <a:endParaRPr lang="en-IN" sz="1400" b="1" i="1" dirty="0"/>
            </a:p>
          </p:txBody>
        </p:sp>
      </p:grpSp>
      <p:sp>
        <p:nvSpPr>
          <p:cNvPr id="25" name="TextBox 24">
            <a:extLst>
              <a:ext uri="{FF2B5EF4-FFF2-40B4-BE49-F238E27FC236}">
                <a16:creationId xmlns:a16="http://schemas.microsoft.com/office/drawing/2014/main" id="{C9A1FA0C-DF1C-4394-A5B1-17610149DE73}"/>
              </a:ext>
            </a:extLst>
          </p:cNvPr>
          <p:cNvSpPr txBox="1"/>
          <p:nvPr/>
        </p:nvSpPr>
        <p:spPr>
          <a:xfrm>
            <a:off x="1305330" y="4939612"/>
            <a:ext cx="3438948" cy="338554"/>
          </a:xfrm>
          <a:prstGeom prst="rect">
            <a:avLst/>
          </a:prstGeom>
          <a:noFill/>
        </p:spPr>
        <p:txBody>
          <a:bodyPr wrap="square" rtlCol="0">
            <a:spAutoFit/>
          </a:bodyPr>
          <a:lstStyle/>
          <a:p>
            <a:r>
              <a:rPr lang="en-US" sz="1600" i="1" dirty="0"/>
              <a:t>Design signoff </a:t>
            </a:r>
            <a:endParaRPr lang="en-IN" sz="1600" i="1" dirty="0"/>
          </a:p>
        </p:txBody>
      </p:sp>
      <p:sp>
        <p:nvSpPr>
          <p:cNvPr id="26" name="TextBox 25">
            <a:extLst>
              <a:ext uri="{FF2B5EF4-FFF2-40B4-BE49-F238E27FC236}">
                <a16:creationId xmlns:a16="http://schemas.microsoft.com/office/drawing/2014/main" id="{E85F5BEE-819E-411A-86F0-570E35BD8A3B}"/>
              </a:ext>
            </a:extLst>
          </p:cNvPr>
          <p:cNvSpPr txBox="1"/>
          <p:nvPr/>
        </p:nvSpPr>
        <p:spPr>
          <a:xfrm>
            <a:off x="1311955" y="5608846"/>
            <a:ext cx="3438948" cy="338554"/>
          </a:xfrm>
          <a:prstGeom prst="rect">
            <a:avLst/>
          </a:prstGeom>
          <a:noFill/>
        </p:spPr>
        <p:txBody>
          <a:bodyPr wrap="square" rtlCol="0">
            <a:spAutoFit/>
          </a:bodyPr>
          <a:lstStyle/>
          <a:p>
            <a:r>
              <a:rPr lang="en-US" sz="1600" i="1" dirty="0"/>
              <a:t>Working solution ready</a:t>
            </a:r>
            <a:endParaRPr lang="en-IN" sz="1600" i="1" dirty="0"/>
          </a:p>
        </p:txBody>
      </p:sp>
      <p:sp>
        <p:nvSpPr>
          <p:cNvPr id="27" name="TextBox 26">
            <a:extLst>
              <a:ext uri="{FF2B5EF4-FFF2-40B4-BE49-F238E27FC236}">
                <a16:creationId xmlns:a16="http://schemas.microsoft.com/office/drawing/2014/main" id="{2B50D6CA-B4D7-43CD-8E9D-00548D03AF63}"/>
              </a:ext>
            </a:extLst>
          </p:cNvPr>
          <p:cNvSpPr txBox="1"/>
          <p:nvPr/>
        </p:nvSpPr>
        <p:spPr>
          <a:xfrm>
            <a:off x="1292078" y="6115943"/>
            <a:ext cx="3438948" cy="584775"/>
          </a:xfrm>
          <a:prstGeom prst="rect">
            <a:avLst/>
          </a:prstGeom>
          <a:noFill/>
        </p:spPr>
        <p:txBody>
          <a:bodyPr wrap="square" rtlCol="0">
            <a:spAutoFit/>
          </a:bodyPr>
          <a:lstStyle/>
          <a:p>
            <a:r>
              <a:rPr lang="en-US" sz="1600" i="1" dirty="0"/>
              <a:t>Development iteration based on stakeholders feedback &amp; review</a:t>
            </a:r>
            <a:endParaRPr lang="en-IN" sz="1600" i="1" dirty="0"/>
          </a:p>
        </p:txBody>
      </p:sp>
      <p:sp>
        <p:nvSpPr>
          <p:cNvPr id="28" name="TextBox 27">
            <a:extLst>
              <a:ext uri="{FF2B5EF4-FFF2-40B4-BE49-F238E27FC236}">
                <a16:creationId xmlns:a16="http://schemas.microsoft.com/office/drawing/2014/main" id="{9366DD1F-2471-4428-A4F7-CB363B181BCA}"/>
              </a:ext>
            </a:extLst>
          </p:cNvPr>
          <p:cNvSpPr txBox="1"/>
          <p:nvPr/>
        </p:nvSpPr>
        <p:spPr>
          <a:xfrm>
            <a:off x="5910469" y="4920699"/>
            <a:ext cx="5035827" cy="1600438"/>
          </a:xfrm>
          <a:prstGeom prst="rect">
            <a:avLst/>
          </a:prstGeom>
          <a:noFill/>
        </p:spPr>
        <p:txBody>
          <a:bodyPr wrap="square" rtlCol="0">
            <a:spAutoFit/>
          </a:bodyPr>
          <a:lstStyle/>
          <a:p>
            <a:r>
              <a:rPr lang="en-US" sz="1600" i="1" u="sng" dirty="0"/>
              <a:t>Assumption</a:t>
            </a:r>
          </a:p>
          <a:p>
            <a:pPr marL="342900" indent="-342900">
              <a:buAutoNum type="arabicPeriod"/>
            </a:pPr>
            <a:r>
              <a:rPr lang="en-US" sz="1600" i="1" dirty="0"/>
              <a:t>Only one round of iteration is planned in the scope.</a:t>
            </a:r>
          </a:p>
          <a:p>
            <a:pPr marL="342900" indent="-342900">
              <a:buAutoNum type="arabicPeriod"/>
            </a:pPr>
            <a:r>
              <a:rPr lang="en-US" sz="1600" i="1" dirty="0"/>
              <a:t> Model updation on based on the future data is not planned . This will call for short iteration cycle</a:t>
            </a:r>
          </a:p>
          <a:p>
            <a:pPr marL="342900" indent="-342900">
              <a:buAutoNum type="arabicPeriod"/>
            </a:pPr>
            <a:r>
              <a:rPr lang="en-US" sz="1600" i="1" dirty="0"/>
              <a:t>Data required for milk run is yet to be figured out. This should be completed before M1.</a:t>
            </a:r>
          </a:p>
        </p:txBody>
      </p:sp>
      <p:sp>
        <p:nvSpPr>
          <p:cNvPr id="29" name="TextBox 28">
            <a:extLst>
              <a:ext uri="{FF2B5EF4-FFF2-40B4-BE49-F238E27FC236}">
                <a16:creationId xmlns:a16="http://schemas.microsoft.com/office/drawing/2014/main" id="{6C9D5881-42B8-4DF5-8BEE-0EF775E79914}"/>
              </a:ext>
            </a:extLst>
          </p:cNvPr>
          <p:cNvSpPr txBox="1"/>
          <p:nvPr/>
        </p:nvSpPr>
        <p:spPr>
          <a:xfrm>
            <a:off x="2166721" y="4623914"/>
            <a:ext cx="1364976" cy="338554"/>
          </a:xfrm>
          <a:prstGeom prst="rect">
            <a:avLst/>
          </a:prstGeom>
          <a:solidFill>
            <a:schemeClr val="bg2"/>
          </a:solidFill>
        </p:spPr>
        <p:txBody>
          <a:bodyPr wrap="square" rtlCol="0">
            <a:spAutoFit/>
          </a:bodyPr>
          <a:lstStyle/>
          <a:p>
            <a:r>
              <a:rPr lang="en-US" sz="1600" b="1" i="1" dirty="0"/>
              <a:t>Milestones</a:t>
            </a:r>
            <a:endParaRPr lang="en-IN" sz="1600" b="1" i="1" dirty="0"/>
          </a:p>
        </p:txBody>
      </p:sp>
    </p:spTree>
    <p:extLst>
      <p:ext uri="{BB962C8B-B14F-4D97-AF65-F5344CB8AC3E}">
        <p14:creationId xmlns:p14="http://schemas.microsoft.com/office/powerpoint/2010/main" val="13589224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 name="TextBox 62">
            <a:extLst>
              <a:ext uri="{FF2B5EF4-FFF2-40B4-BE49-F238E27FC236}">
                <a16:creationId xmlns:a16="http://schemas.microsoft.com/office/drawing/2014/main" id="{B799E2AB-C39C-4B3F-AD8B-10920463108E}"/>
              </a:ext>
            </a:extLst>
          </p:cNvPr>
          <p:cNvSpPr txBox="1"/>
          <p:nvPr/>
        </p:nvSpPr>
        <p:spPr>
          <a:xfrm>
            <a:off x="1056399" y="45051"/>
            <a:ext cx="9801381" cy="480131"/>
          </a:xfrm>
          <a:prstGeom prst="rect">
            <a:avLst/>
          </a:prstGeom>
          <a:noFill/>
          <a:ln>
            <a:noFill/>
          </a:ln>
        </p:spPr>
        <p:txBody>
          <a:bodyPr vert="horz" wrap="square" lIns="91425" tIns="45700" rIns="91425" bIns="45700" rtlCol="0" anchor="ctr" anchorCtr="0">
            <a:noAutofit/>
          </a:bodyPr>
          <a:lstStyle>
            <a:defPPr>
              <a:defRPr lang="en-US"/>
            </a:defPPr>
            <a:lvl1pPr lvl="0" indent="-177800" algn="ctr">
              <a:lnSpc>
                <a:spcPct val="90000"/>
              </a:lnSpc>
              <a:spcBef>
                <a:spcPts val="0"/>
              </a:spcBef>
              <a:buClr>
                <a:schemeClr val="lt1"/>
              </a:buClr>
              <a:buSzPct val="100000"/>
              <a:buNone/>
              <a:defRPr sz="2800">
                <a:solidFill>
                  <a:schemeClr val="lt1"/>
                </a:solidFill>
                <a:latin typeface="Arial"/>
                <a:ea typeface="Arial"/>
                <a:cs typeface="Arial"/>
              </a:defRPr>
            </a:lvl1pPr>
          </a:lstStyle>
          <a:p>
            <a:pPr algn="l"/>
            <a:r>
              <a:rPr lang="en-US" dirty="0">
                <a:sym typeface="Arial"/>
              </a:rPr>
              <a:t>Pricing</a:t>
            </a:r>
            <a:endParaRPr lang="en-US" dirty="0"/>
          </a:p>
        </p:txBody>
      </p:sp>
      <p:sp>
        <p:nvSpPr>
          <p:cNvPr id="56" name="Rectangle 55">
            <a:extLst>
              <a:ext uri="{FF2B5EF4-FFF2-40B4-BE49-F238E27FC236}">
                <a16:creationId xmlns:a16="http://schemas.microsoft.com/office/drawing/2014/main" id="{DF4E757E-1FF6-499E-930D-152D175EC873}"/>
              </a:ext>
            </a:extLst>
          </p:cNvPr>
          <p:cNvSpPr/>
          <p:nvPr/>
        </p:nvSpPr>
        <p:spPr>
          <a:xfrm>
            <a:off x="2745615" y="1670340"/>
            <a:ext cx="2783191" cy="792113"/>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sz="1000" dirty="0">
              <a:solidFill>
                <a:schemeClr val="bg1"/>
              </a:solidFill>
              <a:latin typeface="+mj-lt"/>
              <a:cs typeface="Arial" panose="020B0604020202020204" pitchFamily="34" charset="0"/>
            </a:endParaRPr>
          </a:p>
        </p:txBody>
      </p:sp>
      <p:sp>
        <p:nvSpPr>
          <p:cNvPr id="57" name="Rectangle 56">
            <a:extLst>
              <a:ext uri="{FF2B5EF4-FFF2-40B4-BE49-F238E27FC236}">
                <a16:creationId xmlns:a16="http://schemas.microsoft.com/office/drawing/2014/main" id="{213DECA8-A185-4D34-9625-EA99D7AA77D5}"/>
              </a:ext>
            </a:extLst>
          </p:cNvPr>
          <p:cNvSpPr/>
          <p:nvPr/>
        </p:nvSpPr>
        <p:spPr>
          <a:xfrm>
            <a:off x="2749392" y="3178491"/>
            <a:ext cx="2783191" cy="792113"/>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sz="1000" dirty="0">
              <a:solidFill>
                <a:schemeClr val="bg1"/>
              </a:solidFill>
              <a:latin typeface="+mj-lt"/>
              <a:cs typeface="Arial" panose="020B0604020202020204" pitchFamily="34" charset="0"/>
            </a:endParaRPr>
          </a:p>
        </p:txBody>
      </p:sp>
      <p:sp>
        <p:nvSpPr>
          <p:cNvPr id="58" name="Rectangle 57">
            <a:extLst>
              <a:ext uri="{FF2B5EF4-FFF2-40B4-BE49-F238E27FC236}">
                <a16:creationId xmlns:a16="http://schemas.microsoft.com/office/drawing/2014/main" id="{654D4FE4-F5C5-40F0-A99A-AE2CB8A1088A}"/>
              </a:ext>
            </a:extLst>
          </p:cNvPr>
          <p:cNvSpPr/>
          <p:nvPr/>
        </p:nvSpPr>
        <p:spPr>
          <a:xfrm>
            <a:off x="2749392" y="4660782"/>
            <a:ext cx="2783191" cy="792113"/>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sz="1000" dirty="0">
              <a:solidFill>
                <a:schemeClr val="bg1"/>
              </a:solidFill>
              <a:latin typeface="+mj-lt"/>
              <a:cs typeface="Arial" panose="020B0604020202020204" pitchFamily="34" charset="0"/>
            </a:endParaRPr>
          </a:p>
        </p:txBody>
      </p:sp>
      <p:sp>
        <p:nvSpPr>
          <p:cNvPr id="59" name="TextBox 58">
            <a:extLst>
              <a:ext uri="{FF2B5EF4-FFF2-40B4-BE49-F238E27FC236}">
                <a16:creationId xmlns:a16="http://schemas.microsoft.com/office/drawing/2014/main" id="{E51573D2-F967-485E-90DD-13CFD62D4DF6}"/>
              </a:ext>
            </a:extLst>
          </p:cNvPr>
          <p:cNvSpPr txBox="1"/>
          <p:nvPr/>
        </p:nvSpPr>
        <p:spPr>
          <a:xfrm>
            <a:off x="2843323" y="1877172"/>
            <a:ext cx="2587774" cy="276999"/>
          </a:xfrm>
          <a:prstGeom prst="rect">
            <a:avLst/>
          </a:prstGeom>
          <a:noFill/>
        </p:spPr>
        <p:txBody>
          <a:bodyPr wrap="square" rtlCol="0">
            <a:spAutoFit/>
          </a:bodyPr>
          <a:lstStyle/>
          <a:p>
            <a:pPr algn="ctr"/>
            <a:r>
              <a:rPr lang="en-US" altLang="ko-KR" sz="1200" b="1" dirty="0">
                <a:solidFill>
                  <a:schemeClr val="bg1"/>
                </a:solidFill>
                <a:latin typeface="+mj-lt"/>
                <a:cs typeface="Arial" panose="020B0604020202020204" pitchFamily="34" charset="0"/>
              </a:rPr>
              <a:t>Stock out Index</a:t>
            </a:r>
            <a:endParaRPr lang="ko-KR" altLang="en-US" sz="1200" b="1" dirty="0">
              <a:solidFill>
                <a:schemeClr val="bg1"/>
              </a:solidFill>
              <a:latin typeface="+mj-lt"/>
              <a:cs typeface="Arial" panose="020B0604020202020204" pitchFamily="34" charset="0"/>
            </a:endParaRPr>
          </a:p>
        </p:txBody>
      </p:sp>
      <p:sp>
        <p:nvSpPr>
          <p:cNvPr id="60" name="TextBox 59">
            <a:extLst>
              <a:ext uri="{FF2B5EF4-FFF2-40B4-BE49-F238E27FC236}">
                <a16:creationId xmlns:a16="http://schemas.microsoft.com/office/drawing/2014/main" id="{4FAA47D5-28DD-4B17-8C17-224954DB096B}"/>
              </a:ext>
            </a:extLst>
          </p:cNvPr>
          <p:cNvSpPr txBox="1"/>
          <p:nvPr/>
        </p:nvSpPr>
        <p:spPr>
          <a:xfrm>
            <a:off x="2721507" y="3455124"/>
            <a:ext cx="2831405" cy="276999"/>
          </a:xfrm>
          <a:prstGeom prst="rect">
            <a:avLst/>
          </a:prstGeom>
          <a:noFill/>
        </p:spPr>
        <p:txBody>
          <a:bodyPr wrap="square" rtlCol="0">
            <a:spAutoFit/>
          </a:bodyPr>
          <a:lstStyle/>
          <a:p>
            <a:pPr algn="ctr"/>
            <a:r>
              <a:rPr lang="en-US" altLang="ko-KR" sz="1200" b="1" dirty="0">
                <a:solidFill>
                  <a:schemeClr val="bg1"/>
                </a:solidFill>
                <a:latin typeface="+mj-lt"/>
                <a:cs typeface="Arial" panose="020B0604020202020204" pitchFamily="34" charset="0"/>
              </a:rPr>
              <a:t>Milk route planning </a:t>
            </a:r>
            <a:endParaRPr lang="ko-KR" altLang="en-US" sz="1200" b="1" dirty="0">
              <a:solidFill>
                <a:schemeClr val="bg1"/>
              </a:solidFill>
              <a:latin typeface="+mj-lt"/>
              <a:cs typeface="Arial" panose="020B0604020202020204" pitchFamily="34" charset="0"/>
            </a:endParaRPr>
          </a:p>
        </p:txBody>
      </p:sp>
      <p:sp>
        <p:nvSpPr>
          <p:cNvPr id="61" name="TextBox 60">
            <a:extLst>
              <a:ext uri="{FF2B5EF4-FFF2-40B4-BE49-F238E27FC236}">
                <a16:creationId xmlns:a16="http://schemas.microsoft.com/office/drawing/2014/main" id="{C6A2497C-E0CB-480F-ACF3-E744A6728A00}"/>
              </a:ext>
            </a:extLst>
          </p:cNvPr>
          <p:cNvSpPr txBox="1"/>
          <p:nvPr/>
        </p:nvSpPr>
        <p:spPr>
          <a:xfrm>
            <a:off x="2996693" y="4853280"/>
            <a:ext cx="2281032" cy="276999"/>
          </a:xfrm>
          <a:prstGeom prst="rect">
            <a:avLst/>
          </a:prstGeom>
          <a:noFill/>
        </p:spPr>
        <p:txBody>
          <a:bodyPr wrap="square" rtlCol="0">
            <a:spAutoFit/>
          </a:bodyPr>
          <a:lstStyle/>
          <a:p>
            <a:pPr algn="ctr"/>
            <a:r>
              <a:rPr lang="en-US" altLang="ko-KR" sz="1200" b="1" dirty="0">
                <a:solidFill>
                  <a:schemeClr val="bg1"/>
                </a:solidFill>
                <a:latin typeface="+mj-lt"/>
                <a:cs typeface="Arial" panose="020B0604020202020204" pitchFamily="34" charset="0"/>
              </a:rPr>
              <a:t>Raw material inventory planning </a:t>
            </a:r>
            <a:endParaRPr lang="ko-KR" altLang="en-US" sz="1200" b="1" dirty="0">
              <a:solidFill>
                <a:schemeClr val="bg1"/>
              </a:solidFill>
              <a:latin typeface="+mj-lt"/>
              <a:cs typeface="Arial" panose="020B0604020202020204" pitchFamily="34" charset="0"/>
            </a:endParaRPr>
          </a:p>
        </p:txBody>
      </p:sp>
      <p:sp>
        <p:nvSpPr>
          <p:cNvPr id="62" name="Abgerundetes Rechteck 37">
            <a:hlinkClick r:id="" action="ppaction://noaction"/>
            <a:extLst>
              <a:ext uri="{FF2B5EF4-FFF2-40B4-BE49-F238E27FC236}">
                <a16:creationId xmlns:a16="http://schemas.microsoft.com/office/drawing/2014/main" id="{33D785F3-4493-492A-96BA-C59D306F92D1}"/>
              </a:ext>
            </a:extLst>
          </p:cNvPr>
          <p:cNvSpPr/>
          <p:nvPr/>
        </p:nvSpPr>
        <p:spPr bwMode="gray">
          <a:xfrm>
            <a:off x="1637137" y="1670341"/>
            <a:ext cx="776936" cy="792112"/>
          </a:xfrm>
          <a:prstGeom prst="roundRect">
            <a:avLst>
              <a:gd name="adj" fmla="val 9083"/>
            </a:avLst>
          </a:prstGeom>
          <a:gradFill flip="none" rotWithShape="1">
            <a:gsLst>
              <a:gs pos="0">
                <a:srgbClr val="D7D7D7"/>
              </a:gs>
              <a:gs pos="100000">
                <a:srgbClr val="FFFFFF"/>
              </a:gs>
            </a:gsLst>
            <a:lin ang="16200000" scaled="1"/>
            <a:tileRect/>
          </a:gradFill>
          <a:ln w="19050">
            <a:solidFill>
              <a:schemeClr val="tx1"/>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3600" b="1" dirty="0">
                <a:solidFill>
                  <a:srgbClr val="808080"/>
                </a:solidFill>
                <a:effectLst>
                  <a:innerShdw blurRad="76200" dist="50800" dir="13500000">
                    <a:prstClr val="black">
                      <a:alpha val="40000"/>
                    </a:prstClr>
                  </a:innerShdw>
                </a:effectLst>
                <a:latin typeface="+mj-lt"/>
                <a:cs typeface="Arial" panose="020B0604020202020204" pitchFamily="34" charset="0"/>
              </a:rPr>
              <a:t>1</a:t>
            </a:r>
          </a:p>
        </p:txBody>
      </p:sp>
      <p:sp>
        <p:nvSpPr>
          <p:cNvPr id="64" name="Abgerundetes Rechteck 37">
            <a:hlinkClick r:id="" action="ppaction://noaction"/>
            <a:extLst>
              <a:ext uri="{FF2B5EF4-FFF2-40B4-BE49-F238E27FC236}">
                <a16:creationId xmlns:a16="http://schemas.microsoft.com/office/drawing/2014/main" id="{79D1D935-85DD-4A7E-9F3E-7D66CBAE3AA2}"/>
              </a:ext>
            </a:extLst>
          </p:cNvPr>
          <p:cNvSpPr/>
          <p:nvPr/>
        </p:nvSpPr>
        <p:spPr bwMode="gray">
          <a:xfrm>
            <a:off x="1613836" y="3178492"/>
            <a:ext cx="776936" cy="792112"/>
          </a:xfrm>
          <a:prstGeom prst="roundRect">
            <a:avLst>
              <a:gd name="adj" fmla="val 9083"/>
            </a:avLst>
          </a:prstGeom>
          <a:gradFill flip="none" rotWithShape="1">
            <a:gsLst>
              <a:gs pos="0">
                <a:srgbClr val="D7D7D7"/>
              </a:gs>
              <a:gs pos="100000">
                <a:srgbClr val="FFFFFF"/>
              </a:gs>
            </a:gsLst>
            <a:lin ang="16200000" scaled="1"/>
            <a:tileRect/>
          </a:gradFill>
          <a:ln w="19050">
            <a:solidFill>
              <a:schemeClr val="tx1"/>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3600" b="1" dirty="0">
                <a:solidFill>
                  <a:srgbClr val="808080"/>
                </a:solidFill>
                <a:effectLst>
                  <a:innerShdw blurRad="76200" dist="50800" dir="13500000">
                    <a:prstClr val="black">
                      <a:alpha val="40000"/>
                    </a:prstClr>
                  </a:innerShdw>
                </a:effectLst>
                <a:latin typeface="+mj-lt"/>
                <a:cs typeface="Arial" panose="020B0604020202020204" pitchFamily="34" charset="0"/>
              </a:rPr>
              <a:t>2</a:t>
            </a:r>
          </a:p>
        </p:txBody>
      </p:sp>
      <p:sp>
        <p:nvSpPr>
          <p:cNvPr id="65" name="Abgerundetes Rechteck 37">
            <a:hlinkClick r:id="" action="ppaction://noaction"/>
            <a:extLst>
              <a:ext uri="{FF2B5EF4-FFF2-40B4-BE49-F238E27FC236}">
                <a16:creationId xmlns:a16="http://schemas.microsoft.com/office/drawing/2014/main" id="{4C18EECD-7BBF-43A2-9070-E717CB285A05}"/>
              </a:ext>
            </a:extLst>
          </p:cNvPr>
          <p:cNvSpPr/>
          <p:nvPr/>
        </p:nvSpPr>
        <p:spPr bwMode="gray">
          <a:xfrm>
            <a:off x="1613836" y="4648386"/>
            <a:ext cx="776936" cy="792112"/>
          </a:xfrm>
          <a:prstGeom prst="roundRect">
            <a:avLst>
              <a:gd name="adj" fmla="val 9083"/>
            </a:avLst>
          </a:prstGeom>
          <a:gradFill flip="none" rotWithShape="1">
            <a:gsLst>
              <a:gs pos="0">
                <a:srgbClr val="D7D7D7"/>
              </a:gs>
              <a:gs pos="100000">
                <a:srgbClr val="FFFFFF"/>
              </a:gs>
            </a:gsLst>
            <a:lin ang="16200000" scaled="1"/>
            <a:tileRect/>
          </a:gradFill>
          <a:ln w="19050">
            <a:solidFill>
              <a:schemeClr val="tx1"/>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3600" b="1" dirty="0">
                <a:solidFill>
                  <a:srgbClr val="808080"/>
                </a:solidFill>
                <a:effectLst>
                  <a:innerShdw blurRad="76200" dist="50800" dir="13500000">
                    <a:prstClr val="black">
                      <a:alpha val="40000"/>
                    </a:prstClr>
                  </a:innerShdw>
                </a:effectLst>
                <a:latin typeface="+mj-lt"/>
                <a:cs typeface="Arial" panose="020B0604020202020204" pitchFamily="34" charset="0"/>
              </a:rPr>
              <a:t>3</a:t>
            </a:r>
          </a:p>
        </p:txBody>
      </p:sp>
      <p:sp>
        <p:nvSpPr>
          <p:cNvPr id="70" name="TextBox 69">
            <a:extLst>
              <a:ext uri="{FF2B5EF4-FFF2-40B4-BE49-F238E27FC236}">
                <a16:creationId xmlns:a16="http://schemas.microsoft.com/office/drawing/2014/main" id="{BE130971-646E-47FA-B0CA-9004F887DAFF}"/>
              </a:ext>
            </a:extLst>
          </p:cNvPr>
          <p:cNvSpPr txBox="1"/>
          <p:nvPr/>
        </p:nvSpPr>
        <p:spPr>
          <a:xfrm>
            <a:off x="3948264" y="4019227"/>
            <a:ext cx="760249" cy="707886"/>
          </a:xfrm>
          <a:prstGeom prst="rect">
            <a:avLst/>
          </a:prstGeom>
          <a:noFill/>
        </p:spPr>
        <p:txBody>
          <a:bodyPr wrap="square" rtlCol="0">
            <a:spAutoFit/>
          </a:bodyPr>
          <a:lstStyle/>
          <a:p>
            <a:r>
              <a:rPr lang="en-US" sz="4000" dirty="0">
                <a:latin typeface="+mj-lt"/>
                <a:cs typeface="Arial" panose="020B0604020202020204" pitchFamily="34" charset="0"/>
              </a:rPr>
              <a:t>+</a:t>
            </a:r>
            <a:endParaRPr lang="en-US" sz="1400" dirty="0">
              <a:latin typeface="+mj-lt"/>
              <a:cs typeface="Arial" panose="020B0604020202020204" pitchFamily="34" charset="0"/>
            </a:endParaRPr>
          </a:p>
        </p:txBody>
      </p:sp>
      <p:sp>
        <p:nvSpPr>
          <p:cNvPr id="71" name="TextBox 70">
            <a:extLst>
              <a:ext uri="{FF2B5EF4-FFF2-40B4-BE49-F238E27FC236}">
                <a16:creationId xmlns:a16="http://schemas.microsoft.com/office/drawing/2014/main" id="{BA121145-3C3C-4A24-A9C4-D824A0DB482A}"/>
              </a:ext>
            </a:extLst>
          </p:cNvPr>
          <p:cNvSpPr txBox="1"/>
          <p:nvPr/>
        </p:nvSpPr>
        <p:spPr>
          <a:xfrm>
            <a:off x="3948264" y="2457171"/>
            <a:ext cx="760249" cy="707886"/>
          </a:xfrm>
          <a:prstGeom prst="rect">
            <a:avLst/>
          </a:prstGeom>
          <a:noFill/>
        </p:spPr>
        <p:txBody>
          <a:bodyPr wrap="square" rtlCol="0">
            <a:spAutoFit/>
          </a:bodyPr>
          <a:lstStyle/>
          <a:p>
            <a:r>
              <a:rPr lang="en-US" sz="4000" dirty="0">
                <a:latin typeface="+mj-lt"/>
                <a:cs typeface="Arial" panose="020B0604020202020204" pitchFamily="34" charset="0"/>
              </a:rPr>
              <a:t>+</a:t>
            </a:r>
            <a:endParaRPr lang="en-US" sz="1400" dirty="0">
              <a:latin typeface="+mj-lt"/>
              <a:cs typeface="Arial" panose="020B0604020202020204" pitchFamily="34" charset="0"/>
            </a:endParaRPr>
          </a:p>
        </p:txBody>
      </p:sp>
      <p:sp>
        <p:nvSpPr>
          <p:cNvPr id="2" name="TextBox 1">
            <a:extLst>
              <a:ext uri="{FF2B5EF4-FFF2-40B4-BE49-F238E27FC236}">
                <a16:creationId xmlns:a16="http://schemas.microsoft.com/office/drawing/2014/main" id="{39F957A9-C200-41FC-AACC-97BE39E7C2E8}"/>
              </a:ext>
            </a:extLst>
          </p:cNvPr>
          <p:cNvSpPr txBox="1"/>
          <p:nvPr/>
        </p:nvSpPr>
        <p:spPr>
          <a:xfrm>
            <a:off x="5996708" y="6205425"/>
            <a:ext cx="3000009" cy="523220"/>
          </a:xfrm>
          <a:prstGeom prst="rect">
            <a:avLst/>
          </a:prstGeom>
          <a:noFill/>
        </p:spPr>
        <p:txBody>
          <a:bodyPr wrap="square" rtlCol="0">
            <a:spAutoFit/>
          </a:bodyPr>
          <a:lstStyle/>
          <a:p>
            <a:r>
              <a:rPr lang="en-US" sz="1400" dirty="0">
                <a:latin typeface="+mj-lt"/>
                <a:cs typeface="Arial" panose="020B0604020202020204" pitchFamily="34" charset="0"/>
              </a:rPr>
              <a:t>** Does not include tax &amp; other charges</a:t>
            </a:r>
          </a:p>
        </p:txBody>
      </p:sp>
      <p:sp>
        <p:nvSpPr>
          <p:cNvPr id="3" name="Rectangle 2">
            <a:extLst>
              <a:ext uri="{FF2B5EF4-FFF2-40B4-BE49-F238E27FC236}">
                <a16:creationId xmlns:a16="http://schemas.microsoft.com/office/drawing/2014/main" id="{247C34B8-26BC-41FD-9798-BC2BBCBE330F}"/>
              </a:ext>
            </a:extLst>
          </p:cNvPr>
          <p:cNvSpPr/>
          <p:nvPr/>
        </p:nvSpPr>
        <p:spPr>
          <a:xfrm>
            <a:off x="6105117" y="728317"/>
            <a:ext cx="2783192" cy="5126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j-lt"/>
                <a:cs typeface="Arial" panose="020B0604020202020204" pitchFamily="34" charset="0"/>
              </a:rPr>
              <a:t>Fixed bid pricing </a:t>
            </a:r>
          </a:p>
        </p:txBody>
      </p:sp>
      <p:sp>
        <p:nvSpPr>
          <p:cNvPr id="25" name="TextBox 24">
            <a:extLst>
              <a:ext uri="{FF2B5EF4-FFF2-40B4-BE49-F238E27FC236}">
                <a16:creationId xmlns:a16="http://schemas.microsoft.com/office/drawing/2014/main" id="{C2CA81FC-DC6E-4643-8A14-03A3389B3088}"/>
              </a:ext>
            </a:extLst>
          </p:cNvPr>
          <p:cNvSpPr txBox="1"/>
          <p:nvPr/>
        </p:nvSpPr>
        <p:spPr>
          <a:xfrm>
            <a:off x="6105117" y="5780749"/>
            <a:ext cx="2891600" cy="400110"/>
          </a:xfrm>
          <a:prstGeom prst="rect">
            <a:avLst/>
          </a:prstGeom>
          <a:noFill/>
        </p:spPr>
        <p:txBody>
          <a:bodyPr wrap="square">
            <a:spAutoFit/>
          </a:bodyPr>
          <a:lstStyle/>
          <a:p>
            <a:r>
              <a:rPr lang="en-IN" sz="2000" dirty="0">
                <a:solidFill>
                  <a:schemeClr val="tx1"/>
                </a:solidFill>
                <a:latin typeface="+mj-lt"/>
                <a:cs typeface="Arial" panose="020B0604020202020204" pitchFamily="34" charset="0"/>
              </a:rPr>
              <a:t>Total cost: $ 100,000*</a:t>
            </a:r>
            <a:endParaRPr lang="en-US" sz="2000" dirty="0">
              <a:latin typeface="+mj-lt"/>
              <a:cs typeface="Arial" panose="020B0604020202020204" pitchFamily="34" charset="0"/>
            </a:endParaRPr>
          </a:p>
        </p:txBody>
      </p:sp>
      <p:sp>
        <p:nvSpPr>
          <p:cNvPr id="24" name="Rectangle 23">
            <a:extLst>
              <a:ext uri="{FF2B5EF4-FFF2-40B4-BE49-F238E27FC236}">
                <a16:creationId xmlns:a16="http://schemas.microsoft.com/office/drawing/2014/main" id="{A2857B44-D583-4DB8-A828-36143AC18C54}"/>
              </a:ext>
            </a:extLst>
          </p:cNvPr>
          <p:cNvSpPr/>
          <p:nvPr/>
        </p:nvSpPr>
        <p:spPr>
          <a:xfrm>
            <a:off x="6128057" y="1363502"/>
            <a:ext cx="2783192" cy="4157435"/>
          </a:xfrm>
          <a:prstGeom prst="rect">
            <a:avLst/>
          </a:prstGeom>
          <a:solidFill>
            <a:schemeClr val="bg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sz="2000" dirty="0">
              <a:solidFill>
                <a:schemeClr val="bg1"/>
              </a:solidFill>
              <a:latin typeface="+mj-lt"/>
              <a:cs typeface="Arial" panose="020B0604020202020204" pitchFamily="34" charset="0"/>
            </a:endParaRPr>
          </a:p>
        </p:txBody>
      </p:sp>
      <p:sp>
        <p:nvSpPr>
          <p:cNvPr id="4" name="TextBox 3">
            <a:extLst>
              <a:ext uri="{FF2B5EF4-FFF2-40B4-BE49-F238E27FC236}">
                <a16:creationId xmlns:a16="http://schemas.microsoft.com/office/drawing/2014/main" id="{2D3B3EC5-9BA4-45A9-A0FA-B38679B3A14D}"/>
              </a:ext>
            </a:extLst>
          </p:cNvPr>
          <p:cNvSpPr txBox="1"/>
          <p:nvPr/>
        </p:nvSpPr>
        <p:spPr>
          <a:xfrm>
            <a:off x="6319313" y="1566636"/>
            <a:ext cx="2313964" cy="2308324"/>
          </a:xfrm>
          <a:prstGeom prst="rect">
            <a:avLst/>
          </a:prstGeom>
          <a:solidFill>
            <a:schemeClr val="accent5">
              <a:lumMod val="20000"/>
              <a:lumOff val="80000"/>
            </a:schemeClr>
          </a:solidFill>
        </p:spPr>
        <p:txBody>
          <a:bodyPr wrap="square" rtlCol="0">
            <a:spAutoFit/>
          </a:bodyPr>
          <a:lstStyle/>
          <a:p>
            <a:pPr algn="ctr"/>
            <a:r>
              <a:rPr lang="en-US" sz="1600" u="sng" dirty="0">
                <a:latin typeface="+mj-lt"/>
                <a:cs typeface="Arial" panose="020B0604020202020204" pitchFamily="34" charset="0"/>
              </a:rPr>
              <a:t>Team skills </a:t>
            </a:r>
          </a:p>
          <a:p>
            <a:pPr algn="ctr"/>
            <a:endParaRPr lang="en-US" sz="1600" u="sng" dirty="0">
              <a:latin typeface="+mj-lt"/>
              <a:cs typeface="Arial" panose="020B0604020202020204" pitchFamily="34" charset="0"/>
            </a:endParaRPr>
          </a:p>
          <a:p>
            <a:pPr marL="285750" indent="-285750">
              <a:buFont typeface="Arial" panose="020B0604020202020204" pitchFamily="34" charset="0"/>
              <a:buChar char="•"/>
            </a:pPr>
            <a:r>
              <a:rPr lang="en-US" sz="1600" dirty="0">
                <a:latin typeface="+mj-lt"/>
                <a:cs typeface="Arial" panose="020B0604020202020204" pitchFamily="34" charset="0"/>
              </a:rPr>
              <a:t> Supply chain  expert</a:t>
            </a:r>
          </a:p>
          <a:p>
            <a:pPr marL="285750" indent="-285750">
              <a:buFont typeface="Arial" panose="020B0604020202020204" pitchFamily="34" charset="0"/>
              <a:buChar char="•"/>
            </a:pPr>
            <a:r>
              <a:rPr lang="en-US" sz="1600" dirty="0">
                <a:latin typeface="+mj-lt"/>
                <a:cs typeface="Arial" panose="020B0604020202020204" pitchFamily="34" charset="0"/>
              </a:rPr>
              <a:t>UI engineer</a:t>
            </a:r>
          </a:p>
          <a:p>
            <a:pPr marL="285750" indent="-285750">
              <a:buFont typeface="Arial" panose="020B0604020202020204" pitchFamily="34" charset="0"/>
              <a:buChar char="•"/>
            </a:pPr>
            <a:r>
              <a:rPr lang="en-US" sz="1600" dirty="0">
                <a:latin typeface="+mj-lt"/>
                <a:cs typeface="Arial" panose="020B0604020202020204" pitchFamily="34" charset="0"/>
              </a:rPr>
              <a:t>Requirement engineer</a:t>
            </a:r>
          </a:p>
          <a:p>
            <a:pPr marL="285750" indent="-285750">
              <a:buFont typeface="Arial" panose="020B0604020202020204" pitchFamily="34" charset="0"/>
              <a:buChar char="•"/>
            </a:pPr>
            <a:r>
              <a:rPr lang="en-US" sz="1600" dirty="0">
                <a:latin typeface="+mj-lt"/>
                <a:cs typeface="Arial" panose="020B0604020202020204" pitchFamily="34" charset="0"/>
              </a:rPr>
              <a:t>Full stack developer</a:t>
            </a:r>
          </a:p>
          <a:p>
            <a:pPr marL="285750" indent="-285750">
              <a:buFont typeface="Arial" panose="020B0604020202020204" pitchFamily="34" charset="0"/>
              <a:buChar char="•"/>
            </a:pPr>
            <a:r>
              <a:rPr lang="en-US" sz="1600" dirty="0">
                <a:latin typeface="+mj-lt"/>
                <a:cs typeface="Arial" panose="020B0604020202020204" pitchFamily="34" charset="0"/>
              </a:rPr>
              <a:t>Data scientist</a:t>
            </a:r>
          </a:p>
          <a:p>
            <a:pPr marL="285750" indent="-285750">
              <a:buFont typeface="Arial" panose="020B0604020202020204" pitchFamily="34" charset="0"/>
              <a:buChar char="•"/>
            </a:pPr>
            <a:r>
              <a:rPr lang="en-US" sz="1600" dirty="0">
                <a:latin typeface="+mj-lt"/>
                <a:cs typeface="Arial" panose="020B0604020202020204" pitchFamily="34" charset="0"/>
              </a:rPr>
              <a:t>AWS Application engineer</a:t>
            </a:r>
            <a:endParaRPr lang="en-IN" sz="1600" dirty="0">
              <a:latin typeface="+mj-lt"/>
              <a:cs typeface="Arial" panose="020B0604020202020204" pitchFamily="34" charset="0"/>
            </a:endParaRPr>
          </a:p>
        </p:txBody>
      </p:sp>
      <p:sp>
        <p:nvSpPr>
          <p:cNvPr id="27" name="TextBox 26">
            <a:extLst>
              <a:ext uri="{FF2B5EF4-FFF2-40B4-BE49-F238E27FC236}">
                <a16:creationId xmlns:a16="http://schemas.microsoft.com/office/drawing/2014/main" id="{E2BFE03D-F7F6-44AB-8242-C7B931F364BE}"/>
              </a:ext>
            </a:extLst>
          </p:cNvPr>
          <p:cNvSpPr txBox="1"/>
          <p:nvPr/>
        </p:nvSpPr>
        <p:spPr>
          <a:xfrm>
            <a:off x="6339730" y="3886968"/>
            <a:ext cx="2313964" cy="1569660"/>
          </a:xfrm>
          <a:prstGeom prst="rect">
            <a:avLst/>
          </a:prstGeom>
          <a:solidFill>
            <a:schemeClr val="accent5">
              <a:lumMod val="20000"/>
              <a:lumOff val="80000"/>
            </a:schemeClr>
          </a:solidFill>
        </p:spPr>
        <p:txBody>
          <a:bodyPr wrap="square" rtlCol="0">
            <a:spAutoFit/>
          </a:bodyPr>
          <a:lstStyle/>
          <a:p>
            <a:pPr marL="285750" indent="-285750">
              <a:buFont typeface="Arial" panose="020B0604020202020204" pitchFamily="34" charset="0"/>
              <a:buChar char="•"/>
            </a:pPr>
            <a:r>
              <a:rPr lang="en-US" sz="1600" dirty="0">
                <a:latin typeface="+mj-lt"/>
                <a:cs typeface="Arial" panose="020B0604020202020204" pitchFamily="34" charset="0"/>
              </a:rPr>
              <a:t>Fixed Scope model</a:t>
            </a:r>
          </a:p>
          <a:p>
            <a:pPr marL="285750" indent="-285750">
              <a:buFont typeface="Arial" panose="020B0604020202020204" pitchFamily="34" charset="0"/>
              <a:buChar char="•"/>
            </a:pPr>
            <a:r>
              <a:rPr lang="en-US" sz="1600" dirty="0">
                <a:latin typeface="+mj-lt"/>
                <a:cs typeface="Arial" panose="020B0604020202020204" pitchFamily="34" charset="0"/>
              </a:rPr>
              <a:t>Delivery based on milestone &amp; timelines accepted </a:t>
            </a:r>
          </a:p>
          <a:p>
            <a:pPr marL="285750" indent="-285750">
              <a:buFont typeface="Arial" panose="020B0604020202020204" pitchFamily="34" charset="0"/>
              <a:buChar char="•"/>
            </a:pPr>
            <a:r>
              <a:rPr lang="en-US" sz="1600" dirty="0">
                <a:latin typeface="+mj-lt"/>
                <a:cs typeface="Arial" panose="020B0604020202020204" pitchFamily="34" charset="0"/>
              </a:rPr>
              <a:t>Plug &amp; Play team setup</a:t>
            </a:r>
            <a:endParaRPr lang="en-IN" sz="1600" dirty="0">
              <a:latin typeface="+mj-lt"/>
              <a:cs typeface="Arial" panose="020B0604020202020204" pitchFamily="34" charset="0"/>
            </a:endParaRPr>
          </a:p>
        </p:txBody>
      </p:sp>
    </p:spTree>
    <p:extLst>
      <p:ext uri="{BB962C8B-B14F-4D97-AF65-F5344CB8AC3E}">
        <p14:creationId xmlns:p14="http://schemas.microsoft.com/office/powerpoint/2010/main" val="8146975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CA00CF-F715-4727-8A0A-1CD1089DF08C}"/>
              </a:ext>
            </a:extLst>
          </p:cNvPr>
          <p:cNvSpPr>
            <a:spLocks noGrp="1"/>
          </p:cNvSpPr>
          <p:nvPr>
            <p:ph type="title"/>
          </p:nvPr>
        </p:nvSpPr>
        <p:spPr>
          <a:xfrm>
            <a:off x="4563971" y="60162"/>
            <a:ext cx="4698832" cy="430887"/>
          </a:xfrm>
        </p:spPr>
        <p:txBody>
          <a:bodyPr/>
          <a:lstStyle/>
          <a:p>
            <a:pPr algn="l"/>
            <a:r>
              <a:rPr lang="en-IN" dirty="0"/>
              <a:t>Project assumptions</a:t>
            </a:r>
            <a:endParaRPr lang="en-US" dirty="0"/>
          </a:p>
        </p:txBody>
      </p:sp>
      <p:grpSp>
        <p:nvGrpSpPr>
          <p:cNvPr id="11" name="Group 10">
            <a:extLst>
              <a:ext uri="{FF2B5EF4-FFF2-40B4-BE49-F238E27FC236}">
                <a16:creationId xmlns:a16="http://schemas.microsoft.com/office/drawing/2014/main" id="{35090E68-3E55-4DFA-B892-2AF3B1F3B124}"/>
              </a:ext>
            </a:extLst>
          </p:cNvPr>
          <p:cNvGrpSpPr/>
          <p:nvPr/>
        </p:nvGrpSpPr>
        <p:grpSpPr>
          <a:xfrm>
            <a:off x="240545" y="1403038"/>
            <a:ext cx="665025" cy="649396"/>
            <a:chOff x="1113041" y="831487"/>
            <a:chExt cx="2756375" cy="2691595"/>
          </a:xfrm>
        </p:grpSpPr>
        <p:sp>
          <p:nvSpPr>
            <p:cNvPr id="12" name="Oval 11">
              <a:extLst>
                <a:ext uri="{FF2B5EF4-FFF2-40B4-BE49-F238E27FC236}">
                  <a16:creationId xmlns:a16="http://schemas.microsoft.com/office/drawing/2014/main" id="{D74AD17A-66E6-4E7D-BFED-40BD15BF8622}"/>
                </a:ext>
              </a:extLst>
            </p:cNvPr>
            <p:cNvSpPr/>
            <p:nvPr/>
          </p:nvSpPr>
          <p:spPr>
            <a:xfrm>
              <a:off x="1113041" y="831487"/>
              <a:ext cx="2756375" cy="2691595"/>
            </a:xfrm>
            <a:prstGeom prst="ellipse">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solidFill>
                  <a:schemeClr val="tx1"/>
                </a:solidFill>
                <a:latin typeface="+mj-lt"/>
                <a:ea typeface="Segoe UI" pitchFamily="34" charset="0"/>
                <a:cs typeface="Arial" panose="020B0604020202020204" pitchFamily="34" charset="0"/>
              </a:endParaRPr>
            </a:p>
          </p:txBody>
        </p:sp>
        <p:sp>
          <p:nvSpPr>
            <p:cNvPr id="13" name="Oval 12">
              <a:extLst>
                <a:ext uri="{FF2B5EF4-FFF2-40B4-BE49-F238E27FC236}">
                  <a16:creationId xmlns:a16="http://schemas.microsoft.com/office/drawing/2014/main" id="{4CFA33C2-FB5D-485C-91D3-F7AC7FC07C3A}"/>
                </a:ext>
              </a:extLst>
            </p:cNvPr>
            <p:cNvSpPr/>
            <p:nvPr/>
          </p:nvSpPr>
          <p:spPr>
            <a:xfrm>
              <a:off x="1298890" y="1012967"/>
              <a:ext cx="2384676" cy="2328633"/>
            </a:xfrm>
            <a:prstGeom prst="ellipse">
              <a:avLst/>
            </a:prstGeom>
            <a:solidFill>
              <a:schemeClr val="bg1"/>
            </a:solidFill>
            <a:ln w="12700">
              <a:noFill/>
              <a:miter lim="800000"/>
              <a:headEnd/>
              <a:tailEnd/>
            </a:ln>
            <a:effectLst>
              <a:outerShdw blurRad="63500" sx="104000" sy="104000" algn="ctr" rotWithShape="0">
                <a:prstClr val="black">
                  <a:alpha val="26000"/>
                </a:prstClr>
              </a:outerShdw>
            </a:effectLst>
          </p:spPr>
          <p:txBody>
            <a:bodyPr lIns="0" tIns="0" rIns="0" bIns="0" anchor="ctr"/>
            <a:lstStyle/>
            <a:p>
              <a:pPr algn="ctr"/>
              <a:endParaRPr lang="en-IN" sz="3200" dirty="0">
                <a:latin typeface="+mj-lt"/>
                <a:cs typeface="Arial" panose="020B0604020202020204" pitchFamily="34" charset="0"/>
              </a:endParaRPr>
            </a:p>
          </p:txBody>
        </p:sp>
      </p:grpSp>
      <p:grpSp>
        <p:nvGrpSpPr>
          <p:cNvPr id="14" name="Group 13">
            <a:extLst>
              <a:ext uri="{FF2B5EF4-FFF2-40B4-BE49-F238E27FC236}">
                <a16:creationId xmlns:a16="http://schemas.microsoft.com/office/drawing/2014/main" id="{2AAD0CFC-E1B3-4803-B832-7362049CE7AE}"/>
              </a:ext>
            </a:extLst>
          </p:cNvPr>
          <p:cNvGrpSpPr/>
          <p:nvPr/>
        </p:nvGrpSpPr>
        <p:grpSpPr>
          <a:xfrm>
            <a:off x="240545" y="2163723"/>
            <a:ext cx="665025" cy="649396"/>
            <a:chOff x="1113041" y="831487"/>
            <a:chExt cx="2756375" cy="2691595"/>
          </a:xfrm>
        </p:grpSpPr>
        <p:sp>
          <p:nvSpPr>
            <p:cNvPr id="16" name="Oval 15">
              <a:extLst>
                <a:ext uri="{FF2B5EF4-FFF2-40B4-BE49-F238E27FC236}">
                  <a16:creationId xmlns:a16="http://schemas.microsoft.com/office/drawing/2014/main" id="{CE9FEB75-3538-484A-8405-303CBAFA7525}"/>
                </a:ext>
              </a:extLst>
            </p:cNvPr>
            <p:cNvSpPr/>
            <p:nvPr/>
          </p:nvSpPr>
          <p:spPr>
            <a:xfrm>
              <a:off x="1113041" y="831487"/>
              <a:ext cx="2756375" cy="2691595"/>
            </a:xfrm>
            <a:prstGeom prst="ellipse">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solidFill>
                  <a:schemeClr val="tx1"/>
                </a:solidFill>
                <a:latin typeface="+mj-lt"/>
                <a:ea typeface="Segoe UI" pitchFamily="34" charset="0"/>
                <a:cs typeface="Arial" panose="020B0604020202020204" pitchFamily="34" charset="0"/>
              </a:endParaRPr>
            </a:p>
          </p:txBody>
        </p:sp>
        <p:sp>
          <p:nvSpPr>
            <p:cNvPr id="17" name="Oval 16">
              <a:extLst>
                <a:ext uri="{FF2B5EF4-FFF2-40B4-BE49-F238E27FC236}">
                  <a16:creationId xmlns:a16="http://schemas.microsoft.com/office/drawing/2014/main" id="{0702BD84-FB33-4679-B818-CC30426225B2}"/>
                </a:ext>
              </a:extLst>
            </p:cNvPr>
            <p:cNvSpPr/>
            <p:nvPr/>
          </p:nvSpPr>
          <p:spPr>
            <a:xfrm>
              <a:off x="1298890" y="1012967"/>
              <a:ext cx="2384676" cy="2328633"/>
            </a:xfrm>
            <a:prstGeom prst="ellipse">
              <a:avLst/>
            </a:prstGeom>
            <a:solidFill>
              <a:schemeClr val="bg1"/>
            </a:solidFill>
            <a:ln w="12700">
              <a:noFill/>
              <a:miter lim="800000"/>
              <a:headEnd/>
              <a:tailEnd/>
            </a:ln>
            <a:effectLst>
              <a:outerShdw blurRad="63500" sx="104000" sy="104000" algn="ctr" rotWithShape="0">
                <a:prstClr val="black">
                  <a:alpha val="26000"/>
                </a:prstClr>
              </a:outerShdw>
            </a:effectLst>
          </p:spPr>
          <p:txBody>
            <a:bodyPr lIns="0" tIns="0" rIns="0" bIns="0" anchor="ctr"/>
            <a:lstStyle/>
            <a:p>
              <a:pPr algn="ctr"/>
              <a:endParaRPr lang="en-IN" sz="3200" dirty="0">
                <a:latin typeface="+mj-lt"/>
                <a:cs typeface="Arial" panose="020B0604020202020204" pitchFamily="34" charset="0"/>
              </a:endParaRPr>
            </a:p>
          </p:txBody>
        </p:sp>
      </p:grpSp>
      <p:grpSp>
        <p:nvGrpSpPr>
          <p:cNvPr id="18" name="Group 17">
            <a:extLst>
              <a:ext uri="{FF2B5EF4-FFF2-40B4-BE49-F238E27FC236}">
                <a16:creationId xmlns:a16="http://schemas.microsoft.com/office/drawing/2014/main" id="{A1D664E2-845E-42DE-A6BC-2B77E1DD004A}"/>
              </a:ext>
            </a:extLst>
          </p:cNvPr>
          <p:cNvGrpSpPr/>
          <p:nvPr/>
        </p:nvGrpSpPr>
        <p:grpSpPr>
          <a:xfrm>
            <a:off x="240545" y="2924407"/>
            <a:ext cx="665025" cy="649396"/>
            <a:chOff x="1113041" y="831487"/>
            <a:chExt cx="2756375" cy="2691595"/>
          </a:xfrm>
        </p:grpSpPr>
        <p:sp>
          <p:nvSpPr>
            <p:cNvPr id="21" name="Oval 20">
              <a:extLst>
                <a:ext uri="{FF2B5EF4-FFF2-40B4-BE49-F238E27FC236}">
                  <a16:creationId xmlns:a16="http://schemas.microsoft.com/office/drawing/2014/main" id="{ED544A0C-5807-4EF3-8FF8-4A5454DAFF18}"/>
                </a:ext>
              </a:extLst>
            </p:cNvPr>
            <p:cNvSpPr/>
            <p:nvPr/>
          </p:nvSpPr>
          <p:spPr>
            <a:xfrm>
              <a:off x="1113041" y="831487"/>
              <a:ext cx="2756375" cy="2691595"/>
            </a:xfrm>
            <a:prstGeom prst="ellipse">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solidFill>
                  <a:schemeClr val="tx1"/>
                </a:solidFill>
                <a:latin typeface="+mj-lt"/>
                <a:ea typeface="Segoe UI" pitchFamily="34" charset="0"/>
                <a:cs typeface="Arial" panose="020B0604020202020204" pitchFamily="34" charset="0"/>
              </a:endParaRPr>
            </a:p>
          </p:txBody>
        </p:sp>
        <p:sp>
          <p:nvSpPr>
            <p:cNvPr id="22" name="Oval 21">
              <a:extLst>
                <a:ext uri="{FF2B5EF4-FFF2-40B4-BE49-F238E27FC236}">
                  <a16:creationId xmlns:a16="http://schemas.microsoft.com/office/drawing/2014/main" id="{8246DB56-2264-4D40-ADAF-3AA1149AD812}"/>
                </a:ext>
              </a:extLst>
            </p:cNvPr>
            <p:cNvSpPr/>
            <p:nvPr/>
          </p:nvSpPr>
          <p:spPr>
            <a:xfrm>
              <a:off x="1298890" y="1012967"/>
              <a:ext cx="2384676" cy="2328633"/>
            </a:xfrm>
            <a:prstGeom prst="ellipse">
              <a:avLst/>
            </a:prstGeom>
            <a:solidFill>
              <a:schemeClr val="bg1"/>
            </a:solidFill>
            <a:ln w="12700">
              <a:noFill/>
              <a:miter lim="800000"/>
              <a:headEnd/>
              <a:tailEnd/>
            </a:ln>
            <a:effectLst>
              <a:outerShdw blurRad="63500" sx="104000" sy="104000" algn="ctr" rotWithShape="0">
                <a:prstClr val="black">
                  <a:alpha val="26000"/>
                </a:prstClr>
              </a:outerShdw>
            </a:effectLst>
          </p:spPr>
          <p:txBody>
            <a:bodyPr lIns="0" tIns="0" rIns="0" bIns="0" anchor="ctr"/>
            <a:lstStyle/>
            <a:p>
              <a:pPr algn="ctr"/>
              <a:endParaRPr lang="en-IN" sz="3200" dirty="0">
                <a:latin typeface="+mj-lt"/>
                <a:cs typeface="Arial" panose="020B0604020202020204" pitchFamily="34" charset="0"/>
              </a:endParaRPr>
            </a:p>
          </p:txBody>
        </p:sp>
      </p:grpSp>
      <p:grpSp>
        <p:nvGrpSpPr>
          <p:cNvPr id="25" name="Group 24">
            <a:extLst>
              <a:ext uri="{FF2B5EF4-FFF2-40B4-BE49-F238E27FC236}">
                <a16:creationId xmlns:a16="http://schemas.microsoft.com/office/drawing/2014/main" id="{51CC6DAD-7FA1-4EF2-84E4-D8054E10B7AC}"/>
              </a:ext>
            </a:extLst>
          </p:cNvPr>
          <p:cNvGrpSpPr/>
          <p:nvPr/>
        </p:nvGrpSpPr>
        <p:grpSpPr>
          <a:xfrm>
            <a:off x="240545" y="3685093"/>
            <a:ext cx="665025" cy="649396"/>
            <a:chOff x="1113041" y="831487"/>
            <a:chExt cx="2756375" cy="2691595"/>
          </a:xfrm>
        </p:grpSpPr>
        <p:sp>
          <p:nvSpPr>
            <p:cNvPr id="26" name="Oval 25">
              <a:extLst>
                <a:ext uri="{FF2B5EF4-FFF2-40B4-BE49-F238E27FC236}">
                  <a16:creationId xmlns:a16="http://schemas.microsoft.com/office/drawing/2014/main" id="{03586B17-DEA1-4008-AD29-8039A81B9DF6}"/>
                </a:ext>
              </a:extLst>
            </p:cNvPr>
            <p:cNvSpPr/>
            <p:nvPr/>
          </p:nvSpPr>
          <p:spPr>
            <a:xfrm>
              <a:off x="1113041" y="831487"/>
              <a:ext cx="2756375" cy="2691595"/>
            </a:xfrm>
            <a:prstGeom prst="ellipse">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solidFill>
                  <a:schemeClr val="tx1"/>
                </a:solidFill>
                <a:latin typeface="+mj-lt"/>
                <a:ea typeface="Segoe UI" pitchFamily="34" charset="0"/>
                <a:cs typeface="Arial" panose="020B0604020202020204" pitchFamily="34" charset="0"/>
              </a:endParaRPr>
            </a:p>
          </p:txBody>
        </p:sp>
        <p:sp>
          <p:nvSpPr>
            <p:cNvPr id="27" name="Oval 26">
              <a:extLst>
                <a:ext uri="{FF2B5EF4-FFF2-40B4-BE49-F238E27FC236}">
                  <a16:creationId xmlns:a16="http://schemas.microsoft.com/office/drawing/2014/main" id="{29EA8331-33D7-4EE2-85A7-DBF551516BAF}"/>
                </a:ext>
              </a:extLst>
            </p:cNvPr>
            <p:cNvSpPr/>
            <p:nvPr/>
          </p:nvSpPr>
          <p:spPr>
            <a:xfrm>
              <a:off x="1298890" y="1012967"/>
              <a:ext cx="2384676" cy="2328633"/>
            </a:xfrm>
            <a:prstGeom prst="ellipse">
              <a:avLst/>
            </a:prstGeom>
            <a:solidFill>
              <a:schemeClr val="bg1"/>
            </a:solidFill>
            <a:ln w="12700">
              <a:noFill/>
              <a:miter lim="800000"/>
              <a:headEnd/>
              <a:tailEnd/>
            </a:ln>
            <a:effectLst>
              <a:outerShdw blurRad="63500" sx="104000" sy="104000" algn="ctr" rotWithShape="0">
                <a:prstClr val="black">
                  <a:alpha val="26000"/>
                </a:prstClr>
              </a:outerShdw>
            </a:effectLst>
          </p:spPr>
          <p:txBody>
            <a:bodyPr lIns="0" tIns="0" rIns="0" bIns="0" anchor="ctr"/>
            <a:lstStyle/>
            <a:p>
              <a:pPr algn="ctr"/>
              <a:endParaRPr lang="en-IN" sz="3200" dirty="0">
                <a:latin typeface="+mj-lt"/>
                <a:cs typeface="Arial" panose="020B0604020202020204" pitchFamily="34" charset="0"/>
              </a:endParaRPr>
            </a:p>
          </p:txBody>
        </p:sp>
      </p:grpSp>
      <p:grpSp>
        <p:nvGrpSpPr>
          <p:cNvPr id="28" name="Group 27">
            <a:extLst>
              <a:ext uri="{FF2B5EF4-FFF2-40B4-BE49-F238E27FC236}">
                <a16:creationId xmlns:a16="http://schemas.microsoft.com/office/drawing/2014/main" id="{E962269C-397C-4102-95E5-5841E150BB01}"/>
              </a:ext>
            </a:extLst>
          </p:cNvPr>
          <p:cNvGrpSpPr/>
          <p:nvPr/>
        </p:nvGrpSpPr>
        <p:grpSpPr>
          <a:xfrm>
            <a:off x="240545" y="4445778"/>
            <a:ext cx="665025" cy="649396"/>
            <a:chOff x="1113041" y="831487"/>
            <a:chExt cx="2756375" cy="2691595"/>
          </a:xfrm>
        </p:grpSpPr>
        <p:sp>
          <p:nvSpPr>
            <p:cNvPr id="29" name="Oval 28">
              <a:extLst>
                <a:ext uri="{FF2B5EF4-FFF2-40B4-BE49-F238E27FC236}">
                  <a16:creationId xmlns:a16="http://schemas.microsoft.com/office/drawing/2014/main" id="{E407A97D-8286-4012-8224-D6BE01AEADD1}"/>
                </a:ext>
              </a:extLst>
            </p:cNvPr>
            <p:cNvSpPr/>
            <p:nvPr/>
          </p:nvSpPr>
          <p:spPr>
            <a:xfrm>
              <a:off x="1113041" y="831487"/>
              <a:ext cx="2756375" cy="2691595"/>
            </a:xfrm>
            <a:prstGeom prst="ellipse">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solidFill>
                  <a:schemeClr val="tx1"/>
                </a:solidFill>
                <a:latin typeface="+mj-lt"/>
                <a:ea typeface="Segoe UI" pitchFamily="34" charset="0"/>
                <a:cs typeface="Arial" panose="020B0604020202020204" pitchFamily="34" charset="0"/>
              </a:endParaRPr>
            </a:p>
          </p:txBody>
        </p:sp>
        <p:sp>
          <p:nvSpPr>
            <p:cNvPr id="30" name="Oval 29">
              <a:extLst>
                <a:ext uri="{FF2B5EF4-FFF2-40B4-BE49-F238E27FC236}">
                  <a16:creationId xmlns:a16="http://schemas.microsoft.com/office/drawing/2014/main" id="{CC6C4681-9D14-416A-BF60-7868152C1918}"/>
                </a:ext>
              </a:extLst>
            </p:cNvPr>
            <p:cNvSpPr/>
            <p:nvPr/>
          </p:nvSpPr>
          <p:spPr>
            <a:xfrm>
              <a:off x="1298890" y="1012967"/>
              <a:ext cx="2384676" cy="2328633"/>
            </a:xfrm>
            <a:prstGeom prst="ellipse">
              <a:avLst/>
            </a:prstGeom>
            <a:solidFill>
              <a:schemeClr val="bg1"/>
            </a:solidFill>
            <a:ln w="12700">
              <a:noFill/>
              <a:miter lim="800000"/>
              <a:headEnd/>
              <a:tailEnd/>
            </a:ln>
            <a:effectLst>
              <a:outerShdw blurRad="63500" sx="104000" sy="104000" algn="ctr" rotWithShape="0">
                <a:prstClr val="black">
                  <a:alpha val="26000"/>
                </a:prstClr>
              </a:outerShdw>
            </a:effectLst>
          </p:spPr>
          <p:txBody>
            <a:bodyPr lIns="0" tIns="0" rIns="0" bIns="0" anchor="ctr"/>
            <a:lstStyle/>
            <a:p>
              <a:pPr algn="ctr"/>
              <a:endParaRPr lang="en-IN" sz="3200" dirty="0">
                <a:latin typeface="+mj-lt"/>
                <a:cs typeface="Arial" panose="020B0604020202020204" pitchFamily="34" charset="0"/>
              </a:endParaRPr>
            </a:p>
          </p:txBody>
        </p:sp>
      </p:grpSp>
      <p:grpSp>
        <p:nvGrpSpPr>
          <p:cNvPr id="31" name="Group 30">
            <a:extLst>
              <a:ext uri="{FF2B5EF4-FFF2-40B4-BE49-F238E27FC236}">
                <a16:creationId xmlns:a16="http://schemas.microsoft.com/office/drawing/2014/main" id="{A3F19918-4FC2-41BC-87C3-157EFAF638C9}"/>
              </a:ext>
            </a:extLst>
          </p:cNvPr>
          <p:cNvGrpSpPr/>
          <p:nvPr/>
        </p:nvGrpSpPr>
        <p:grpSpPr>
          <a:xfrm>
            <a:off x="240545" y="5206463"/>
            <a:ext cx="665025" cy="649396"/>
            <a:chOff x="1113041" y="831487"/>
            <a:chExt cx="2756375" cy="2691595"/>
          </a:xfrm>
        </p:grpSpPr>
        <p:sp>
          <p:nvSpPr>
            <p:cNvPr id="32" name="Oval 31">
              <a:extLst>
                <a:ext uri="{FF2B5EF4-FFF2-40B4-BE49-F238E27FC236}">
                  <a16:creationId xmlns:a16="http://schemas.microsoft.com/office/drawing/2014/main" id="{C880A577-644F-42C0-8743-AADA1989C489}"/>
                </a:ext>
              </a:extLst>
            </p:cNvPr>
            <p:cNvSpPr/>
            <p:nvPr/>
          </p:nvSpPr>
          <p:spPr>
            <a:xfrm>
              <a:off x="1113041" y="831487"/>
              <a:ext cx="2756375" cy="2691595"/>
            </a:xfrm>
            <a:prstGeom prst="ellipse">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solidFill>
                  <a:schemeClr val="tx1"/>
                </a:solidFill>
                <a:latin typeface="+mj-lt"/>
                <a:ea typeface="Segoe UI" pitchFamily="34" charset="0"/>
                <a:cs typeface="Arial" panose="020B0604020202020204" pitchFamily="34" charset="0"/>
              </a:endParaRPr>
            </a:p>
          </p:txBody>
        </p:sp>
        <p:sp>
          <p:nvSpPr>
            <p:cNvPr id="33" name="Oval 32">
              <a:extLst>
                <a:ext uri="{FF2B5EF4-FFF2-40B4-BE49-F238E27FC236}">
                  <a16:creationId xmlns:a16="http://schemas.microsoft.com/office/drawing/2014/main" id="{DF4F2B46-3CEA-4D3C-A9AD-F7573FA3BFFF}"/>
                </a:ext>
              </a:extLst>
            </p:cNvPr>
            <p:cNvSpPr/>
            <p:nvPr/>
          </p:nvSpPr>
          <p:spPr>
            <a:xfrm>
              <a:off x="1298890" y="1012967"/>
              <a:ext cx="2384676" cy="2328633"/>
            </a:xfrm>
            <a:prstGeom prst="ellipse">
              <a:avLst/>
            </a:prstGeom>
            <a:solidFill>
              <a:schemeClr val="bg1"/>
            </a:solidFill>
            <a:ln w="12700">
              <a:noFill/>
              <a:miter lim="800000"/>
              <a:headEnd/>
              <a:tailEnd/>
            </a:ln>
            <a:effectLst>
              <a:outerShdw blurRad="63500" sx="104000" sy="104000" algn="ctr" rotWithShape="0">
                <a:prstClr val="black">
                  <a:alpha val="26000"/>
                </a:prstClr>
              </a:outerShdw>
            </a:effectLst>
          </p:spPr>
          <p:txBody>
            <a:bodyPr lIns="0" tIns="0" rIns="0" bIns="0" anchor="ctr"/>
            <a:lstStyle/>
            <a:p>
              <a:pPr algn="ctr"/>
              <a:endParaRPr lang="en-IN" sz="3200" dirty="0">
                <a:latin typeface="+mj-lt"/>
                <a:cs typeface="Arial" panose="020B0604020202020204" pitchFamily="34" charset="0"/>
              </a:endParaRPr>
            </a:p>
          </p:txBody>
        </p:sp>
      </p:grpSp>
      <p:sp>
        <p:nvSpPr>
          <p:cNvPr id="38" name="Shape 415">
            <a:extLst>
              <a:ext uri="{FF2B5EF4-FFF2-40B4-BE49-F238E27FC236}">
                <a16:creationId xmlns:a16="http://schemas.microsoft.com/office/drawing/2014/main" id="{729E50FF-DA3D-40FB-9CE3-4B0B9A6CE754}"/>
              </a:ext>
            </a:extLst>
          </p:cNvPr>
          <p:cNvSpPr/>
          <p:nvPr/>
        </p:nvSpPr>
        <p:spPr>
          <a:xfrm>
            <a:off x="1096142" y="1009675"/>
            <a:ext cx="1920239" cy="332723"/>
          </a:xfrm>
          <a:prstGeom prst="rect">
            <a:avLst/>
          </a:prstGeom>
          <a:noFill/>
          <a:ln w="9525" cap="flat" cmpd="sng">
            <a:noFill/>
            <a:prstDash val="solid"/>
            <a:round/>
            <a:headEnd type="none" w="med" len="med"/>
            <a:tailEnd type="none" w="med" len="med"/>
          </a:ln>
        </p:spPr>
        <p:txBody>
          <a:bodyPr lIns="90000" tIns="46800" rIns="90000" bIns="46800" anchor="ctr" anchorCtr="0">
            <a:noAutofit/>
          </a:bodyPr>
          <a:lstStyle/>
          <a:p>
            <a:pPr>
              <a:buClr>
                <a:schemeClr val="dk1"/>
              </a:buClr>
              <a:buSzPct val="25000"/>
            </a:pPr>
            <a:r>
              <a:rPr lang="en-IN" sz="1400" b="1" dirty="0">
                <a:latin typeface="+mj-lt"/>
                <a:ea typeface="Segoe UI" panose="020B0502040204020203" pitchFamily="34" charset="0"/>
                <a:cs typeface="Arial" panose="020B0604020202020204" pitchFamily="34" charset="0"/>
                <a:sym typeface="Calibri"/>
              </a:rPr>
              <a:t>Areas</a:t>
            </a:r>
          </a:p>
        </p:txBody>
      </p:sp>
      <p:sp>
        <p:nvSpPr>
          <p:cNvPr id="39" name="Shape 417">
            <a:extLst>
              <a:ext uri="{FF2B5EF4-FFF2-40B4-BE49-F238E27FC236}">
                <a16:creationId xmlns:a16="http://schemas.microsoft.com/office/drawing/2014/main" id="{FB2C30CB-46CC-4A07-B408-9CEABDD2A290}"/>
              </a:ext>
            </a:extLst>
          </p:cNvPr>
          <p:cNvSpPr/>
          <p:nvPr/>
        </p:nvSpPr>
        <p:spPr>
          <a:xfrm>
            <a:off x="1096142" y="1407695"/>
            <a:ext cx="1920239" cy="640080"/>
          </a:xfrm>
          <a:prstGeom prst="rect">
            <a:avLst/>
          </a:prstGeom>
          <a:solidFill>
            <a:schemeClr val="accent1"/>
          </a:solidFill>
          <a:ln w="25400" cap="flat" cmpd="sng">
            <a:noFill/>
            <a:prstDash val="solid"/>
            <a:round/>
            <a:headEnd type="none" w="med" len="med"/>
            <a:tailEnd type="none" w="med" len="med"/>
          </a:ln>
        </p:spPr>
        <p:txBody>
          <a:bodyPr lIns="91440" tIns="46800" rIns="91440" bIns="46800" anchor="ctr" anchorCtr="0">
            <a:noAutofit/>
          </a:bodyPr>
          <a:lstStyle/>
          <a:p>
            <a:pPr>
              <a:buSzPct val="25000"/>
            </a:pPr>
            <a:r>
              <a:rPr lang="en-IN" sz="1200" b="1" dirty="0">
                <a:solidFill>
                  <a:schemeClr val="bg1"/>
                </a:solidFill>
                <a:latin typeface="+mj-lt"/>
                <a:ea typeface="Segoe UI" panose="020B0502040204020203" pitchFamily="34" charset="0"/>
                <a:cs typeface="Arial" panose="020B0604020202020204" pitchFamily="34" charset="0"/>
                <a:sym typeface="Calibri"/>
              </a:rPr>
              <a:t>Point of Contact (POC)</a:t>
            </a:r>
          </a:p>
        </p:txBody>
      </p:sp>
      <p:sp>
        <p:nvSpPr>
          <p:cNvPr id="40" name="Shape 419">
            <a:extLst>
              <a:ext uri="{FF2B5EF4-FFF2-40B4-BE49-F238E27FC236}">
                <a16:creationId xmlns:a16="http://schemas.microsoft.com/office/drawing/2014/main" id="{D8B07561-E788-4714-989A-AB22D568A4A4}"/>
              </a:ext>
            </a:extLst>
          </p:cNvPr>
          <p:cNvSpPr/>
          <p:nvPr/>
        </p:nvSpPr>
        <p:spPr>
          <a:xfrm>
            <a:off x="1096142" y="2168381"/>
            <a:ext cx="1920239" cy="640080"/>
          </a:xfrm>
          <a:prstGeom prst="rect">
            <a:avLst/>
          </a:prstGeom>
          <a:solidFill>
            <a:schemeClr val="accent1"/>
          </a:solidFill>
          <a:ln w="25400" cap="flat" cmpd="sng">
            <a:noFill/>
            <a:prstDash val="solid"/>
            <a:round/>
            <a:headEnd type="none" w="med" len="med"/>
            <a:tailEnd type="none" w="med" len="med"/>
          </a:ln>
        </p:spPr>
        <p:txBody>
          <a:bodyPr lIns="91440" tIns="46800" rIns="91440" bIns="46800" anchor="ctr" anchorCtr="0">
            <a:noAutofit/>
          </a:bodyPr>
          <a:lstStyle/>
          <a:p>
            <a:pPr>
              <a:buSzPct val="25000"/>
            </a:pPr>
            <a:r>
              <a:rPr lang="en-IN" sz="1200" b="1" dirty="0">
                <a:solidFill>
                  <a:schemeClr val="bg1"/>
                </a:solidFill>
                <a:latin typeface="+mj-lt"/>
                <a:ea typeface="Segoe UI" panose="020B0502040204020203" pitchFamily="34" charset="0"/>
                <a:cs typeface="Arial" panose="020B0604020202020204" pitchFamily="34" charset="0"/>
                <a:sym typeface="Calibri"/>
              </a:rPr>
              <a:t>Availability of SME’s</a:t>
            </a:r>
          </a:p>
        </p:txBody>
      </p:sp>
      <p:sp>
        <p:nvSpPr>
          <p:cNvPr id="41" name="Shape 421">
            <a:extLst>
              <a:ext uri="{FF2B5EF4-FFF2-40B4-BE49-F238E27FC236}">
                <a16:creationId xmlns:a16="http://schemas.microsoft.com/office/drawing/2014/main" id="{A91AFBA0-43B6-47F2-BC18-7087F5467CBC}"/>
              </a:ext>
            </a:extLst>
          </p:cNvPr>
          <p:cNvSpPr/>
          <p:nvPr/>
        </p:nvSpPr>
        <p:spPr>
          <a:xfrm>
            <a:off x="1096142" y="3689753"/>
            <a:ext cx="1920239" cy="640080"/>
          </a:xfrm>
          <a:prstGeom prst="rect">
            <a:avLst/>
          </a:prstGeom>
          <a:solidFill>
            <a:schemeClr val="accent1"/>
          </a:solidFill>
          <a:ln w="25400" cap="flat" cmpd="sng">
            <a:noFill/>
            <a:prstDash val="solid"/>
            <a:round/>
            <a:headEnd type="none" w="med" len="med"/>
            <a:tailEnd type="none" w="med" len="med"/>
          </a:ln>
        </p:spPr>
        <p:txBody>
          <a:bodyPr lIns="91440" tIns="46800" rIns="91440" bIns="46800" anchor="ctr" anchorCtr="0">
            <a:noAutofit/>
          </a:bodyPr>
          <a:lstStyle/>
          <a:p>
            <a:pPr>
              <a:buSzPct val="25000"/>
            </a:pPr>
            <a:r>
              <a:rPr lang="en-IN" sz="1200" b="1" dirty="0">
                <a:solidFill>
                  <a:schemeClr val="bg1"/>
                </a:solidFill>
                <a:latin typeface="+mj-lt"/>
                <a:ea typeface="Segoe UI" panose="020B0502040204020203" pitchFamily="34" charset="0"/>
                <a:cs typeface="Arial" panose="020B0604020202020204" pitchFamily="34" charset="0"/>
                <a:sym typeface="Calibri"/>
              </a:rPr>
              <a:t>Documentation: Data Dictionary / DB</a:t>
            </a:r>
          </a:p>
        </p:txBody>
      </p:sp>
      <p:sp>
        <p:nvSpPr>
          <p:cNvPr id="42" name="Shape 423">
            <a:extLst>
              <a:ext uri="{FF2B5EF4-FFF2-40B4-BE49-F238E27FC236}">
                <a16:creationId xmlns:a16="http://schemas.microsoft.com/office/drawing/2014/main" id="{105A613D-7770-4F0E-90E8-DBC732661FC2}"/>
              </a:ext>
            </a:extLst>
          </p:cNvPr>
          <p:cNvSpPr/>
          <p:nvPr/>
        </p:nvSpPr>
        <p:spPr>
          <a:xfrm>
            <a:off x="1096142" y="4450439"/>
            <a:ext cx="1920239" cy="640080"/>
          </a:xfrm>
          <a:prstGeom prst="rect">
            <a:avLst/>
          </a:prstGeom>
          <a:solidFill>
            <a:schemeClr val="accent1"/>
          </a:solidFill>
          <a:ln w="25400" cap="flat" cmpd="sng">
            <a:noFill/>
            <a:prstDash val="solid"/>
            <a:round/>
            <a:headEnd type="none" w="med" len="med"/>
            <a:tailEnd type="none" w="med" len="med"/>
          </a:ln>
        </p:spPr>
        <p:txBody>
          <a:bodyPr lIns="91440" tIns="46800" rIns="91440" bIns="46800" anchor="ctr" anchorCtr="0">
            <a:noAutofit/>
          </a:bodyPr>
          <a:lstStyle/>
          <a:p>
            <a:pPr>
              <a:buSzPct val="25000"/>
            </a:pPr>
            <a:r>
              <a:rPr lang="en-IN" sz="1200" b="1" dirty="0">
                <a:solidFill>
                  <a:schemeClr val="bg1"/>
                </a:solidFill>
                <a:latin typeface="+mj-lt"/>
                <a:ea typeface="Segoe UI" panose="020B0502040204020203" pitchFamily="34" charset="0"/>
                <a:cs typeface="Arial" panose="020B0604020202020204" pitchFamily="34" charset="0"/>
                <a:sym typeface="Calibri"/>
              </a:rPr>
              <a:t>Requisite Access: DB’s / Systems</a:t>
            </a:r>
          </a:p>
        </p:txBody>
      </p:sp>
      <p:sp>
        <p:nvSpPr>
          <p:cNvPr id="43" name="Shape 425">
            <a:extLst>
              <a:ext uri="{FF2B5EF4-FFF2-40B4-BE49-F238E27FC236}">
                <a16:creationId xmlns:a16="http://schemas.microsoft.com/office/drawing/2014/main" id="{2AEC4100-06C4-4EAA-A777-00BD58173EAD}"/>
              </a:ext>
            </a:extLst>
          </p:cNvPr>
          <p:cNvSpPr/>
          <p:nvPr/>
        </p:nvSpPr>
        <p:spPr>
          <a:xfrm>
            <a:off x="1096142" y="5211125"/>
            <a:ext cx="1920239" cy="640080"/>
          </a:xfrm>
          <a:prstGeom prst="rect">
            <a:avLst/>
          </a:prstGeom>
          <a:solidFill>
            <a:schemeClr val="accent1"/>
          </a:solidFill>
          <a:ln w="25400" cap="flat" cmpd="sng">
            <a:noFill/>
            <a:prstDash val="solid"/>
            <a:round/>
            <a:headEnd type="none" w="med" len="med"/>
            <a:tailEnd type="none" w="med" len="med"/>
          </a:ln>
        </p:spPr>
        <p:txBody>
          <a:bodyPr lIns="91440" tIns="46800" rIns="91440" bIns="46800" anchor="ctr" anchorCtr="0">
            <a:noAutofit/>
          </a:bodyPr>
          <a:lstStyle/>
          <a:p>
            <a:pPr>
              <a:buSzPct val="25000"/>
            </a:pPr>
            <a:r>
              <a:rPr lang="en-IN" sz="1200" b="1" dirty="0">
                <a:solidFill>
                  <a:schemeClr val="bg1"/>
                </a:solidFill>
                <a:latin typeface="+mj-lt"/>
                <a:ea typeface="Segoe UI" panose="020B0502040204020203" pitchFamily="34" charset="0"/>
                <a:cs typeface="Arial" panose="020B0604020202020204" pitchFamily="34" charset="0"/>
                <a:sym typeface="Calibri"/>
              </a:rPr>
              <a:t>Infrastructure</a:t>
            </a:r>
          </a:p>
        </p:txBody>
      </p:sp>
      <p:pic>
        <p:nvPicPr>
          <p:cNvPr id="44" name="Picture 43">
            <a:extLst>
              <a:ext uri="{FF2B5EF4-FFF2-40B4-BE49-F238E27FC236}">
                <a16:creationId xmlns:a16="http://schemas.microsoft.com/office/drawing/2014/main" id="{77436E00-0C40-4C93-AE6E-BCD9AA20C22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9563" y="2341391"/>
            <a:ext cx="426984" cy="426984"/>
          </a:xfrm>
          <a:prstGeom prst="rect">
            <a:avLst/>
          </a:prstGeom>
        </p:spPr>
      </p:pic>
      <p:pic>
        <p:nvPicPr>
          <p:cNvPr id="45" name="Picture 44">
            <a:extLst>
              <a:ext uri="{FF2B5EF4-FFF2-40B4-BE49-F238E27FC236}">
                <a16:creationId xmlns:a16="http://schemas.microsoft.com/office/drawing/2014/main" id="{B7E1A857-7185-45FA-9EC4-7F8F0F54095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9125" y="1582019"/>
            <a:ext cx="467865" cy="415628"/>
          </a:xfrm>
          <a:prstGeom prst="rect">
            <a:avLst/>
          </a:prstGeom>
        </p:spPr>
      </p:pic>
      <p:pic>
        <p:nvPicPr>
          <p:cNvPr id="46" name="Picture 45">
            <a:extLst>
              <a:ext uri="{FF2B5EF4-FFF2-40B4-BE49-F238E27FC236}">
                <a16:creationId xmlns:a16="http://schemas.microsoft.com/office/drawing/2014/main" id="{F9115C5B-CF53-4182-A935-405B6A07B01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7939" y="3819317"/>
            <a:ext cx="410235" cy="410235"/>
          </a:xfrm>
          <a:prstGeom prst="rect">
            <a:avLst/>
          </a:prstGeom>
        </p:spPr>
      </p:pic>
      <p:pic>
        <p:nvPicPr>
          <p:cNvPr id="47" name="Picture 46">
            <a:extLst>
              <a:ext uri="{FF2B5EF4-FFF2-40B4-BE49-F238E27FC236}">
                <a16:creationId xmlns:a16="http://schemas.microsoft.com/office/drawing/2014/main" id="{C25F7013-D924-4312-B07B-586E846941F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2629" y="4579685"/>
            <a:ext cx="360851" cy="360851"/>
          </a:xfrm>
          <a:prstGeom prst="rect">
            <a:avLst/>
          </a:prstGeom>
        </p:spPr>
      </p:pic>
      <p:sp>
        <p:nvSpPr>
          <p:cNvPr id="50" name="Shape 421">
            <a:extLst>
              <a:ext uri="{FF2B5EF4-FFF2-40B4-BE49-F238E27FC236}">
                <a16:creationId xmlns:a16="http://schemas.microsoft.com/office/drawing/2014/main" id="{88C28A92-021F-49CB-9EC0-3427DADF7A32}"/>
              </a:ext>
            </a:extLst>
          </p:cNvPr>
          <p:cNvSpPr/>
          <p:nvPr/>
        </p:nvSpPr>
        <p:spPr>
          <a:xfrm>
            <a:off x="1093794" y="2929067"/>
            <a:ext cx="1920239" cy="640080"/>
          </a:xfrm>
          <a:prstGeom prst="rect">
            <a:avLst/>
          </a:prstGeom>
          <a:solidFill>
            <a:schemeClr val="accent1"/>
          </a:solidFill>
          <a:ln w="25400" cap="flat" cmpd="sng">
            <a:noFill/>
            <a:prstDash val="solid"/>
            <a:round/>
            <a:headEnd type="none" w="med" len="med"/>
            <a:tailEnd type="none" w="med" len="med"/>
          </a:ln>
        </p:spPr>
        <p:txBody>
          <a:bodyPr lIns="91440" tIns="46800" rIns="91440" bIns="46800" anchor="ctr" anchorCtr="0">
            <a:noAutofit/>
          </a:bodyPr>
          <a:lstStyle/>
          <a:p>
            <a:pPr>
              <a:buSzPct val="25000"/>
            </a:pPr>
            <a:r>
              <a:rPr lang="en-IN" sz="1200" b="1" dirty="0">
                <a:solidFill>
                  <a:schemeClr val="bg1"/>
                </a:solidFill>
                <a:latin typeface="+mj-lt"/>
                <a:ea typeface="Segoe UI" panose="020B0502040204020203" pitchFamily="34" charset="0"/>
                <a:cs typeface="Arial" panose="020B0604020202020204" pitchFamily="34" charset="0"/>
                <a:sym typeface="Calibri"/>
              </a:rPr>
              <a:t>Timeline Assumptions</a:t>
            </a:r>
          </a:p>
        </p:txBody>
      </p:sp>
      <p:pic>
        <p:nvPicPr>
          <p:cNvPr id="51" name="Picture 50">
            <a:extLst>
              <a:ext uri="{FF2B5EF4-FFF2-40B4-BE49-F238E27FC236}">
                <a16:creationId xmlns:a16="http://schemas.microsoft.com/office/drawing/2014/main" id="{CC5E613A-4CC8-40CD-94B4-836EEB3C370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89857" y="3083769"/>
            <a:ext cx="366401" cy="366401"/>
          </a:xfrm>
          <a:prstGeom prst="rect">
            <a:avLst/>
          </a:prstGeom>
        </p:spPr>
      </p:pic>
      <p:pic>
        <p:nvPicPr>
          <p:cNvPr id="52" name="Picture 2" descr="Image result for technology icon">
            <a:extLst>
              <a:ext uri="{FF2B5EF4-FFF2-40B4-BE49-F238E27FC236}">
                <a16:creationId xmlns:a16="http://schemas.microsoft.com/office/drawing/2014/main" id="{790867C2-0AAD-4610-BBEE-6C6824760F34}"/>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92629" y="5361720"/>
            <a:ext cx="360851" cy="360851"/>
          </a:xfrm>
          <a:prstGeom prst="rect">
            <a:avLst/>
          </a:prstGeom>
          <a:noFill/>
          <a:extLst>
            <a:ext uri="{909E8E84-426E-40DD-AFC4-6F175D3DCCD1}">
              <a14:hiddenFill xmlns:a14="http://schemas.microsoft.com/office/drawing/2010/main">
                <a:solidFill>
                  <a:srgbClr val="FFFFFF"/>
                </a:solidFill>
              </a14:hiddenFill>
            </a:ext>
          </a:extLst>
        </p:spPr>
      </p:pic>
      <p:sp>
        <p:nvSpPr>
          <p:cNvPr id="53" name="Shape 416">
            <a:extLst>
              <a:ext uri="{FF2B5EF4-FFF2-40B4-BE49-F238E27FC236}">
                <a16:creationId xmlns:a16="http://schemas.microsoft.com/office/drawing/2014/main" id="{0436FB45-3446-40B6-B171-7E231A28638C}"/>
              </a:ext>
            </a:extLst>
          </p:cNvPr>
          <p:cNvSpPr/>
          <p:nvPr/>
        </p:nvSpPr>
        <p:spPr>
          <a:xfrm>
            <a:off x="3167360" y="1036291"/>
            <a:ext cx="8726061" cy="303341"/>
          </a:xfrm>
          <a:prstGeom prst="rect">
            <a:avLst/>
          </a:prstGeom>
          <a:solidFill>
            <a:schemeClr val="accent1"/>
          </a:solidFill>
          <a:ln w="9525" cap="flat" cmpd="sng">
            <a:noFill/>
            <a:prstDash val="solid"/>
            <a:round/>
            <a:headEnd type="none" w="med" len="med"/>
            <a:tailEnd type="none" w="med" len="med"/>
          </a:ln>
        </p:spPr>
        <p:txBody>
          <a:bodyPr lIns="90000" tIns="46800" rIns="90000" bIns="46800" anchor="ctr" anchorCtr="0">
            <a:noAutofit/>
          </a:bodyPr>
          <a:lstStyle/>
          <a:p>
            <a:pPr>
              <a:buClr>
                <a:schemeClr val="dk1"/>
              </a:buClr>
              <a:buSzPct val="25000"/>
            </a:pPr>
            <a:r>
              <a:rPr lang="en-IN" sz="1400" b="1" dirty="0">
                <a:solidFill>
                  <a:schemeClr val="bg1"/>
                </a:solidFill>
                <a:latin typeface="+mj-lt"/>
                <a:ea typeface="Segoe UI" panose="020B0502040204020203" pitchFamily="34" charset="0"/>
                <a:cs typeface="Arial" panose="020B0604020202020204" pitchFamily="34" charset="0"/>
                <a:sym typeface="Calibri"/>
              </a:rPr>
              <a:t>Details</a:t>
            </a:r>
          </a:p>
        </p:txBody>
      </p:sp>
      <p:sp>
        <p:nvSpPr>
          <p:cNvPr id="54" name="Shape 418">
            <a:extLst>
              <a:ext uri="{FF2B5EF4-FFF2-40B4-BE49-F238E27FC236}">
                <a16:creationId xmlns:a16="http://schemas.microsoft.com/office/drawing/2014/main" id="{B44685EF-10F3-4629-BF01-8589E4F1BA68}"/>
              </a:ext>
            </a:extLst>
          </p:cNvPr>
          <p:cNvSpPr/>
          <p:nvPr/>
        </p:nvSpPr>
        <p:spPr>
          <a:xfrm>
            <a:off x="3167360" y="1407695"/>
            <a:ext cx="8726061" cy="764275"/>
          </a:xfrm>
          <a:prstGeom prst="rect">
            <a:avLst/>
          </a:prstGeom>
          <a:solidFill>
            <a:schemeClr val="lt1"/>
          </a:solidFill>
          <a:ln w="25400" cap="flat" cmpd="sng">
            <a:noFill/>
            <a:prstDash val="solid"/>
            <a:round/>
            <a:headEnd type="none" w="med" len="med"/>
            <a:tailEnd type="none" w="med" len="med"/>
          </a:ln>
        </p:spPr>
        <p:txBody>
          <a:bodyPr lIns="90000" tIns="46800" rIns="90000" bIns="46800" anchor="ctr" anchorCtr="0">
            <a:noAutofit/>
          </a:bodyPr>
          <a:lstStyle/>
          <a:p>
            <a:pPr marL="109536" indent="-109536">
              <a:buClr>
                <a:schemeClr val="dk1"/>
              </a:buClr>
              <a:buSzPct val="100000"/>
              <a:buFont typeface="Arial"/>
              <a:buChar char="•"/>
            </a:pPr>
            <a:r>
              <a:rPr lang="en-IN" sz="1100" dirty="0">
                <a:latin typeface="+mj-lt"/>
                <a:ea typeface="Segoe UI" panose="020B0502040204020203" pitchFamily="34" charset="0"/>
                <a:cs typeface="Arial" panose="020B0604020202020204" pitchFamily="34" charset="0"/>
                <a:sym typeface="Calibri"/>
              </a:rPr>
              <a:t>The designated Point of Contact (POC) would help in coordinating Knowledge Transfer sessions, access to business teams for business understanding and data queries</a:t>
            </a:r>
          </a:p>
          <a:p>
            <a:pPr marL="109536" indent="-109536">
              <a:buClr>
                <a:schemeClr val="dk1"/>
              </a:buClr>
              <a:buSzPct val="100000"/>
              <a:buFont typeface="Arial"/>
              <a:buChar char="•"/>
            </a:pPr>
            <a:r>
              <a:rPr lang="en-IN" sz="1100" dirty="0">
                <a:latin typeface="+mj-lt"/>
                <a:ea typeface="Segoe UI" panose="020B0502040204020203" pitchFamily="34" charset="0"/>
                <a:cs typeface="Arial" panose="020B0604020202020204" pitchFamily="34" charset="0"/>
                <a:sym typeface="Calibri"/>
              </a:rPr>
              <a:t>Review of deliverables, project status tracking and resolving queries / issues</a:t>
            </a:r>
          </a:p>
        </p:txBody>
      </p:sp>
      <p:sp>
        <p:nvSpPr>
          <p:cNvPr id="55" name="Shape 420">
            <a:extLst>
              <a:ext uri="{FF2B5EF4-FFF2-40B4-BE49-F238E27FC236}">
                <a16:creationId xmlns:a16="http://schemas.microsoft.com/office/drawing/2014/main" id="{87A328F1-9EBF-4537-B0FD-742D6C77E46F}"/>
              </a:ext>
            </a:extLst>
          </p:cNvPr>
          <p:cNvSpPr/>
          <p:nvPr/>
        </p:nvSpPr>
        <p:spPr>
          <a:xfrm>
            <a:off x="3167360" y="2276618"/>
            <a:ext cx="8726061" cy="558479"/>
          </a:xfrm>
          <a:prstGeom prst="rect">
            <a:avLst/>
          </a:prstGeom>
          <a:solidFill>
            <a:schemeClr val="lt1"/>
          </a:solidFill>
          <a:ln w="25400" cap="flat" cmpd="sng">
            <a:noFill/>
            <a:prstDash val="solid"/>
            <a:round/>
            <a:headEnd type="none" w="med" len="med"/>
            <a:tailEnd type="none" w="med" len="med"/>
          </a:ln>
        </p:spPr>
        <p:txBody>
          <a:bodyPr lIns="90000" tIns="46800" rIns="90000" bIns="46800" anchor="ctr" anchorCtr="0">
            <a:noAutofit/>
          </a:bodyPr>
          <a:lstStyle/>
          <a:p>
            <a:pPr marL="109536" indent="-109536">
              <a:buSzPct val="100000"/>
              <a:buFont typeface="Arial"/>
              <a:buChar char="•"/>
            </a:pPr>
            <a:r>
              <a:rPr lang="en-IN" sz="1100" dirty="0">
                <a:latin typeface="+mj-lt"/>
                <a:ea typeface="Segoe UI" panose="020B0502040204020203" pitchFamily="34" charset="0"/>
                <a:cs typeface="Arial" panose="020B0604020202020204" pitchFamily="34" charset="0"/>
                <a:sym typeface="Calibri"/>
              </a:rPr>
              <a:t>Access to SMEs would be important for the LatentView team to familiarize itself with the business and data environment, existing architecture, understanding of the systems and processes that Bridgestone follows</a:t>
            </a:r>
          </a:p>
        </p:txBody>
      </p:sp>
      <p:sp>
        <p:nvSpPr>
          <p:cNvPr id="56" name="Shape 422">
            <a:extLst>
              <a:ext uri="{FF2B5EF4-FFF2-40B4-BE49-F238E27FC236}">
                <a16:creationId xmlns:a16="http://schemas.microsoft.com/office/drawing/2014/main" id="{56ECA73A-0EC0-4852-B374-A246DF4B3014}"/>
              </a:ext>
            </a:extLst>
          </p:cNvPr>
          <p:cNvSpPr/>
          <p:nvPr/>
        </p:nvSpPr>
        <p:spPr>
          <a:xfrm>
            <a:off x="3167360" y="3710199"/>
            <a:ext cx="8726061" cy="649452"/>
          </a:xfrm>
          <a:prstGeom prst="rect">
            <a:avLst/>
          </a:prstGeom>
          <a:solidFill>
            <a:schemeClr val="lt1"/>
          </a:solidFill>
          <a:ln w="25400" cap="flat" cmpd="sng">
            <a:noFill/>
            <a:prstDash val="solid"/>
            <a:round/>
            <a:headEnd type="none" w="med" len="med"/>
            <a:tailEnd type="none" w="med" len="med"/>
          </a:ln>
        </p:spPr>
        <p:txBody>
          <a:bodyPr lIns="90000" tIns="46800" rIns="90000" bIns="46800" anchor="ctr" anchorCtr="0">
            <a:noAutofit/>
          </a:bodyPr>
          <a:lstStyle/>
          <a:p>
            <a:pPr marL="109536" indent="-109536">
              <a:buSzPct val="100000"/>
              <a:buFont typeface="Arial"/>
              <a:buChar char="•"/>
            </a:pPr>
            <a:r>
              <a:rPr lang="en-IN" sz="1100" dirty="0">
                <a:latin typeface="+mj-lt"/>
                <a:ea typeface="Segoe UI" panose="020B0502040204020203" pitchFamily="34" charset="0"/>
                <a:cs typeface="Arial" panose="020B0604020202020204" pitchFamily="34" charset="0"/>
                <a:sym typeface="Calibri"/>
              </a:rPr>
              <a:t>Bridgestone would provide LatentView team with the documentation on the existing setup and data dictionary which would help in aggregation of the requisite data</a:t>
            </a:r>
          </a:p>
        </p:txBody>
      </p:sp>
      <p:sp>
        <p:nvSpPr>
          <p:cNvPr id="57" name="Shape 424">
            <a:extLst>
              <a:ext uri="{FF2B5EF4-FFF2-40B4-BE49-F238E27FC236}">
                <a16:creationId xmlns:a16="http://schemas.microsoft.com/office/drawing/2014/main" id="{C670B428-720F-4996-BF93-C01A0A919081}"/>
              </a:ext>
            </a:extLst>
          </p:cNvPr>
          <p:cNvSpPr/>
          <p:nvPr/>
        </p:nvSpPr>
        <p:spPr>
          <a:xfrm>
            <a:off x="3167360" y="4464299"/>
            <a:ext cx="8726061" cy="607243"/>
          </a:xfrm>
          <a:prstGeom prst="rect">
            <a:avLst/>
          </a:prstGeom>
          <a:solidFill>
            <a:schemeClr val="lt1"/>
          </a:solidFill>
          <a:ln w="25400" cap="flat" cmpd="sng">
            <a:noFill/>
            <a:prstDash val="solid"/>
            <a:round/>
            <a:headEnd type="none" w="med" len="med"/>
            <a:tailEnd type="none" w="med" len="med"/>
          </a:ln>
        </p:spPr>
        <p:txBody>
          <a:bodyPr lIns="90000" tIns="46800" rIns="90000" bIns="46800" anchor="ctr" anchorCtr="0">
            <a:noAutofit/>
          </a:bodyPr>
          <a:lstStyle/>
          <a:p>
            <a:pPr marL="109536" indent="-109536">
              <a:buSzPct val="100000"/>
              <a:buFont typeface="Arial"/>
              <a:buChar char="•"/>
            </a:pPr>
            <a:r>
              <a:rPr lang="en-IN" sz="1100" dirty="0">
                <a:latin typeface="+mj-lt"/>
                <a:ea typeface="Segoe UI" panose="020B0502040204020203" pitchFamily="34" charset="0"/>
                <a:cs typeface="Arial" panose="020B0604020202020204" pitchFamily="34" charset="0"/>
                <a:sym typeface="Calibri"/>
              </a:rPr>
              <a:t>Support from Bridgestone team to help the LatentView team setup the requisite infrastructure from Chennai office</a:t>
            </a:r>
          </a:p>
          <a:p>
            <a:pPr marL="109536" indent="-109536">
              <a:buSzPct val="100000"/>
              <a:buFont typeface="Arial"/>
              <a:buChar char="•"/>
            </a:pPr>
            <a:r>
              <a:rPr lang="en-IN" sz="1100" dirty="0">
                <a:latin typeface="+mj-lt"/>
                <a:ea typeface="Segoe UI" panose="020B0502040204020203" pitchFamily="34" charset="0"/>
                <a:cs typeface="Arial" panose="020B0604020202020204" pitchFamily="34" charset="0"/>
                <a:sym typeface="Calibri"/>
              </a:rPr>
              <a:t>Quick setup of ID’s, requisite access and permissions to the team members</a:t>
            </a:r>
          </a:p>
          <a:p>
            <a:pPr marL="109536" indent="-109536">
              <a:buSzPct val="100000"/>
              <a:buFont typeface="Arial"/>
              <a:buChar char="•"/>
            </a:pPr>
            <a:r>
              <a:rPr lang="en-IN" sz="1100" dirty="0">
                <a:latin typeface="+mj-lt"/>
                <a:ea typeface="Segoe UI" panose="020B0502040204020203" pitchFamily="34" charset="0"/>
                <a:cs typeface="Arial" panose="020B0604020202020204" pitchFamily="34" charset="0"/>
                <a:sym typeface="Calibri"/>
              </a:rPr>
              <a:t>Setup Virtual Machine access / Staging environment for the offshore team </a:t>
            </a:r>
          </a:p>
        </p:txBody>
      </p:sp>
      <p:sp>
        <p:nvSpPr>
          <p:cNvPr id="58" name="Shape 426">
            <a:extLst>
              <a:ext uri="{FF2B5EF4-FFF2-40B4-BE49-F238E27FC236}">
                <a16:creationId xmlns:a16="http://schemas.microsoft.com/office/drawing/2014/main" id="{27679879-2B50-4449-9228-4715F77420EE}"/>
              </a:ext>
            </a:extLst>
          </p:cNvPr>
          <p:cNvSpPr/>
          <p:nvPr/>
        </p:nvSpPr>
        <p:spPr>
          <a:xfrm>
            <a:off x="3167360" y="5176191"/>
            <a:ext cx="8726061" cy="684000"/>
          </a:xfrm>
          <a:prstGeom prst="rect">
            <a:avLst/>
          </a:prstGeom>
          <a:solidFill>
            <a:schemeClr val="lt1"/>
          </a:solidFill>
          <a:ln w="25400" cap="flat" cmpd="sng">
            <a:noFill/>
            <a:prstDash val="solid"/>
            <a:round/>
            <a:headEnd type="none" w="med" len="med"/>
            <a:tailEnd type="none" w="med" len="med"/>
          </a:ln>
        </p:spPr>
        <p:txBody>
          <a:bodyPr lIns="90000" tIns="46800" rIns="90000" bIns="46800" anchor="ctr" anchorCtr="0">
            <a:noAutofit/>
          </a:bodyPr>
          <a:lstStyle/>
          <a:p>
            <a:pPr marL="109536" indent="-109536">
              <a:buSzPct val="100000"/>
              <a:buFont typeface="Arial"/>
              <a:buChar char="•"/>
            </a:pPr>
            <a:r>
              <a:rPr lang="en-IN" sz="1100" dirty="0">
                <a:latin typeface="+mj-lt"/>
                <a:ea typeface="Segoe UI" panose="020B0502040204020203" pitchFamily="34" charset="0"/>
                <a:cs typeface="Arial" panose="020B0604020202020204" pitchFamily="34" charset="0"/>
                <a:sym typeface="Calibri"/>
              </a:rPr>
              <a:t>Technology Infrastructure to store the data, and host the infrastructure will be provided by Bridgestone</a:t>
            </a:r>
          </a:p>
          <a:p>
            <a:pPr marL="109536" indent="-109536">
              <a:buSzPct val="100000"/>
              <a:buFont typeface="Arial"/>
              <a:buChar char="•"/>
            </a:pPr>
            <a:r>
              <a:rPr lang="en-IN" sz="1100" dirty="0">
                <a:latin typeface="+mj-lt"/>
                <a:ea typeface="Segoe UI" panose="020B0502040204020203" pitchFamily="34" charset="0"/>
                <a:cs typeface="Arial" panose="020B0604020202020204" pitchFamily="34" charset="0"/>
                <a:sym typeface="Calibri"/>
              </a:rPr>
              <a:t>Alternatively LatentView can use an cloud based system such as AWS or Azure, this would be billed on actuals and not included the pricing mentioned here</a:t>
            </a:r>
          </a:p>
        </p:txBody>
      </p:sp>
      <p:sp>
        <p:nvSpPr>
          <p:cNvPr id="60" name="Shape 422">
            <a:extLst>
              <a:ext uri="{FF2B5EF4-FFF2-40B4-BE49-F238E27FC236}">
                <a16:creationId xmlns:a16="http://schemas.microsoft.com/office/drawing/2014/main" id="{B9F4FC62-1669-4993-B619-3AE3FD99720A}"/>
              </a:ext>
            </a:extLst>
          </p:cNvPr>
          <p:cNvSpPr/>
          <p:nvPr/>
        </p:nvSpPr>
        <p:spPr>
          <a:xfrm>
            <a:off x="3164525" y="2939746"/>
            <a:ext cx="8729011" cy="665804"/>
          </a:xfrm>
          <a:prstGeom prst="rect">
            <a:avLst/>
          </a:prstGeom>
          <a:solidFill>
            <a:schemeClr val="lt1"/>
          </a:solidFill>
          <a:ln w="25400" cap="flat" cmpd="sng">
            <a:noFill/>
            <a:prstDash val="solid"/>
            <a:round/>
            <a:headEnd type="none" w="med" len="med"/>
            <a:tailEnd type="none" w="med" len="med"/>
          </a:ln>
        </p:spPr>
        <p:txBody>
          <a:bodyPr lIns="90000" tIns="46800" rIns="90000" bIns="46800" anchor="ctr" anchorCtr="0">
            <a:noAutofit/>
          </a:bodyPr>
          <a:lstStyle/>
          <a:p>
            <a:pPr marL="109536" indent="-109536">
              <a:buSzPct val="100000"/>
              <a:buFont typeface="Arial"/>
              <a:buChar char="•"/>
            </a:pPr>
            <a:r>
              <a:rPr lang="en-IN" sz="1100" dirty="0">
                <a:latin typeface="+mj-lt"/>
                <a:ea typeface="Segoe UI" panose="020B0502040204020203" pitchFamily="34" charset="0"/>
                <a:cs typeface="Arial" panose="020B0604020202020204" pitchFamily="34" charset="0"/>
                <a:sym typeface="Calibri"/>
              </a:rPr>
              <a:t>Access to data will be provided within the first week of project kick-off and most data queries resolved before the end of week 2 of the project</a:t>
            </a:r>
          </a:p>
        </p:txBody>
      </p:sp>
      <p:cxnSp>
        <p:nvCxnSpPr>
          <p:cNvPr id="61" name="Straight Connector 60">
            <a:extLst>
              <a:ext uri="{FF2B5EF4-FFF2-40B4-BE49-F238E27FC236}">
                <a16:creationId xmlns:a16="http://schemas.microsoft.com/office/drawing/2014/main" id="{22ED68AA-25DE-4C22-99BB-881D43C75FEB}"/>
              </a:ext>
            </a:extLst>
          </p:cNvPr>
          <p:cNvCxnSpPr/>
          <p:nvPr/>
        </p:nvCxnSpPr>
        <p:spPr>
          <a:xfrm>
            <a:off x="3164526" y="2108079"/>
            <a:ext cx="8728895" cy="0"/>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8F4CD58-2C60-4D0D-B7D4-397A7256D042}"/>
              </a:ext>
            </a:extLst>
          </p:cNvPr>
          <p:cNvCxnSpPr/>
          <p:nvPr/>
        </p:nvCxnSpPr>
        <p:spPr>
          <a:xfrm>
            <a:off x="3164526" y="2868764"/>
            <a:ext cx="8728895" cy="0"/>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89CC0AC-C9C7-48D4-8F1E-AB21A51A1B60}"/>
              </a:ext>
            </a:extLst>
          </p:cNvPr>
          <p:cNvCxnSpPr/>
          <p:nvPr/>
        </p:nvCxnSpPr>
        <p:spPr>
          <a:xfrm>
            <a:off x="3164526" y="3629451"/>
            <a:ext cx="8728895" cy="0"/>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6C4F3BC-828F-4B8C-B2E6-08EF58EE8F4A}"/>
              </a:ext>
            </a:extLst>
          </p:cNvPr>
          <p:cNvCxnSpPr/>
          <p:nvPr/>
        </p:nvCxnSpPr>
        <p:spPr>
          <a:xfrm>
            <a:off x="3164526" y="4390136"/>
            <a:ext cx="8728895" cy="0"/>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E67BE4F-9C9E-473F-95D6-8667319832DB}"/>
              </a:ext>
            </a:extLst>
          </p:cNvPr>
          <p:cNvCxnSpPr/>
          <p:nvPr/>
        </p:nvCxnSpPr>
        <p:spPr>
          <a:xfrm>
            <a:off x="3164526" y="5150823"/>
            <a:ext cx="8728895" cy="0"/>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3131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2654301" y="2362200"/>
            <a:ext cx="6616308" cy="914400"/>
          </a:xfrm>
        </p:spPr>
        <p:txBody>
          <a:bodyPr/>
          <a:lstStyle/>
          <a:p>
            <a:r>
              <a:rPr lang="en-US" dirty="0"/>
              <a:t>Timelines and pricing - Option 2(POC) </a:t>
            </a:r>
          </a:p>
        </p:txBody>
      </p:sp>
    </p:spTree>
    <p:extLst>
      <p:ext uri="{BB962C8B-B14F-4D97-AF65-F5344CB8AC3E}">
        <p14:creationId xmlns:p14="http://schemas.microsoft.com/office/powerpoint/2010/main" val="25262511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5617-B486-4C3E-8A8E-926F69DA02FA}"/>
              </a:ext>
            </a:extLst>
          </p:cNvPr>
          <p:cNvSpPr>
            <a:spLocks noGrp="1"/>
          </p:cNvSpPr>
          <p:nvPr>
            <p:ph type="title"/>
          </p:nvPr>
        </p:nvSpPr>
        <p:spPr/>
        <p:txBody>
          <a:bodyPr/>
          <a:lstStyle/>
          <a:p>
            <a:r>
              <a:rPr lang="en-US" dirty="0"/>
              <a:t>Scope for the POC</a:t>
            </a:r>
            <a:endParaRPr lang="en-IN" dirty="0"/>
          </a:p>
        </p:txBody>
      </p:sp>
      <p:graphicFrame>
        <p:nvGraphicFramePr>
          <p:cNvPr id="3" name="Table 3">
            <a:extLst>
              <a:ext uri="{FF2B5EF4-FFF2-40B4-BE49-F238E27FC236}">
                <a16:creationId xmlns:a16="http://schemas.microsoft.com/office/drawing/2014/main" id="{FE10893A-516D-400E-9F22-6AC295C2180D}"/>
              </a:ext>
            </a:extLst>
          </p:cNvPr>
          <p:cNvGraphicFramePr>
            <a:graphicFrameLocks noGrp="1"/>
          </p:cNvGraphicFramePr>
          <p:nvPr>
            <p:extLst>
              <p:ext uri="{D42A27DB-BD31-4B8C-83A1-F6EECF244321}">
                <p14:modId xmlns:p14="http://schemas.microsoft.com/office/powerpoint/2010/main" val="3008637151"/>
              </p:ext>
            </p:extLst>
          </p:nvPr>
        </p:nvGraphicFramePr>
        <p:xfrm>
          <a:off x="546890" y="1912362"/>
          <a:ext cx="10015093" cy="2788527"/>
        </p:xfrm>
        <a:graphic>
          <a:graphicData uri="http://schemas.openxmlformats.org/drawingml/2006/table">
            <a:tbl>
              <a:tblPr firstRow="1" bandRow="1">
                <a:tableStyleId>{5C22544A-7EE6-4342-B048-85BDC9FD1C3A}</a:tableStyleId>
              </a:tblPr>
              <a:tblGrid>
                <a:gridCol w="3732696">
                  <a:extLst>
                    <a:ext uri="{9D8B030D-6E8A-4147-A177-3AD203B41FA5}">
                      <a16:colId xmlns:a16="http://schemas.microsoft.com/office/drawing/2014/main" val="3226662418"/>
                    </a:ext>
                  </a:extLst>
                </a:gridCol>
                <a:gridCol w="6282397">
                  <a:extLst>
                    <a:ext uri="{9D8B030D-6E8A-4147-A177-3AD203B41FA5}">
                      <a16:colId xmlns:a16="http://schemas.microsoft.com/office/drawing/2014/main" val="296512210"/>
                    </a:ext>
                  </a:extLst>
                </a:gridCol>
              </a:tblGrid>
              <a:tr h="562384">
                <a:tc>
                  <a:txBody>
                    <a:bodyPr/>
                    <a:lstStyle/>
                    <a:p>
                      <a:r>
                        <a:rPr lang="en-US" dirty="0"/>
                        <a:t>Project</a:t>
                      </a:r>
                      <a:endParaRPr lang="en-IN" dirty="0"/>
                    </a:p>
                  </a:txBody>
                  <a:tcPr/>
                </a:tc>
                <a:tc>
                  <a:txBody>
                    <a:bodyPr/>
                    <a:lstStyle/>
                    <a:p>
                      <a:r>
                        <a:rPr lang="en-US" dirty="0"/>
                        <a:t>Scope </a:t>
                      </a:r>
                      <a:endParaRPr lang="en-IN" dirty="0"/>
                    </a:p>
                  </a:txBody>
                  <a:tcPr/>
                </a:tc>
                <a:extLst>
                  <a:ext uri="{0D108BD9-81ED-4DB2-BD59-A6C34878D82A}">
                    <a16:rowId xmlns:a16="http://schemas.microsoft.com/office/drawing/2014/main" val="4142338458"/>
                  </a:ext>
                </a:extLst>
              </a:tr>
              <a:tr h="945983">
                <a:tc>
                  <a:txBody>
                    <a:bodyPr/>
                    <a:lstStyle/>
                    <a:p>
                      <a:r>
                        <a:rPr lang="en-US" dirty="0"/>
                        <a:t>Stock-out</a:t>
                      </a:r>
                      <a:endParaRPr lang="en-IN" dirty="0"/>
                    </a:p>
                  </a:txBody>
                  <a:tcPr/>
                </a:tc>
                <a:tc>
                  <a:txBody>
                    <a:bodyPr/>
                    <a:lstStyle/>
                    <a:p>
                      <a:pPr marL="285750" indent="-285750">
                        <a:buFontTx/>
                        <a:buChar char="-"/>
                      </a:pPr>
                      <a:r>
                        <a:rPr lang="en-US" dirty="0"/>
                        <a:t>Develop  Forecasting model</a:t>
                      </a:r>
                      <a:r>
                        <a:rPr lang="en-IN" dirty="0"/>
                        <a:t>  at store level ( time Granularity : Day level) for one defined region</a:t>
                      </a:r>
                    </a:p>
                    <a:p>
                      <a:pPr marL="0" indent="0">
                        <a:buFontTx/>
                        <a:buNone/>
                      </a:pPr>
                      <a:r>
                        <a:rPr lang="en-IN" dirty="0"/>
                        <a:t>Output : executable ML model</a:t>
                      </a:r>
                      <a:endParaRPr lang="en-US" dirty="0"/>
                    </a:p>
                  </a:txBody>
                  <a:tcPr/>
                </a:tc>
                <a:extLst>
                  <a:ext uri="{0D108BD9-81ED-4DB2-BD59-A6C34878D82A}">
                    <a16:rowId xmlns:a16="http://schemas.microsoft.com/office/drawing/2014/main" val="3616536502"/>
                  </a:ext>
                </a:extLst>
              </a:tr>
              <a:tr h="562384">
                <a:tc>
                  <a:txBody>
                    <a:bodyPr/>
                    <a:lstStyle/>
                    <a:p>
                      <a:r>
                        <a:rPr lang="en-US" dirty="0"/>
                        <a:t>Milk run route optimization</a:t>
                      </a:r>
                      <a:endParaRPr lang="en-IN" dirty="0"/>
                    </a:p>
                  </a:txBody>
                  <a:tcPr/>
                </a:tc>
                <a:tc>
                  <a:txBody>
                    <a:bodyPr/>
                    <a:lstStyle/>
                    <a:p>
                      <a:pPr marL="285750" indent="-285750">
                        <a:buFontTx/>
                        <a:buChar char="-"/>
                      </a:pPr>
                      <a:r>
                        <a:rPr lang="en-US" dirty="0"/>
                        <a:t>Statistical analysis &amp; insights of historical trip data</a:t>
                      </a:r>
                    </a:p>
                    <a:p>
                      <a:pPr marL="0" indent="0">
                        <a:buFontTx/>
                        <a:buNone/>
                      </a:pPr>
                      <a:r>
                        <a:rPr lang="en-US" dirty="0"/>
                        <a:t>Output: Insight report covering routes, products, </a:t>
                      </a:r>
                      <a:r>
                        <a:rPr lang="en-US" dirty="0" err="1"/>
                        <a:t>etc</a:t>
                      </a:r>
                      <a:endParaRPr lang="en-IN" dirty="0"/>
                    </a:p>
                  </a:txBody>
                  <a:tcPr/>
                </a:tc>
                <a:extLst>
                  <a:ext uri="{0D108BD9-81ED-4DB2-BD59-A6C34878D82A}">
                    <a16:rowId xmlns:a16="http://schemas.microsoft.com/office/drawing/2014/main" val="2716965645"/>
                  </a:ext>
                </a:extLst>
              </a:tr>
              <a:tr h="562384">
                <a:tc>
                  <a:txBody>
                    <a:bodyPr/>
                    <a:lstStyle/>
                    <a:p>
                      <a:r>
                        <a:rPr lang="en-US" dirty="0"/>
                        <a:t>Raw-material inventory management</a:t>
                      </a:r>
                      <a:endParaRPr lang="en-IN" dirty="0"/>
                    </a:p>
                  </a:txBody>
                  <a:tcPr/>
                </a:tc>
                <a:tc>
                  <a:txBody>
                    <a:bodyPr/>
                    <a:lstStyle/>
                    <a:p>
                      <a:pPr marL="285750" indent="-285750">
                        <a:buFontTx/>
                        <a:buChar char="-"/>
                      </a:pPr>
                      <a:r>
                        <a:rPr lang="en-US" dirty="0"/>
                        <a:t>Statistical analysis &amp; insights of historical inventory  data</a:t>
                      </a:r>
                    </a:p>
                    <a:p>
                      <a:pPr marL="0" indent="0">
                        <a:buFontTx/>
                        <a:buNone/>
                      </a:pPr>
                      <a:r>
                        <a:rPr lang="en-US" dirty="0"/>
                        <a:t>Output: Insight report on inventory KPIs </a:t>
                      </a:r>
                      <a:endParaRPr lang="en-IN" dirty="0"/>
                    </a:p>
                  </a:txBody>
                  <a:tcPr/>
                </a:tc>
                <a:extLst>
                  <a:ext uri="{0D108BD9-81ED-4DB2-BD59-A6C34878D82A}">
                    <a16:rowId xmlns:a16="http://schemas.microsoft.com/office/drawing/2014/main" val="1254999140"/>
                  </a:ext>
                </a:extLst>
              </a:tr>
            </a:tbl>
          </a:graphicData>
        </a:graphic>
      </p:graphicFrame>
      <p:sp>
        <p:nvSpPr>
          <p:cNvPr id="4" name="TextBox 3">
            <a:extLst>
              <a:ext uri="{FF2B5EF4-FFF2-40B4-BE49-F238E27FC236}">
                <a16:creationId xmlns:a16="http://schemas.microsoft.com/office/drawing/2014/main" id="{7E014674-E8B5-414D-965E-B1FEC85CFA0A}"/>
              </a:ext>
            </a:extLst>
          </p:cNvPr>
          <p:cNvSpPr txBox="1"/>
          <p:nvPr/>
        </p:nvSpPr>
        <p:spPr>
          <a:xfrm>
            <a:off x="1550748" y="1222948"/>
            <a:ext cx="6771861" cy="369332"/>
          </a:xfrm>
          <a:prstGeom prst="rect">
            <a:avLst/>
          </a:prstGeom>
          <a:noFill/>
        </p:spPr>
        <p:txBody>
          <a:bodyPr wrap="square" rtlCol="0">
            <a:spAutoFit/>
          </a:bodyPr>
          <a:lstStyle/>
          <a:p>
            <a:r>
              <a:rPr lang="en-US" dirty="0"/>
              <a:t>LatentView proposes the following scope for the 3 use cases as a POC</a:t>
            </a:r>
            <a:endParaRPr lang="en-IN" dirty="0"/>
          </a:p>
        </p:txBody>
      </p:sp>
      <p:sp>
        <p:nvSpPr>
          <p:cNvPr id="5" name="TextBox 4">
            <a:extLst>
              <a:ext uri="{FF2B5EF4-FFF2-40B4-BE49-F238E27FC236}">
                <a16:creationId xmlns:a16="http://schemas.microsoft.com/office/drawing/2014/main" id="{0480BE63-800E-41D6-BEF9-AEBB7BCF64AD}"/>
              </a:ext>
            </a:extLst>
          </p:cNvPr>
          <p:cNvSpPr txBox="1"/>
          <p:nvPr/>
        </p:nvSpPr>
        <p:spPr>
          <a:xfrm>
            <a:off x="1378226" y="5102087"/>
            <a:ext cx="5592417" cy="646331"/>
          </a:xfrm>
          <a:prstGeom prst="rect">
            <a:avLst/>
          </a:prstGeom>
          <a:noFill/>
        </p:spPr>
        <p:txBody>
          <a:bodyPr wrap="square" rtlCol="0">
            <a:spAutoFit/>
          </a:bodyPr>
          <a:lstStyle/>
          <a:p>
            <a:r>
              <a:rPr lang="en-US" dirty="0"/>
              <a:t>Cost  for the above scope: </a:t>
            </a:r>
            <a:r>
              <a:rPr lang="en-IN" sz="1800" dirty="0">
                <a:solidFill>
                  <a:schemeClr val="tx1"/>
                </a:solidFill>
                <a:latin typeface="+mj-lt"/>
                <a:cs typeface="Arial" panose="020B0604020202020204" pitchFamily="34" charset="0"/>
              </a:rPr>
              <a:t>$ </a:t>
            </a:r>
            <a:r>
              <a:rPr lang="en-US" sz="1800" dirty="0">
                <a:solidFill>
                  <a:schemeClr val="tx1"/>
                </a:solidFill>
                <a:latin typeface="+mj-lt"/>
                <a:cs typeface="Arial" panose="020B0604020202020204" pitchFamily="34" charset="0"/>
              </a:rPr>
              <a:t>3</a:t>
            </a:r>
            <a:r>
              <a:rPr lang="en-US" dirty="0"/>
              <a:t>0,000**  </a:t>
            </a:r>
          </a:p>
          <a:p>
            <a:r>
              <a:rPr lang="en-US" dirty="0"/>
              <a:t>Time:  6 weeks</a:t>
            </a:r>
            <a:endParaRPr lang="en-IN" dirty="0"/>
          </a:p>
        </p:txBody>
      </p:sp>
      <p:sp>
        <p:nvSpPr>
          <p:cNvPr id="6" name="TextBox 5">
            <a:extLst>
              <a:ext uri="{FF2B5EF4-FFF2-40B4-BE49-F238E27FC236}">
                <a16:creationId xmlns:a16="http://schemas.microsoft.com/office/drawing/2014/main" id="{7DB2416C-F089-4810-9FC5-6C8BA5EE9779}"/>
              </a:ext>
            </a:extLst>
          </p:cNvPr>
          <p:cNvSpPr txBox="1"/>
          <p:nvPr/>
        </p:nvSpPr>
        <p:spPr>
          <a:xfrm>
            <a:off x="2855943" y="5884367"/>
            <a:ext cx="3000009" cy="523220"/>
          </a:xfrm>
          <a:prstGeom prst="rect">
            <a:avLst/>
          </a:prstGeom>
          <a:noFill/>
        </p:spPr>
        <p:txBody>
          <a:bodyPr wrap="square" rtlCol="0">
            <a:spAutoFit/>
          </a:bodyPr>
          <a:lstStyle/>
          <a:p>
            <a:r>
              <a:rPr lang="en-US" sz="1400" dirty="0">
                <a:latin typeface="+mj-lt"/>
                <a:cs typeface="Arial" panose="020B0604020202020204" pitchFamily="34" charset="0"/>
              </a:rPr>
              <a:t>** Does not include tax &amp; other charges</a:t>
            </a:r>
          </a:p>
        </p:txBody>
      </p:sp>
    </p:spTree>
    <p:extLst>
      <p:ext uri="{BB962C8B-B14F-4D97-AF65-F5344CB8AC3E}">
        <p14:creationId xmlns:p14="http://schemas.microsoft.com/office/powerpoint/2010/main" val="38383761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9C2B8-1704-406B-80FB-99BAC1880168}"/>
              </a:ext>
            </a:extLst>
          </p:cNvPr>
          <p:cNvSpPr>
            <a:spLocks noGrp="1"/>
          </p:cNvSpPr>
          <p:nvPr>
            <p:ph type="ctrTitle"/>
          </p:nvPr>
        </p:nvSpPr>
        <p:spPr/>
        <p:txBody>
          <a:bodyPr/>
          <a:lstStyle/>
          <a:p>
            <a:r>
              <a:rPr lang="en-US" dirty="0"/>
              <a:t>Thank You</a:t>
            </a:r>
            <a:endParaRPr lang="en-IN" dirty="0"/>
          </a:p>
        </p:txBody>
      </p:sp>
    </p:spTree>
    <p:extLst>
      <p:ext uri="{BB962C8B-B14F-4D97-AF65-F5344CB8AC3E}">
        <p14:creationId xmlns:p14="http://schemas.microsoft.com/office/powerpoint/2010/main" val="23729814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308" name="Shape 308"/>
          <p:cNvSpPr txBox="1">
            <a:spLocks noGrp="1"/>
          </p:cNvSpPr>
          <p:nvPr>
            <p:ph type="title"/>
          </p:nvPr>
        </p:nvSpPr>
        <p:spPr>
          <a:xfrm>
            <a:off x="599655" y="58925"/>
            <a:ext cx="10940304" cy="408349"/>
          </a:xfrm>
          <a:prstGeom prst="rect">
            <a:avLst/>
          </a:prstGeom>
          <a:noFill/>
          <a:ln>
            <a:noFill/>
          </a:ln>
        </p:spPr>
        <p:txBody>
          <a:bodyPr wrap="square" lIns="91425" tIns="45700" rIns="91425" bIns="45700" anchor="ctr" anchorCtr="0">
            <a:noAutofit/>
          </a:bodyPr>
          <a:lstStyle/>
          <a:p>
            <a:pPr lvl="0" indent="-177800">
              <a:spcBef>
                <a:spcPts val="0"/>
              </a:spcBef>
              <a:buClr>
                <a:schemeClr val="lt1"/>
              </a:buClr>
              <a:buSzPct val="100000"/>
            </a:pPr>
            <a:r>
              <a:rPr lang="en-US" dirty="0">
                <a:solidFill>
                  <a:schemeClr val="lt1"/>
                </a:solidFill>
                <a:ea typeface="Arial"/>
                <a:sym typeface="Arial"/>
              </a:rPr>
              <a:t>Overall Technical Architecture </a:t>
            </a:r>
          </a:p>
        </p:txBody>
      </p:sp>
      <p:sp>
        <p:nvSpPr>
          <p:cNvPr id="48" name="TextBox 47">
            <a:extLst>
              <a:ext uri="{FF2B5EF4-FFF2-40B4-BE49-F238E27FC236}">
                <a16:creationId xmlns:a16="http://schemas.microsoft.com/office/drawing/2014/main" id="{70408232-9082-4D4F-842B-06F1DBB82E56}"/>
              </a:ext>
            </a:extLst>
          </p:cNvPr>
          <p:cNvSpPr txBox="1"/>
          <p:nvPr/>
        </p:nvSpPr>
        <p:spPr>
          <a:xfrm>
            <a:off x="5127713" y="2420779"/>
            <a:ext cx="1385932" cy="419695"/>
          </a:xfrm>
          <a:prstGeom prst="rect">
            <a:avLst/>
          </a:prstGeom>
          <a:noFill/>
        </p:spPr>
        <p:txBody>
          <a:bodyPr wrap="square" rtlCol="0">
            <a:spAutoFit/>
          </a:bodyPr>
          <a:lstStyle/>
          <a:p>
            <a:pPr algn="ctr"/>
            <a:r>
              <a:rPr lang="en-IN" sz="1200" dirty="0"/>
              <a:t>Updated ML model</a:t>
            </a:r>
          </a:p>
          <a:p>
            <a:pPr algn="ctr"/>
            <a:r>
              <a:rPr lang="en-IN" sz="1200" dirty="0"/>
              <a:t>Input Data</a:t>
            </a:r>
          </a:p>
        </p:txBody>
      </p:sp>
      <p:sp>
        <p:nvSpPr>
          <p:cNvPr id="49" name="Rectangle 48">
            <a:extLst>
              <a:ext uri="{FF2B5EF4-FFF2-40B4-BE49-F238E27FC236}">
                <a16:creationId xmlns:a16="http://schemas.microsoft.com/office/drawing/2014/main" id="{0E09C563-B0BE-406E-A2AC-B8468E171A54}"/>
              </a:ext>
            </a:extLst>
          </p:cNvPr>
          <p:cNvSpPr/>
          <p:nvPr/>
        </p:nvSpPr>
        <p:spPr>
          <a:xfrm>
            <a:off x="553838" y="4977898"/>
            <a:ext cx="5048592" cy="147696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0" name="Picture 49">
            <a:extLst>
              <a:ext uri="{FF2B5EF4-FFF2-40B4-BE49-F238E27FC236}">
                <a16:creationId xmlns:a16="http://schemas.microsoft.com/office/drawing/2014/main" id="{54087B20-C9B9-403E-B4AD-996E1F22AD1C}"/>
              </a:ext>
            </a:extLst>
          </p:cNvPr>
          <p:cNvPicPr>
            <a:picLocks noChangeAspect="1"/>
          </p:cNvPicPr>
          <p:nvPr/>
        </p:nvPicPr>
        <p:blipFill rotWithShape="1">
          <a:blip r:embed="rId3"/>
          <a:srcRect l="20244" t="12924" r="25621" b="13816"/>
          <a:stretch/>
        </p:blipFill>
        <p:spPr>
          <a:xfrm>
            <a:off x="3749257" y="968010"/>
            <a:ext cx="802989" cy="1053305"/>
          </a:xfrm>
          <a:prstGeom prst="rect">
            <a:avLst/>
          </a:prstGeom>
        </p:spPr>
      </p:pic>
      <p:pic>
        <p:nvPicPr>
          <p:cNvPr id="51" name="Picture 50">
            <a:extLst>
              <a:ext uri="{FF2B5EF4-FFF2-40B4-BE49-F238E27FC236}">
                <a16:creationId xmlns:a16="http://schemas.microsoft.com/office/drawing/2014/main" id="{C5730628-76F3-4B21-9846-5400E9FE5712}"/>
              </a:ext>
            </a:extLst>
          </p:cNvPr>
          <p:cNvPicPr>
            <a:picLocks noChangeAspect="1"/>
          </p:cNvPicPr>
          <p:nvPr/>
        </p:nvPicPr>
        <p:blipFill>
          <a:blip r:embed="rId4"/>
          <a:stretch>
            <a:fillRect/>
          </a:stretch>
        </p:blipFill>
        <p:spPr>
          <a:xfrm>
            <a:off x="944847" y="3275463"/>
            <a:ext cx="829168" cy="829168"/>
          </a:xfrm>
          <a:prstGeom prst="rect">
            <a:avLst/>
          </a:prstGeom>
        </p:spPr>
      </p:pic>
      <p:cxnSp>
        <p:nvCxnSpPr>
          <p:cNvPr id="52" name="Straight Arrow Connector 51">
            <a:extLst>
              <a:ext uri="{FF2B5EF4-FFF2-40B4-BE49-F238E27FC236}">
                <a16:creationId xmlns:a16="http://schemas.microsoft.com/office/drawing/2014/main" id="{BD4B391F-E12A-432C-B012-14A9BC19F2A6}"/>
              </a:ext>
            </a:extLst>
          </p:cNvPr>
          <p:cNvCxnSpPr>
            <a:cxnSpLocks/>
            <a:stCxn id="92" idx="1"/>
            <a:endCxn id="51" idx="3"/>
          </p:cNvCxnSpPr>
          <p:nvPr/>
        </p:nvCxnSpPr>
        <p:spPr>
          <a:xfrm flipH="1">
            <a:off x="1774015" y="3683894"/>
            <a:ext cx="779695" cy="6153"/>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A75768D-77B7-4A33-8E9E-49B5D3155E86}"/>
              </a:ext>
            </a:extLst>
          </p:cNvPr>
          <p:cNvCxnSpPr>
            <a:cxnSpLocks/>
            <a:stCxn id="92" idx="3"/>
            <a:endCxn id="58" idx="1"/>
          </p:cNvCxnSpPr>
          <p:nvPr/>
        </p:nvCxnSpPr>
        <p:spPr>
          <a:xfrm flipV="1">
            <a:off x="3596806" y="3680788"/>
            <a:ext cx="1202794" cy="3106"/>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DDA9E71-BA59-4F09-A41B-6478E594C60F}"/>
              </a:ext>
            </a:extLst>
          </p:cNvPr>
          <p:cNvCxnSpPr>
            <a:cxnSpLocks/>
            <a:stCxn id="58" idx="3"/>
            <a:endCxn id="74" idx="1"/>
          </p:cNvCxnSpPr>
          <p:nvPr/>
        </p:nvCxnSpPr>
        <p:spPr>
          <a:xfrm>
            <a:off x="5623665" y="3680788"/>
            <a:ext cx="1347374" cy="3106"/>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A98A76AF-35D0-4709-BDAE-FFB1AC9EB186}"/>
              </a:ext>
            </a:extLst>
          </p:cNvPr>
          <p:cNvSpPr txBox="1"/>
          <p:nvPr/>
        </p:nvSpPr>
        <p:spPr>
          <a:xfrm>
            <a:off x="2349459" y="4184748"/>
            <a:ext cx="1455943" cy="461665"/>
          </a:xfrm>
          <a:prstGeom prst="rect">
            <a:avLst/>
          </a:prstGeom>
          <a:noFill/>
        </p:spPr>
        <p:txBody>
          <a:bodyPr wrap="square" rtlCol="0">
            <a:spAutoFit/>
          </a:bodyPr>
          <a:lstStyle/>
          <a:p>
            <a:pPr algn="ctr"/>
            <a:r>
              <a:rPr lang="en-IN" sz="1200" dirty="0"/>
              <a:t>Web User Interface</a:t>
            </a:r>
          </a:p>
          <a:p>
            <a:pPr algn="ctr"/>
            <a:r>
              <a:rPr lang="en-IN" sz="1200" dirty="0"/>
              <a:t>(AngularJs)</a:t>
            </a:r>
          </a:p>
        </p:txBody>
      </p:sp>
      <p:sp>
        <p:nvSpPr>
          <p:cNvPr id="56" name="TextBox 55">
            <a:extLst>
              <a:ext uri="{FF2B5EF4-FFF2-40B4-BE49-F238E27FC236}">
                <a16:creationId xmlns:a16="http://schemas.microsoft.com/office/drawing/2014/main" id="{E748BD4D-5BF0-4801-90A9-ABF7FEEA65E8}"/>
              </a:ext>
            </a:extLst>
          </p:cNvPr>
          <p:cNvSpPr txBox="1"/>
          <p:nvPr/>
        </p:nvSpPr>
        <p:spPr>
          <a:xfrm>
            <a:off x="4675399" y="4179670"/>
            <a:ext cx="1145280" cy="251817"/>
          </a:xfrm>
          <a:prstGeom prst="rect">
            <a:avLst/>
          </a:prstGeom>
          <a:noFill/>
        </p:spPr>
        <p:txBody>
          <a:bodyPr wrap="square" rtlCol="0">
            <a:spAutoFit/>
          </a:bodyPr>
          <a:lstStyle/>
          <a:p>
            <a:pPr algn="ctr"/>
            <a:r>
              <a:rPr lang="en-IN" sz="1200" dirty="0"/>
              <a:t>API Gateway</a:t>
            </a:r>
          </a:p>
        </p:txBody>
      </p:sp>
      <p:sp>
        <p:nvSpPr>
          <p:cNvPr id="57" name="TextBox 56">
            <a:extLst>
              <a:ext uri="{FF2B5EF4-FFF2-40B4-BE49-F238E27FC236}">
                <a16:creationId xmlns:a16="http://schemas.microsoft.com/office/drawing/2014/main" id="{32DAE7EE-D452-4749-AC3D-1E620F957DFB}"/>
              </a:ext>
            </a:extLst>
          </p:cNvPr>
          <p:cNvSpPr txBox="1"/>
          <p:nvPr/>
        </p:nvSpPr>
        <p:spPr>
          <a:xfrm>
            <a:off x="6622782" y="4190166"/>
            <a:ext cx="1782600" cy="276999"/>
          </a:xfrm>
          <a:prstGeom prst="rect">
            <a:avLst/>
          </a:prstGeom>
          <a:noFill/>
        </p:spPr>
        <p:txBody>
          <a:bodyPr wrap="square" rtlCol="0">
            <a:spAutoFit/>
          </a:bodyPr>
          <a:lstStyle/>
          <a:p>
            <a:pPr algn="ctr"/>
            <a:r>
              <a:rPr lang="en-IN" sz="1200" dirty="0"/>
              <a:t>Elastic Container Service</a:t>
            </a:r>
          </a:p>
        </p:txBody>
      </p:sp>
      <p:pic>
        <p:nvPicPr>
          <p:cNvPr id="58" name="Picture 2" descr="AWS Api Gateway Vector Logo - Download Free SVG Icon | Worldvectorlogo">
            <a:extLst>
              <a:ext uri="{FF2B5EF4-FFF2-40B4-BE49-F238E27FC236}">
                <a16:creationId xmlns:a16="http://schemas.microsoft.com/office/drawing/2014/main" id="{D5135455-54DB-407B-92FA-A5AD569997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9600" y="3181906"/>
            <a:ext cx="824065" cy="997764"/>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a:extLst>
              <a:ext uri="{FF2B5EF4-FFF2-40B4-BE49-F238E27FC236}">
                <a16:creationId xmlns:a16="http://schemas.microsoft.com/office/drawing/2014/main" id="{9D5A3665-4555-42F6-99C3-48C519EDB915}"/>
              </a:ext>
            </a:extLst>
          </p:cNvPr>
          <p:cNvPicPr>
            <a:picLocks noChangeAspect="1"/>
          </p:cNvPicPr>
          <p:nvPr/>
        </p:nvPicPr>
        <p:blipFill>
          <a:blip r:embed="rId4"/>
          <a:stretch>
            <a:fillRect/>
          </a:stretch>
        </p:blipFill>
        <p:spPr>
          <a:xfrm>
            <a:off x="10874654" y="1078427"/>
            <a:ext cx="829168" cy="829168"/>
          </a:xfrm>
          <a:prstGeom prst="rect">
            <a:avLst/>
          </a:prstGeom>
        </p:spPr>
      </p:pic>
      <p:pic>
        <p:nvPicPr>
          <p:cNvPr id="60" name="Picture 59">
            <a:extLst>
              <a:ext uri="{FF2B5EF4-FFF2-40B4-BE49-F238E27FC236}">
                <a16:creationId xmlns:a16="http://schemas.microsoft.com/office/drawing/2014/main" id="{A2A56309-6925-4BBA-99E0-940EFBB1C0A4}"/>
              </a:ext>
            </a:extLst>
          </p:cNvPr>
          <p:cNvPicPr>
            <a:picLocks noChangeAspect="1"/>
          </p:cNvPicPr>
          <p:nvPr/>
        </p:nvPicPr>
        <p:blipFill rotWithShape="1">
          <a:blip r:embed="rId6"/>
          <a:srcRect l="12511" r="11145"/>
          <a:stretch/>
        </p:blipFill>
        <p:spPr>
          <a:xfrm>
            <a:off x="8296716" y="1170781"/>
            <a:ext cx="1133047" cy="670965"/>
          </a:xfrm>
          <a:prstGeom prst="rect">
            <a:avLst/>
          </a:prstGeom>
        </p:spPr>
      </p:pic>
      <p:cxnSp>
        <p:nvCxnSpPr>
          <p:cNvPr id="61" name="Straight Arrow Connector 60">
            <a:extLst>
              <a:ext uri="{FF2B5EF4-FFF2-40B4-BE49-F238E27FC236}">
                <a16:creationId xmlns:a16="http://schemas.microsoft.com/office/drawing/2014/main" id="{73EEBF2D-D805-4807-BEBB-6EAA909318FD}"/>
              </a:ext>
            </a:extLst>
          </p:cNvPr>
          <p:cNvCxnSpPr>
            <a:cxnSpLocks/>
            <a:stCxn id="59" idx="1"/>
            <a:endCxn id="95" idx="3"/>
          </p:cNvCxnSpPr>
          <p:nvPr/>
        </p:nvCxnSpPr>
        <p:spPr>
          <a:xfrm flipH="1">
            <a:off x="10491234" y="1493011"/>
            <a:ext cx="383420" cy="64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3821B86-983E-4365-BAC9-0A7F4E3C72D2}"/>
              </a:ext>
            </a:extLst>
          </p:cNvPr>
          <p:cNvCxnSpPr>
            <a:stCxn id="60" idx="1"/>
            <a:endCxn id="50" idx="3"/>
          </p:cNvCxnSpPr>
          <p:nvPr/>
        </p:nvCxnSpPr>
        <p:spPr>
          <a:xfrm flipH="1" flipV="1">
            <a:off x="4552246" y="1494663"/>
            <a:ext cx="3744470" cy="116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DC64295E-CABE-4770-B18F-446466B9BC12}"/>
              </a:ext>
            </a:extLst>
          </p:cNvPr>
          <p:cNvSpPr txBox="1"/>
          <p:nvPr/>
        </p:nvSpPr>
        <p:spPr>
          <a:xfrm>
            <a:off x="774867" y="4190165"/>
            <a:ext cx="1145280" cy="276999"/>
          </a:xfrm>
          <a:prstGeom prst="rect">
            <a:avLst/>
          </a:prstGeom>
          <a:noFill/>
        </p:spPr>
        <p:txBody>
          <a:bodyPr wrap="square" rtlCol="0">
            <a:spAutoFit/>
          </a:bodyPr>
          <a:lstStyle/>
          <a:p>
            <a:pPr algn="ctr"/>
            <a:r>
              <a:rPr lang="en-IN" sz="1200" dirty="0"/>
              <a:t>End User</a:t>
            </a:r>
          </a:p>
        </p:txBody>
      </p:sp>
      <p:pic>
        <p:nvPicPr>
          <p:cNvPr id="64" name="Picture 63">
            <a:extLst>
              <a:ext uri="{FF2B5EF4-FFF2-40B4-BE49-F238E27FC236}">
                <a16:creationId xmlns:a16="http://schemas.microsoft.com/office/drawing/2014/main" id="{884E4B07-7480-46E3-8ADA-D4F4BBA8BE31}"/>
              </a:ext>
            </a:extLst>
          </p:cNvPr>
          <p:cNvPicPr>
            <a:picLocks noChangeAspect="1"/>
          </p:cNvPicPr>
          <p:nvPr/>
        </p:nvPicPr>
        <p:blipFill>
          <a:blip r:embed="rId7"/>
          <a:stretch>
            <a:fillRect/>
          </a:stretch>
        </p:blipFill>
        <p:spPr>
          <a:xfrm>
            <a:off x="961050" y="1072931"/>
            <a:ext cx="785872" cy="866662"/>
          </a:xfrm>
          <a:prstGeom prst="rect">
            <a:avLst/>
          </a:prstGeom>
        </p:spPr>
      </p:pic>
      <p:cxnSp>
        <p:nvCxnSpPr>
          <p:cNvPr id="70" name="Straight Arrow Connector 69">
            <a:extLst>
              <a:ext uri="{FF2B5EF4-FFF2-40B4-BE49-F238E27FC236}">
                <a16:creationId xmlns:a16="http://schemas.microsoft.com/office/drawing/2014/main" id="{297EA21C-DBD0-464B-A0EB-672D3799503C}"/>
              </a:ext>
            </a:extLst>
          </p:cNvPr>
          <p:cNvCxnSpPr>
            <a:stCxn id="64" idx="3"/>
            <a:endCxn id="50" idx="1"/>
          </p:cNvCxnSpPr>
          <p:nvPr/>
        </p:nvCxnSpPr>
        <p:spPr>
          <a:xfrm flipV="1">
            <a:off x="1746922" y="1494663"/>
            <a:ext cx="2002335" cy="115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E6256E29-5665-4B82-8FC1-391ADB4CBB62}"/>
              </a:ext>
            </a:extLst>
          </p:cNvPr>
          <p:cNvSpPr txBox="1"/>
          <p:nvPr/>
        </p:nvSpPr>
        <p:spPr>
          <a:xfrm>
            <a:off x="861810" y="1742666"/>
            <a:ext cx="1145280" cy="276999"/>
          </a:xfrm>
          <a:prstGeom prst="rect">
            <a:avLst/>
          </a:prstGeom>
          <a:noFill/>
        </p:spPr>
        <p:txBody>
          <a:bodyPr wrap="square" rtlCol="0">
            <a:spAutoFit/>
          </a:bodyPr>
          <a:lstStyle/>
          <a:p>
            <a:pPr algn="ctr"/>
            <a:r>
              <a:rPr lang="en-IN" sz="1200" dirty="0"/>
              <a:t>Data Ingestion</a:t>
            </a:r>
          </a:p>
        </p:txBody>
      </p:sp>
      <p:sp>
        <p:nvSpPr>
          <p:cNvPr id="72" name="TextBox 71">
            <a:extLst>
              <a:ext uri="{FF2B5EF4-FFF2-40B4-BE49-F238E27FC236}">
                <a16:creationId xmlns:a16="http://schemas.microsoft.com/office/drawing/2014/main" id="{3C6A774A-DF14-42D4-84B2-19B5A5D3BB78}"/>
              </a:ext>
            </a:extLst>
          </p:cNvPr>
          <p:cNvSpPr txBox="1"/>
          <p:nvPr/>
        </p:nvSpPr>
        <p:spPr>
          <a:xfrm>
            <a:off x="8301378" y="1837666"/>
            <a:ext cx="1246351" cy="276999"/>
          </a:xfrm>
          <a:prstGeom prst="rect">
            <a:avLst/>
          </a:prstGeom>
          <a:noFill/>
        </p:spPr>
        <p:txBody>
          <a:bodyPr wrap="square" rtlCol="0">
            <a:spAutoFit/>
          </a:bodyPr>
          <a:lstStyle/>
          <a:p>
            <a:pPr algn="ctr"/>
            <a:r>
              <a:rPr lang="en-IN" sz="1200" dirty="0"/>
              <a:t>Train ML Model</a:t>
            </a:r>
          </a:p>
        </p:txBody>
      </p:sp>
      <p:sp>
        <p:nvSpPr>
          <p:cNvPr id="73" name="TextBox 72">
            <a:extLst>
              <a:ext uri="{FF2B5EF4-FFF2-40B4-BE49-F238E27FC236}">
                <a16:creationId xmlns:a16="http://schemas.microsoft.com/office/drawing/2014/main" id="{E0A0743D-7FF6-4FB2-BA58-BBD8F50E8CC7}"/>
              </a:ext>
            </a:extLst>
          </p:cNvPr>
          <p:cNvSpPr txBox="1"/>
          <p:nvPr/>
        </p:nvSpPr>
        <p:spPr>
          <a:xfrm>
            <a:off x="10716598" y="1851139"/>
            <a:ext cx="1145280" cy="276999"/>
          </a:xfrm>
          <a:prstGeom prst="rect">
            <a:avLst/>
          </a:prstGeom>
          <a:noFill/>
        </p:spPr>
        <p:txBody>
          <a:bodyPr wrap="square" rtlCol="0">
            <a:spAutoFit/>
          </a:bodyPr>
          <a:lstStyle/>
          <a:p>
            <a:pPr algn="ctr"/>
            <a:r>
              <a:rPr lang="en-IN" sz="1200" dirty="0"/>
              <a:t>Data Scientist</a:t>
            </a:r>
          </a:p>
        </p:txBody>
      </p:sp>
      <p:pic>
        <p:nvPicPr>
          <p:cNvPr id="74" name="Picture 73">
            <a:extLst>
              <a:ext uri="{FF2B5EF4-FFF2-40B4-BE49-F238E27FC236}">
                <a16:creationId xmlns:a16="http://schemas.microsoft.com/office/drawing/2014/main" id="{79DD7137-0752-478C-ACBA-D2A94A00B92B}"/>
              </a:ext>
            </a:extLst>
          </p:cNvPr>
          <p:cNvPicPr>
            <a:picLocks noChangeAspect="1"/>
          </p:cNvPicPr>
          <p:nvPr/>
        </p:nvPicPr>
        <p:blipFill rotWithShape="1">
          <a:blip r:embed="rId8"/>
          <a:srcRect l="6777" t="13317" r="4764" b="12964"/>
          <a:stretch/>
        </p:blipFill>
        <p:spPr>
          <a:xfrm>
            <a:off x="6971039" y="3315376"/>
            <a:ext cx="884400" cy="737036"/>
          </a:xfrm>
          <a:prstGeom prst="rect">
            <a:avLst/>
          </a:prstGeom>
        </p:spPr>
      </p:pic>
      <p:pic>
        <p:nvPicPr>
          <p:cNvPr id="75" name="Picture 74">
            <a:extLst>
              <a:ext uri="{FF2B5EF4-FFF2-40B4-BE49-F238E27FC236}">
                <a16:creationId xmlns:a16="http://schemas.microsoft.com/office/drawing/2014/main" id="{93C0EED2-6562-4727-8524-385091C99224}"/>
              </a:ext>
            </a:extLst>
          </p:cNvPr>
          <p:cNvPicPr>
            <a:picLocks noChangeAspect="1"/>
          </p:cNvPicPr>
          <p:nvPr/>
        </p:nvPicPr>
        <p:blipFill rotWithShape="1">
          <a:blip r:embed="rId9"/>
          <a:srcRect l="17850" t="15583" r="16538" b="15429"/>
          <a:stretch/>
        </p:blipFill>
        <p:spPr>
          <a:xfrm>
            <a:off x="8926926" y="3217780"/>
            <a:ext cx="873125" cy="918029"/>
          </a:xfrm>
          <a:prstGeom prst="rect">
            <a:avLst/>
          </a:prstGeom>
        </p:spPr>
      </p:pic>
      <p:sp>
        <p:nvSpPr>
          <p:cNvPr id="76" name="TextBox 75">
            <a:extLst>
              <a:ext uri="{FF2B5EF4-FFF2-40B4-BE49-F238E27FC236}">
                <a16:creationId xmlns:a16="http://schemas.microsoft.com/office/drawing/2014/main" id="{C15DD338-DEDC-498B-A6D1-53FDD5BAEFA0}"/>
              </a:ext>
            </a:extLst>
          </p:cNvPr>
          <p:cNvSpPr txBox="1"/>
          <p:nvPr/>
        </p:nvSpPr>
        <p:spPr>
          <a:xfrm>
            <a:off x="8501442" y="4190165"/>
            <a:ext cx="1844675" cy="276999"/>
          </a:xfrm>
          <a:prstGeom prst="rect">
            <a:avLst/>
          </a:prstGeom>
          <a:noFill/>
        </p:spPr>
        <p:txBody>
          <a:bodyPr wrap="square" rtlCol="0">
            <a:spAutoFit/>
          </a:bodyPr>
          <a:lstStyle/>
          <a:p>
            <a:pPr algn="ctr"/>
            <a:r>
              <a:rPr lang="en-IN" sz="1200" dirty="0"/>
              <a:t>Elastic Container Registry</a:t>
            </a:r>
          </a:p>
        </p:txBody>
      </p:sp>
      <p:cxnSp>
        <p:nvCxnSpPr>
          <p:cNvPr id="77" name="Straight Arrow Connector 76">
            <a:extLst>
              <a:ext uri="{FF2B5EF4-FFF2-40B4-BE49-F238E27FC236}">
                <a16:creationId xmlns:a16="http://schemas.microsoft.com/office/drawing/2014/main" id="{05C73BBE-4150-44D4-BD9A-009EC054AADA}"/>
              </a:ext>
            </a:extLst>
          </p:cNvPr>
          <p:cNvCxnSpPr>
            <a:cxnSpLocks/>
            <a:stCxn id="75" idx="1"/>
            <a:endCxn id="74" idx="3"/>
          </p:cNvCxnSpPr>
          <p:nvPr/>
        </p:nvCxnSpPr>
        <p:spPr>
          <a:xfrm flipH="1">
            <a:off x="7855439" y="3676795"/>
            <a:ext cx="1071487" cy="709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D81D217C-29A3-49AA-B7C8-0AA7B2961FC7}"/>
              </a:ext>
            </a:extLst>
          </p:cNvPr>
          <p:cNvCxnSpPr>
            <a:cxnSpLocks/>
            <a:stCxn id="49" idx="0"/>
            <a:endCxn id="55" idx="2"/>
          </p:cNvCxnSpPr>
          <p:nvPr/>
        </p:nvCxnSpPr>
        <p:spPr>
          <a:xfrm flipH="1" flipV="1">
            <a:off x="3077431" y="4646413"/>
            <a:ext cx="703" cy="3314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83CFA1D7-6C3D-4B09-9F07-EBAE4EC6AC11}"/>
              </a:ext>
            </a:extLst>
          </p:cNvPr>
          <p:cNvSpPr txBox="1"/>
          <p:nvPr/>
        </p:nvSpPr>
        <p:spPr>
          <a:xfrm>
            <a:off x="1920147" y="5042011"/>
            <a:ext cx="2391067" cy="276999"/>
          </a:xfrm>
          <a:prstGeom prst="rect">
            <a:avLst/>
          </a:prstGeom>
          <a:noFill/>
        </p:spPr>
        <p:txBody>
          <a:bodyPr wrap="square" rtlCol="0">
            <a:spAutoFit/>
          </a:bodyPr>
          <a:lstStyle/>
          <a:p>
            <a:pPr algn="ctr"/>
            <a:r>
              <a:rPr lang="en-IN" sz="1200" b="1" dirty="0"/>
              <a:t>Protect &amp; Secure Access</a:t>
            </a:r>
          </a:p>
        </p:txBody>
      </p:sp>
      <p:cxnSp>
        <p:nvCxnSpPr>
          <p:cNvPr id="80" name="Connector: Elbow 79">
            <a:extLst>
              <a:ext uri="{FF2B5EF4-FFF2-40B4-BE49-F238E27FC236}">
                <a16:creationId xmlns:a16="http://schemas.microsoft.com/office/drawing/2014/main" id="{4DD7CAA6-8DA3-4674-9077-3CE721C02EFD}"/>
              </a:ext>
            </a:extLst>
          </p:cNvPr>
          <p:cNvCxnSpPr>
            <a:stCxn id="73" idx="2"/>
            <a:endCxn id="75" idx="3"/>
          </p:cNvCxnSpPr>
          <p:nvPr/>
        </p:nvCxnSpPr>
        <p:spPr>
          <a:xfrm rot="5400000">
            <a:off x="9770317" y="2157873"/>
            <a:ext cx="1548657" cy="1489187"/>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81" name="Picture 80">
            <a:extLst>
              <a:ext uri="{FF2B5EF4-FFF2-40B4-BE49-F238E27FC236}">
                <a16:creationId xmlns:a16="http://schemas.microsoft.com/office/drawing/2014/main" id="{B2D57EED-22A1-4913-8464-D426D551147F}"/>
              </a:ext>
            </a:extLst>
          </p:cNvPr>
          <p:cNvPicPr>
            <a:picLocks noChangeAspect="1"/>
          </p:cNvPicPr>
          <p:nvPr/>
        </p:nvPicPr>
        <p:blipFill>
          <a:blip r:embed="rId10" cstate="print"/>
          <a:stretch>
            <a:fillRect/>
          </a:stretch>
        </p:blipFill>
        <p:spPr>
          <a:xfrm>
            <a:off x="883235" y="5288714"/>
            <a:ext cx="822591" cy="687794"/>
          </a:xfrm>
          <a:prstGeom prst="rect">
            <a:avLst/>
          </a:prstGeom>
        </p:spPr>
      </p:pic>
      <p:pic>
        <p:nvPicPr>
          <p:cNvPr id="82" name="Picture 81">
            <a:extLst>
              <a:ext uri="{FF2B5EF4-FFF2-40B4-BE49-F238E27FC236}">
                <a16:creationId xmlns:a16="http://schemas.microsoft.com/office/drawing/2014/main" id="{6CBA49FF-AD63-46B3-8A0D-BD0E17E6B136}"/>
              </a:ext>
            </a:extLst>
          </p:cNvPr>
          <p:cNvPicPr>
            <a:picLocks noChangeAspect="1"/>
          </p:cNvPicPr>
          <p:nvPr/>
        </p:nvPicPr>
        <p:blipFill>
          <a:blip r:embed="rId11" cstate="print"/>
          <a:stretch>
            <a:fillRect/>
          </a:stretch>
        </p:blipFill>
        <p:spPr>
          <a:xfrm>
            <a:off x="2007090" y="5352474"/>
            <a:ext cx="584801" cy="549714"/>
          </a:xfrm>
          <a:prstGeom prst="rect">
            <a:avLst/>
          </a:prstGeom>
        </p:spPr>
      </p:pic>
      <p:pic>
        <p:nvPicPr>
          <p:cNvPr id="83" name="Picture 82">
            <a:extLst>
              <a:ext uri="{FF2B5EF4-FFF2-40B4-BE49-F238E27FC236}">
                <a16:creationId xmlns:a16="http://schemas.microsoft.com/office/drawing/2014/main" id="{A0014960-4CC1-4DF9-B897-BDB9F29607C7}"/>
              </a:ext>
            </a:extLst>
          </p:cNvPr>
          <p:cNvPicPr>
            <a:picLocks noChangeAspect="1"/>
          </p:cNvPicPr>
          <p:nvPr/>
        </p:nvPicPr>
        <p:blipFill>
          <a:blip r:embed="rId12" cstate="print"/>
          <a:stretch>
            <a:fillRect/>
          </a:stretch>
        </p:blipFill>
        <p:spPr>
          <a:xfrm>
            <a:off x="2752821" y="5383123"/>
            <a:ext cx="795332" cy="573106"/>
          </a:xfrm>
          <a:prstGeom prst="rect">
            <a:avLst/>
          </a:prstGeom>
        </p:spPr>
      </p:pic>
      <p:pic>
        <p:nvPicPr>
          <p:cNvPr id="84" name="Picture 83">
            <a:extLst>
              <a:ext uri="{FF2B5EF4-FFF2-40B4-BE49-F238E27FC236}">
                <a16:creationId xmlns:a16="http://schemas.microsoft.com/office/drawing/2014/main" id="{E7A1C063-4676-4E8E-A852-E4061560D2FB}"/>
              </a:ext>
            </a:extLst>
          </p:cNvPr>
          <p:cNvPicPr>
            <a:picLocks noChangeAspect="1"/>
          </p:cNvPicPr>
          <p:nvPr/>
        </p:nvPicPr>
        <p:blipFill>
          <a:blip r:embed="rId13" cstate="print"/>
          <a:stretch>
            <a:fillRect/>
          </a:stretch>
        </p:blipFill>
        <p:spPr>
          <a:xfrm>
            <a:off x="3731953" y="5319307"/>
            <a:ext cx="643282" cy="573106"/>
          </a:xfrm>
          <a:prstGeom prst="rect">
            <a:avLst/>
          </a:prstGeom>
        </p:spPr>
      </p:pic>
      <p:pic>
        <p:nvPicPr>
          <p:cNvPr id="85" name="Picture 84">
            <a:extLst>
              <a:ext uri="{FF2B5EF4-FFF2-40B4-BE49-F238E27FC236}">
                <a16:creationId xmlns:a16="http://schemas.microsoft.com/office/drawing/2014/main" id="{42E64EF4-968B-46DD-99C1-0F7E22B5AD48}"/>
              </a:ext>
            </a:extLst>
          </p:cNvPr>
          <p:cNvPicPr>
            <a:picLocks noChangeAspect="1"/>
          </p:cNvPicPr>
          <p:nvPr/>
        </p:nvPicPr>
        <p:blipFill>
          <a:blip r:embed="rId14" cstate="print"/>
          <a:stretch>
            <a:fillRect/>
          </a:stretch>
        </p:blipFill>
        <p:spPr>
          <a:xfrm>
            <a:off x="4575705" y="5326477"/>
            <a:ext cx="853811" cy="619891"/>
          </a:xfrm>
          <a:prstGeom prst="rect">
            <a:avLst/>
          </a:prstGeom>
        </p:spPr>
      </p:pic>
      <p:sp>
        <p:nvSpPr>
          <p:cNvPr id="86" name="Rectangle 85">
            <a:extLst>
              <a:ext uri="{FF2B5EF4-FFF2-40B4-BE49-F238E27FC236}">
                <a16:creationId xmlns:a16="http://schemas.microsoft.com/office/drawing/2014/main" id="{E23AD76D-100A-49CA-A5C9-F232E0EFFB4B}"/>
              </a:ext>
            </a:extLst>
          </p:cNvPr>
          <p:cNvSpPr/>
          <p:nvPr/>
        </p:nvSpPr>
        <p:spPr>
          <a:xfrm>
            <a:off x="2635858" y="5876662"/>
            <a:ext cx="1102397"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IN" sz="1200" dirty="0"/>
              <a:t>CloudWatch</a:t>
            </a:r>
            <a:endParaRPr lang="en-US" sz="1200" dirty="0"/>
          </a:p>
        </p:txBody>
      </p:sp>
      <p:sp>
        <p:nvSpPr>
          <p:cNvPr id="87" name="Rectangle 86">
            <a:extLst>
              <a:ext uri="{FF2B5EF4-FFF2-40B4-BE49-F238E27FC236}">
                <a16:creationId xmlns:a16="http://schemas.microsoft.com/office/drawing/2014/main" id="{43DEFE93-A604-4967-BFCB-1997DB812716}"/>
              </a:ext>
            </a:extLst>
          </p:cNvPr>
          <p:cNvSpPr/>
          <p:nvPr/>
        </p:nvSpPr>
        <p:spPr>
          <a:xfrm>
            <a:off x="3576664" y="5884538"/>
            <a:ext cx="953859"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IN" sz="1200" dirty="0"/>
              <a:t>CloudTrail</a:t>
            </a:r>
            <a:endParaRPr lang="en-US" sz="1200" dirty="0"/>
          </a:p>
        </p:txBody>
      </p:sp>
      <p:sp>
        <p:nvSpPr>
          <p:cNvPr id="88" name="Rectangle 87">
            <a:extLst>
              <a:ext uri="{FF2B5EF4-FFF2-40B4-BE49-F238E27FC236}">
                <a16:creationId xmlns:a16="http://schemas.microsoft.com/office/drawing/2014/main" id="{8E9265C6-086C-4DCE-A27E-632B84CF367E}"/>
              </a:ext>
            </a:extLst>
          </p:cNvPr>
          <p:cNvSpPr/>
          <p:nvPr/>
        </p:nvSpPr>
        <p:spPr>
          <a:xfrm>
            <a:off x="4243659" y="5892413"/>
            <a:ext cx="1517904"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IN" sz="1200" dirty="0"/>
              <a:t>Key Management </a:t>
            </a:r>
          </a:p>
          <a:p>
            <a:pPr algn="ctr"/>
            <a:r>
              <a:rPr lang="en-IN" sz="1200" dirty="0"/>
              <a:t>Service</a:t>
            </a:r>
            <a:endParaRPr lang="en-US" sz="1200" dirty="0"/>
          </a:p>
        </p:txBody>
      </p:sp>
      <p:sp>
        <p:nvSpPr>
          <p:cNvPr id="89" name="Rectangle 88">
            <a:extLst>
              <a:ext uri="{FF2B5EF4-FFF2-40B4-BE49-F238E27FC236}">
                <a16:creationId xmlns:a16="http://schemas.microsoft.com/office/drawing/2014/main" id="{A774DDA8-69BE-4A1C-8919-6473C6089E65}"/>
              </a:ext>
            </a:extLst>
          </p:cNvPr>
          <p:cNvSpPr/>
          <p:nvPr/>
        </p:nvSpPr>
        <p:spPr>
          <a:xfrm>
            <a:off x="1620607" y="5860378"/>
            <a:ext cx="1317177"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IN" sz="1200" dirty="0"/>
              <a:t>Security Token </a:t>
            </a:r>
          </a:p>
          <a:p>
            <a:pPr algn="ctr"/>
            <a:r>
              <a:rPr lang="en-IN" sz="1200" dirty="0"/>
              <a:t>Service</a:t>
            </a:r>
            <a:endParaRPr lang="en-US" sz="1200" dirty="0"/>
          </a:p>
        </p:txBody>
      </p:sp>
      <p:sp>
        <p:nvSpPr>
          <p:cNvPr id="90" name="Rectangle 89">
            <a:extLst>
              <a:ext uri="{FF2B5EF4-FFF2-40B4-BE49-F238E27FC236}">
                <a16:creationId xmlns:a16="http://schemas.microsoft.com/office/drawing/2014/main" id="{EB5C791D-5D95-459F-BC82-BFB3D47DEF4C}"/>
              </a:ext>
            </a:extLst>
          </p:cNvPr>
          <p:cNvSpPr/>
          <p:nvPr/>
        </p:nvSpPr>
        <p:spPr>
          <a:xfrm>
            <a:off x="576798" y="5845032"/>
            <a:ext cx="1260473"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IN" sz="1200" dirty="0"/>
              <a:t>Identity &amp; Access</a:t>
            </a:r>
          </a:p>
          <a:p>
            <a:pPr algn="ctr"/>
            <a:r>
              <a:rPr lang="en-IN" sz="1200" dirty="0"/>
              <a:t>Management</a:t>
            </a:r>
            <a:endParaRPr lang="en-US" sz="1200" dirty="0"/>
          </a:p>
        </p:txBody>
      </p:sp>
      <p:sp>
        <p:nvSpPr>
          <p:cNvPr id="91" name="TextBox 90">
            <a:extLst>
              <a:ext uri="{FF2B5EF4-FFF2-40B4-BE49-F238E27FC236}">
                <a16:creationId xmlns:a16="http://schemas.microsoft.com/office/drawing/2014/main" id="{430174F6-F1EB-48F1-9279-331FF27048B7}"/>
              </a:ext>
            </a:extLst>
          </p:cNvPr>
          <p:cNvSpPr txBox="1"/>
          <p:nvPr/>
        </p:nvSpPr>
        <p:spPr>
          <a:xfrm rot="16200000">
            <a:off x="10359557" y="2686902"/>
            <a:ext cx="1844675" cy="461665"/>
          </a:xfrm>
          <a:prstGeom prst="rect">
            <a:avLst/>
          </a:prstGeom>
          <a:noFill/>
        </p:spPr>
        <p:txBody>
          <a:bodyPr wrap="square" rtlCol="0">
            <a:spAutoFit/>
          </a:bodyPr>
          <a:lstStyle/>
          <a:p>
            <a:pPr algn="ctr"/>
            <a:r>
              <a:rPr lang="en-IN" sz="1200" dirty="0"/>
              <a:t>Updated Container </a:t>
            </a:r>
          </a:p>
          <a:p>
            <a:pPr algn="ctr"/>
            <a:r>
              <a:rPr lang="en-IN" sz="1200" dirty="0"/>
              <a:t>Image</a:t>
            </a:r>
          </a:p>
        </p:txBody>
      </p:sp>
      <p:pic>
        <p:nvPicPr>
          <p:cNvPr id="92" name="Picture 91" descr="Related image">
            <a:extLst>
              <a:ext uri="{FF2B5EF4-FFF2-40B4-BE49-F238E27FC236}">
                <a16:creationId xmlns:a16="http://schemas.microsoft.com/office/drawing/2014/main" id="{DA8ECFD7-3343-404E-8DFF-E6F291B3E1EE}"/>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b="8307"/>
          <a:stretch/>
        </p:blipFill>
        <p:spPr bwMode="auto">
          <a:xfrm>
            <a:off x="2553710" y="3252508"/>
            <a:ext cx="1043096" cy="862772"/>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92">
            <a:extLst>
              <a:ext uri="{FF2B5EF4-FFF2-40B4-BE49-F238E27FC236}">
                <a16:creationId xmlns:a16="http://schemas.microsoft.com/office/drawing/2014/main" id="{F9F76786-1BD4-4627-ACE9-0B14F167A2ED}"/>
              </a:ext>
            </a:extLst>
          </p:cNvPr>
          <p:cNvSpPr/>
          <p:nvPr/>
        </p:nvSpPr>
        <p:spPr>
          <a:xfrm>
            <a:off x="8069330" y="637696"/>
            <a:ext cx="3856596" cy="147696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4" name="TextBox 93">
            <a:extLst>
              <a:ext uri="{FF2B5EF4-FFF2-40B4-BE49-F238E27FC236}">
                <a16:creationId xmlns:a16="http://schemas.microsoft.com/office/drawing/2014/main" id="{C7A17904-37FB-41CD-9182-65E44AF78560}"/>
              </a:ext>
            </a:extLst>
          </p:cNvPr>
          <p:cNvSpPr txBox="1"/>
          <p:nvPr/>
        </p:nvSpPr>
        <p:spPr>
          <a:xfrm>
            <a:off x="9050057" y="674890"/>
            <a:ext cx="2239182" cy="276999"/>
          </a:xfrm>
          <a:prstGeom prst="rect">
            <a:avLst/>
          </a:prstGeom>
          <a:noFill/>
        </p:spPr>
        <p:txBody>
          <a:bodyPr wrap="square" rtlCol="0">
            <a:spAutoFit/>
          </a:bodyPr>
          <a:lstStyle/>
          <a:p>
            <a:pPr algn="ctr"/>
            <a:r>
              <a:rPr lang="en-IN" sz="1200" b="1" dirty="0"/>
              <a:t>ML Model development Module</a:t>
            </a:r>
          </a:p>
        </p:txBody>
      </p:sp>
      <p:pic>
        <p:nvPicPr>
          <p:cNvPr id="95" name="Picture 94">
            <a:extLst>
              <a:ext uri="{FF2B5EF4-FFF2-40B4-BE49-F238E27FC236}">
                <a16:creationId xmlns:a16="http://schemas.microsoft.com/office/drawing/2014/main" id="{FABC6D8A-7351-438C-B165-5E831051DF8F}"/>
              </a:ext>
            </a:extLst>
          </p:cNvPr>
          <p:cNvPicPr>
            <a:picLocks noChangeAspect="1"/>
          </p:cNvPicPr>
          <p:nvPr/>
        </p:nvPicPr>
        <p:blipFill>
          <a:blip r:embed="rId16"/>
          <a:stretch>
            <a:fillRect/>
          </a:stretch>
        </p:blipFill>
        <p:spPr>
          <a:xfrm>
            <a:off x="9931148" y="1155985"/>
            <a:ext cx="560086" cy="687005"/>
          </a:xfrm>
          <a:prstGeom prst="rect">
            <a:avLst/>
          </a:prstGeom>
        </p:spPr>
      </p:pic>
      <p:cxnSp>
        <p:nvCxnSpPr>
          <p:cNvPr id="96" name="Straight Arrow Connector 95">
            <a:extLst>
              <a:ext uri="{FF2B5EF4-FFF2-40B4-BE49-F238E27FC236}">
                <a16:creationId xmlns:a16="http://schemas.microsoft.com/office/drawing/2014/main" id="{F58F04EA-0DF9-434F-B4CE-FBC616425F2C}"/>
              </a:ext>
            </a:extLst>
          </p:cNvPr>
          <p:cNvCxnSpPr>
            <a:cxnSpLocks/>
            <a:stCxn id="95" idx="1"/>
            <a:endCxn id="60" idx="3"/>
          </p:cNvCxnSpPr>
          <p:nvPr/>
        </p:nvCxnSpPr>
        <p:spPr>
          <a:xfrm flipH="1">
            <a:off x="9429763" y="1499488"/>
            <a:ext cx="501385" cy="67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CE0A3B7A-7059-4E0C-B3C1-F05606B6500B}"/>
              </a:ext>
            </a:extLst>
          </p:cNvPr>
          <p:cNvSpPr txBox="1"/>
          <p:nvPr/>
        </p:nvSpPr>
        <p:spPr>
          <a:xfrm>
            <a:off x="9551006" y="1830981"/>
            <a:ext cx="1231670" cy="276999"/>
          </a:xfrm>
          <a:prstGeom prst="rect">
            <a:avLst/>
          </a:prstGeom>
          <a:noFill/>
        </p:spPr>
        <p:txBody>
          <a:bodyPr wrap="square" rtlCol="0">
            <a:spAutoFit/>
          </a:bodyPr>
          <a:lstStyle/>
          <a:p>
            <a:pPr algn="ctr"/>
            <a:r>
              <a:rPr lang="en-IN" sz="1200" dirty="0"/>
              <a:t>Data preparation</a:t>
            </a:r>
          </a:p>
        </p:txBody>
      </p:sp>
      <p:sp>
        <p:nvSpPr>
          <p:cNvPr id="98" name="Rectangle 97">
            <a:extLst>
              <a:ext uri="{FF2B5EF4-FFF2-40B4-BE49-F238E27FC236}">
                <a16:creationId xmlns:a16="http://schemas.microsoft.com/office/drawing/2014/main" id="{88C84B47-42B6-4AEE-8814-7D2C034CC548}"/>
              </a:ext>
            </a:extLst>
          </p:cNvPr>
          <p:cNvSpPr/>
          <p:nvPr/>
        </p:nvSpPr>
        <p:spPr>
          <a:xfrm>
            <a:off x="745989" y="2846233"/>
            <a:ext cx="7659393" cy="199045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9" name="TextBox 98">
            <a:extLst>
              <a:ext uri="{FF2B5EF4-FFF2-40B4-BE49-F238E27FC236}">
                <a16:creationId xmlns:a16="http://schemas.microsoft.com/office/drawing/2014/main" id="{44F0951A-0F81-4B30-8B50-7E3043CD7490}"/>
              </a:ext>
            </a:extLst>
          </p:cNvPr>
          <p:cNvSpPr txBox="1"/>
          <p:nvPr/>
        </p:nvSpPr>
        <p:spPr>
          <a:xfrm>
            <a:off x="3203476" y="2919856"/>
            <a:ext cx="2243706" cy="276999"/>
          </a:xfrm>
          <a:prstGeom prst="rect">
            <a:avLst/>
          </a:prstGeom>
          <a:noFill/>
        </p:spPr>
        <p:txBody>
          <a:bodyPr wrap="square" rtlCol="0">
            <a:spAutoFit/>
          </a:bodyPr>
          <a:lstStyle/>
          <a:p>
            <a:pPr algn="ctr"/>
            <a:r>
              <a:rPr lang="en-IN" sz="1200" b="1" dirty="0"/>
              <a:t>Consumption Layer</a:t>
            </a:r>
          </a:p>
        </p:txBody>
      </p:sp>
      <p:cxnSp>
        <p:nvCxnSpPr>
          <p:cNvPr id="100" name="Straight Arrow Connector 99">
            <a:extLst>
              <a:ext uri="{FF2B5EF4-FFF2-40B4-BE49-F238E27FC236}">
                <a16:creationId xmlns:a16="http://schemas.microsoft.com/office/drawing/2014/main" id="{00D96F2A-3FA5-4191-B90B-832B774A07AF}"/>
              </a:ext>
            </a:extLst>
          </p:cNvPr>
          <p:cNvCxnSpPr>
            <a:cxnSpLocks/>
            <a:stCxn id="51" idx="0"/>
            <a:endCxn id="64" idx="2"/>
          </p:cNvCxnSpPr>
          <p:nvPr/>
        </p:nvCxnSpPr>
        <p:spPr>
          <a:xfrm flipH="1" flipV="1">
            <a:off x="1353986" y="1939593"/>
            <a:ext cx="5445" cy="133587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45BB2636-A87B-490E-B301-ED2DD9382152}"/>
              </a:ext>
            </a:extLst>
          </p:cNvPr>
          <p:cNvCxnSpPr>
            <a:cxnSpLocks/>
            <a:stCxn id="50" idx="2"/>
            <a:endCxn id="74" idx="0"/>
          </p:cNvCxnSpPr>
          <p:nvPr/>
        </p:nvCxnSpPr>
        <p:spPr>
          <a:xfrm rot="16200000" flipH="1">
            <a:off x="5134965" y="1037101"/>
            <a:ext cx="1294061" cy="3262487"/>
          </a:xfrm>
          <a:prstGeom prst="bentConnector3">
            <a:avLst>
              <a:gd name="adj1" fmla="val 4795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1294A21B-2AB2-4EB8-BB01-97B50A02E3A4}"/>
              </a:ext>
            </a:extLst>
          </p:cNvPr>
          <p:cNvCxnSpPr>
            <a:cxnSpLocks/>
            <a:stCxn id="50" idx="2"/>
            <a:endCxn id="92" idx="0"/>
          </p:cNvCxnSpPr>
          <p:nvPr/>
        </p:nvCxnSpPr>
        <p:spPr>
          <a:xfrm rot="5400000">
            <a:off x="2997409" y="2099164"/>
            <a:ext cx="1231193" cy="1075494"/>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D30C3B13-DEB9-42CF-B1FD-9EBF9ACDEC73}"/>
              </a:ext>
            </a:extLst>
          </p:cNvPr>
          <p:cNvSpPr txBox="1"/>
          <p:nvPr/>
        </p:nvSpPr>
        <p:spPr>
          <a:xfrm>
            <a:off x="2937784" y="2374354"/>
            <a:ext cx="1385932" cy="276999"/>
          </a:xfrm>
          <a:prstGeom prst="rect">
            <a:avLst/>
          </a:prstGeom>
          <a:noFill/>
        </p:spPr>
        <p:txBody>
          <a:bodyPr wrap="square" rtlCol="0">
            <a:spAutoFit/>
          </a:bodyPr>
          <a:lstStyle/>
          <a:p>
            <a:pPr algn="ctr"/>
            <a:r>
              <a:rPr lang="en-IN" sz="1200" dirty="0"/>
              <a:t>Web Hosting</a:t>
            </a:r>
          </a:p>
        </p:txBody>
      </p:sp>
      <p:sp>
        <p:nvSpPr>
          <p:cNvPr id="104" name="Rectangle 103">
            <a:extLst>
              <a:ext uri="{FF2B5EF4-FFF2-40B4-BE49-F238E27FC236}">
                <a16:creationId xmlns:a16="http://schemas.microsoft.com/office/drawing/2014/main" id="{F134B900-56DB-409E-BC56-D9C7DCF09C7E}"/>
              </a:ext>
            </a:extLst>
          </p:cNvPr>
          <p:cNvSpPr/>
          <p:nvPr/>
        </p:nvSpPr>
        <p:spPr>
          <a:xfrm rot="20763310">
            <a:off x="7511058" y="5674795"/>
            <a:ext cx="3077995" cy="43523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0000"/>
                </a:solidFill>
              </a:rPr>
              <a:t>Illustrative</a:t>
            </a:r>
          </a:p>
        </p:txBody>
      </p:sp>
    </p:spTree>
    <p:extLst>
      <p:ext uri="{BB962C8B-B14F-4D97-AF65-F5344CB8AC3E}">
        <p14:creationId xmlns:p14="http://schemas.microsoft.com/office/powerpoint/2010/main" val="3350752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444A7ECD-5CE1-4A1C-833E-7D0B031CA13A}"/>
              </a:ext>
            </a:extLst>
          </p:cNvPr>
          <p:cNvSpPr>
            <a:spLocks noGrp="1"/>
          </p:cNvSpPr>
          <p:nvPr>
            <p:ph type="title"/>
          </p:nvPr>
        </p:nvSpPr>
        <p:spPr/>
        <p:txBody>
          <a:bodyPr>
            <a:noAutofit/>
          </a:bodyPr>
          <a:lstStyle/>
          <a:p>
            <a:r>
              <a:rPr lang="en-US" dirty="0"/>
              <a:t>LatentView Analytics is a recognized leader in Analytics and Insights</a:t>
            </a:r>
          </a:p>
        </p:txBody>
      </p:sp>
      <p:cxnSp>
        <p:nvCxnSpPr>
          <p:cNvPr id="49" name="Straight Connector 48">
            <a:extLst>
              <a:ext uri="{FF2B5EF4-FFF2-40B4-BE49-F238E27FC236}">
                <a16:creationId xmlns:a16="http://schemas.microsoft.com/office/drawing/2014/main" id="{C8F36A6E-73CE-4A28-AB67-B9C3C28065B4}"/>
              </a:ext>
            </a:extLst>
          </p:cNvPr>
          <p:cNvCxnSpPr>
            <a:cxnSpLocks/>
          </p:cNvCxnSpPr>
          <p:nvPr/>
        </p:nvCxnSpPr>
        <p:spPr>
          <a:xfrm flipV="1">
            <a:off x="7677976" y="4703550"/>
            <a:ext cx="2086526" cy="8138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5CCFFA2-C54C-4EB5-B403-CB5391A25033}"/>
              </a:ext>
            </a:extLst>
          </p:cNvPr>
          <p:cNvCxnSpPr>
            <a:cxnSpLocks/>
          </p:cNvCxnSpPr>
          <p:nvPr/>
        </p:nvCxnSpPr>
        <p:spPr>
          <a:xfrm>
            <a:off x="5537902" y="4710113"/>
            <a:ext cx="2088356" cy="81438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911E3D1-8171-47B8-9BAA-8F85AA609944}"/>
              </a:ext>
            </a:extLst>
          </p:cNvPr>
          <p:cNvCxnSpPr>
            <a:cxnSpLocks/>
            <a:endCxn id="104" idx="2"/>
          </p:cNvCxnSpPr>
          <p:nvPr/>
        </p:nvCxnSpPr>
        <p:spPr>
          <a:xfrm flipV="1">
            <a:off x="3397158" y="4703550"/>
            <a:ext cx="2086526" cy="8138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008EB21-DB96-46E0-9B7C-F6593D4692BC}"/>
              </a:ext>
            </a:extLst>
          </p:cNvPr>
          <p:cNvCxnSpPr>
            <a:cxnSpLocks/>
            <a:endCxn id="91" idx="2"/>
          </p:cNvCxnSpPr>
          <p:nvPr/>
        </p:nvCxnSpPr>
        <p:spPr>
          <a:xfrm>
            <a:off x="1261177" y="4719638"/>
            <a:ext cx="2083549" cy="80626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3" name="Rectangle: Rounded Corners 169">
            <a:extLst>
              <a:ext uri="{FF2B5EF4-FFF2-40B4-BE49-F238E27FC236}">
                <a16:creationId xmlns:a16="http://schemas.microsoft.com/office/drawing/2014/main" id="{E8C5B089-3F29-47F6-8741-2805D403FBCE}"/>
              </a:ext>
            </a:extLst>
          </p:cNvPr>
          <p:cNvSpPr/>
          <p:nvPr/>
        </p:nvSpPr>
        <p:spPr>
          <a:xfrm>
            <a:off x="5403970" y="2553786"/>
            <a:ext cx="6441863" cy="571500"/>
          </a:xfrm>
          <a:prstGeom prst="roundRect">
            <a:avLst>
              <a:gd name="adj" fmla="val 50000"/>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4" name="Rectangle 53">
            <a:extLst>
              <a:ext uri="{FF2B5EF4-FFF2-40B4-BE49-F238E27FC236}">
                <a16:creationId xmlns:a16="http://schemas.microsoft.com/office/drawing/2014/main" id="{E63E84A6-E6DC-4568-A7D7-9A220B5F20DE}"/>
              </a:ext>
            </a:extLst>
          </p:cNvPr>
          <p:cNvSpPr/>
          <p:nvPr/>
        </p:nvSpPr>
        <p:spPr>
          <a:xfrm>
            <a:off x="5930623" y="2588189"/>
            <a:ext cx="5213844" cy="4590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US" sz="2000" b="1" dirty="0">
                <a:solidFill>
                  <a:schemeClr val="accent1"/>
                </a:solidFill>
                <a:latin typeface="Arial" panose="020B0604020202020204" pitchFamily="34" charset="0"/>
                <a:cs typeface="Arial" panose="020B0604020202020204" pitchFamily="34" charset="0"/>
              </a:rPr>
              <a:t>&gt;85% </a:t>
            </a:r>
            <a:r>
              <a:rPr lang="en-US" sz="1200" dirty="0">
                <a:solidFill>
                  <a:schemeClr val="tx1"/>
                </a:solidFill>
                <a:latin typeface="Arial" panose="020B0604020202020204" pitchFamily="34" charset="0"/>
                <a:cs typeface="Arial" panose="020B0604020202020204" pitchFamily="34" charset="0"/>
              </a:rPr>
              <a:t>Repeat business</a:t>
            </a:r>
          </a:p>
        </p:txBody>
      </p:sp>
      <p:sp>
        <p:nvSpPr>
          <p:cNvPr id="55" name="Rectangle: Rounded Corners 167">
            <a:extLst>
              <a:ext uri="{FF2B5EF4-FFF2-40B4-BE49-F238E27FC236}">
                <a16:creationId xmlns:a16="http://schemas.microsoft.com/office/drawing/2014/main" id="{2B4CB8D2-4891-4064-94B1-F81BB0898628}"/>
              </a:ext>
            </a:extLst>
          </p:cNvPr>
          <p:cNvSpPr/>
          <p:nvPr/>
        </p:nvSpPr>
        <p:spPr>
          <a:xfrm>
            <a:off x="5627436" y="1917613"/>
            <a:ext cx="6218398" cy="571500"/>
          </a:xfrm>
          <a:prstGeom prst="roundRect">
            <a:avLst>
              <a:gd name="adj" fmla="val 50000"/>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6" name="Rectangle 55">
            <a:extLst>
              <a:ext uri="{FF2B5EF4-FFF2-40B4-BE49-F238E27FC236}">
                <a16:creationId xmlns:a16="http://schemas.microsoft.com/office/drawing/2014/main" id="{9853E954-293B-4974-945A-9F2C3713F109}"/>
              </a:ext>
            </a:extLst>
          </p:cNvPr>
          <p:cNvSpPr/>
          <p:nvPr/>
        </p:nvSpPr>
        <p:spPr>
          <a:xfrm>
            <a:off x="6254846" y="1973828"/>
            <a:ext cx="5460166" cy="4590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US" sz="1200" dirty="0">
                <a:solidFill>
                  <a:schemeClr val="tx1"/>
                </a:solidFill>
                <a:latin typeface="Arial" panose="020B0604020202020204" pitchFamily="34" charset="0"/>
                <a:cs typeface="Arial" panose="020B0604020202020204" pitchFamily="34" charset="0"/>
              </a:rPr>
              <a:t>Only company recognized </a:t>
            </a:r>
            <a:r>
              <a:rPr lang="en-US" sz="2000" b="1" dirty="0">
                <a:solidFill>
                  <a:schemeClr val="accent1"/>
                </a:solidFill>
                <a:latin typeface="Arial" panose="020B0604020202020204" pitchFamily="34" charset="0"/>
                <a:cs typeface="Arial" panose="020B0604020202020204" pitchFamily="34" charset="0"/>
              </a:rPr>
              <a:t>9</a:t>
            </a:r>
            <a:r>
              <a:rPr lang="en-US" sz="1200" dirty="0">
                <a:solidFill>
                  <a:schemeClr val="tx1"/>
                </a:solidFill>
                <a:latin typeface="Arial" panose="020B0604020202020204" pitchFamily="34" charset="0"/>
                <a:cs typeface="Arial" panose="020B0604020202020204" pitchFamily="34" charset="0"/>
              </a:rPr>
              <a:t> consecutive times in Deloitte Technology Fast 50</a:t>
            </a:r>
          </a:p>
        </p:txBody>
      </p:sp>
      <p:sp>
        <p:nvSpPr>
          <p:cNvPr id="57" name="Rectangle: Rounded Corners 166">
            <a:extLst>
              <a:ext uri="{FF2B5EF4-FFF2-40B4-BE49-F238E27FC236}">
                <a16:creationId xmlns:a16="http://schemas.microsoft.com/office/drawing/2014/main" id="{3EC2F0C2-DCF4-4A9C-B79A-597C971DA8E4}"/>
              </a:ext>
            </a:extLst>
          </p:cNvPr>
          <p:cNvSpPr/>
          <p:nvPr/>
        </p:nvSpPr>
        <p:spPr>
          <a:xfrm>
            <a:off x="5901368" y="1281439"/>
            <a:ext cx="5944465" cy="571500"/>
          </a:xfrm>
          <a:prstGeom prst="roundRect">
            <a:avLst>
              <a:gd name="adj" fmla="val 50000"/>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8" name="Rectangle 57">
            <a:extLst>
              <a:ext uri="{FF2B5EF4-FFF2-40B4-BE49-F238E27FC236}">
                <a16:creationId xmlns:a16="http://schemas.microsoft.com/office/drawing/2014/main" id="{CB26341F-C202-4D01-8935-B130FEB0A936}"/>
              </a:ext>
            </a:extLst>
          </p:cNvPr>
          <p:cNvSpPr/>
          <p:nvPr/>
        </p:nvSpPr>
        <p:spPr>
          <a:xfrm>
            <a:off x="6569474" y="1319848"/>
            <a:ext cx="5510065" cy="4590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US" sz="2000" b="1" dirty="0">
                <a:solidFill>
                  <a:schemeClr val="accent1"/>
                </a:solidFill>
                <a:latin typeface="Arial" panose="020B0604020202020204" pitchFamily="34" charset="0"/>
                <a:cs typeface="Arial" panose="020B0604020202020204" pitchFamily="34" charset="0"/>
              </a:rPr>
              <a:t>5% </a:t>
            </a:r>
            <a:r>
              <a:rPr lang="en-US" sz="1200" dirty="0">
                <a:solidFill>
                  <a:schemeClr val="tx1"/>
                </a:solidFill>
                <a:latin typeface="Arial" panose="020B0604020202020204" pitchFamily="34" charset="0"/>
                <a:cs typeface="Arial" panose="020B0604020202020204" pitchFamily="34" charset="0"/>
              </a:rPr>
              <a:t>Re-investment in Research and Development</a:t>
            </a:r>
          </a:p>
        </p:txBody>
      </p:sp>
      <p:sp>
        <p:nvSpPr>
          <p:cNvPr id="59" name="Rectangle: Rounded Corners 148">
            <a:extLst>
              <a:ext uri="{FF2B5EF4-FFF2-40B4-BE49-F238E27FC236}">
                <a16:creationId xmlns:a16="http://schemas.microsoft.com/office/drawing/2014/main" id="{FF597556-47E3-4416-BC86-77D593C2DA63}"/>
              </a:ext>
            </a:extLst>
          </p:cNvPr>
          <p:cNvSpPr/>
          <p:nvPr/>
        </p:nvSpPr>
        <p:spPr>
          <a:xfrm>
            <a:off x="6335767" y="645265"/>
            <a:ext cx="5510066" cy="571500"/>
          </a:xfrm>
          <a:prstGeom prst="roundRect">
            <a:avLst>
              <a:gd name="adj" fmla="val 50000"/>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0" name="Rectangle 59">
            <a:extLst>
              <a:ext uri="{FF2B5EF4-FFF2-40B4-BE49-F238E27FC236}">
                <a16:creationId xmlns:a16="http://schemas.microsoft.com/office/drawing/2014/main" id="{0685F10D-FD6E-459A-9C66-473A07275A01}"/>
              </a:ext>
            </a:extLst>
          </p:cNvPr>
          <p:cNvSpPr/>
          <p:nvPr/>
        </p:nvSpPr>
        <p:spPr>
          <a:xfrm>
            <a:off x="6853875" y="726840"/>
            <a:ext cx="5200457" cy="408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spcBef>
                <a:spcPts val="300"/>
              </a:spcBef>
              <a:spcAft>
                <a:spcPts val="300"/>
              </a:spcAft>
            </a:pPr>
            <a:r>
              <a:rPr lang="en-US" sz="1200" dirty="0">
                <a:solidFill>
                  <a:schemeClr val="tx1"/>
                </a:solidFill>
                <a:latin typeface="Arial" panose="020B0604020202020204" pitchFamily="34" charset="0"/>
                <a:cs typeface="Arial" panose="020B0604020202020204" pitchFamily="34" charset="0"/>
              </a:rPr>
              <a:t>Rated as </a:t>
            </a:r>
            <a:r>
              <a:rPr lang="en-US" sz="2000" b="1" dirty="0">
                <a:solidFill>
                  <a:schemeClr val="accent1"/>
                </a:solidFill>
                <a:latin typeface="Arial" panose="020B0604020202020204" pitchFamily="34" charset="0"/>
                <a:cs typeface="Arial" panose="020B0604020202020204" pitchFamily="34" charset="0"/>
              </a:rPr>
              <a:t>Top </a:t>
            </a:r>
            <a:r>
              <a:rPr lang="en-US" sz="1200" dirty="0">
                <a:solidFill>
                  <a:schemeClr val="tx1"/>
                </a:solidFill>
                <a:latin typeface="Arial" panose="020B0604020202020204" pitchFamily="34" charset="0"/>
                <a:cs typeface="Arial" panose="020B0604020202020204" pitchFamily="34" charset="0"/>
              </a:rPr>
              <a:t>Analytics firm rated by Frost and Sullivan</a:t>
            </a:r>
          </a:p>
        </p:txBody>
      </p:sp>
      <p:sp>
        <p:nvSpPr>
          <p:cNvPr id="61" name="Isosceles Triangle 60">
            <a:extLst>
              <a:ext uri="{FF2B5EF4-FFF2-40B4-BE49-F238E27FC236}">
                <a16:creationId xmlns:a16="http://schemas.microsoft.com/office/drawing/2014/main" id="{C8EC3808-4670-4AF6-A1DC-2F5E9AC676A0}"/>
              </a:ext>
            </a:extLst>
          </p:cNvPr>
          <p:cNvSpPr/>
          <p:nvPr/>
        </p:nvSpPr>
        <p:spPr>
          <a:xfrm>
            <a:off x="241854" y="645267"/>
            <a:ext cx="2413000" cy="2463800"/>
          </a:xfrm>
          <a:prstGeom prst="triangle">
            <a:avLst/>
          </a:prstGeom>
          <a:solidFill>
            <a:schemeClr val="tx2"/>
          </a:solidFill>
          <a:ln w="9525">
            <a:solidFill>
              <a:srgbClr val="44546A"/>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lvl="0" algn="ctr">
              <a:spcBef>
                <a:spcPct val="0"/>
              </a:spcBef>
            </a:pPr>
            <a:endParaRPr lang="en-GB" sz="1600" b="1" cap="all"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62" name="Isosceles Triangle 61">
            <a:extLst>
              <a:ext uri="{FF2B5EF4-FFF2-40B4-BE49-F238E27FC236}">
                <a16:creationId xmlns:a16="http://schemas.microsoft.com/office/drawing/2014/main" id="{B814AF2A-780B-49AC-9849-10EB10709650}"/>
              </a:ext>
            </a:extLst>
          </p:cNvPr>
          <p:cNvSpPr/>
          <p:nvPr/>
        </p:nvSpPr>
        <p:spPr>
          <a:xfrm rot="10800000">
            <a:off x="1591965" y="645267"/>
            <a:ext cx="2413000" cy="2463800"/>
          </a:xfrm>
          <a:prstGeom prst="triangle">
            <a:avLst/>
          </a:prstGeom>
          <a:solidFill>
            <a:schemeClr val="accent2"/>
          </a:solidFill>
          <a:ln w="9525">
            <a:solidFill>
              <a:srgbClr val="7F7F7F"/>
            </a:solidFill>
          </a:ln>
        </p:spPr>
        <p:style>
          <a:lnRef idx="2">
            <a:schemeClr val="accent1"/>
          </a:lnRef>
          <a:fillRef idx="1">
            <a:schemeClr val="lt1"/>
          </a:fillRef>
          <a:effectRef idx="0">
            <a:schemeClr val="accent1"/>
          </a:effectRef>
          <a:fontRef idx="minor">
            <a:schemeClr val="dk1"/>
          </a:fontRef>
        </p:style>
        <p:txBody>
          <a:bodyPr vert="vert" rtlCol="0" anchor="ctr">
            <a:noAutofit/>
          </a:bodyPr>
          <a:lstStyle/>
          <a:p>
            <a:pPr lvl="0" algn="ctr">
              <a:spcBef>
                <a:spcPct val="0"/>
              </a:spcBef>
            </a:pPr>
            <a:endParaRPr lang="en-GB" sz="1866" b="1" cap="all"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63" name="Isosceles Triangle 62">
            <a:extLst>
              <a:ext uri="{FF2B5EF4-FFF2-40B4-BE49-F238E27FC236}">
                <a16:creationId xmlns:a16="http://schemas.microsoft.com/office/drawing/2014/main" id="{FBBE590E-8FC3-4385-9777-FAD75255273D}"/>
              </a:ext>
            </a:extLst>
          </p:cNvPr>
          <p:cNvSpPr/>
          <p:nvPr/>
        </p:nvSpPr>
        <p:spPr>
          <a:xfrm>
            <a:off x="2938024" y="645267"/>
            <a:ext cx="2413000" cy="2463800"/>
          </a:xfrm>
          <a:prstGeom prst="triangle">
            <a:avLst/>
          </a:prstGeom>
          <a:solidFill>
            <a:schemeClr val="accent1"/>
          </a:solidFill>
          <a:ln w="9525">
            <a:solidFill>
              <a:srgbClr val="1957A3"/>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sz="3199" dirty="0">
              <a:latin typeface="Arial" panose="020B0604020202020204" pitchFamily="34" charset="0"/>
              <a:cs typeface="Arial" panose="020B0604020202020204" pitchFamily="34" charset="0"/>
            </a:endParaRPr>
          </a:p>
        </p:txBody>
      </p:sp>
      <p:sp>
        <p:nvSpPr>
          <p:cNvPr id="64" name="Isosceles Triangle 63">
            <a:extLst>
              <a:ext uri="{FF2B5EF4-FFF2-40B4-BE49-F238E27FC236}">
                <a16:creationId xmlns:a16="http://schemas.microsoft.com/office/drawing/2014/main" id="{965CBEC0-9EB4-429C-96C5-768D23E77539}"/>
              </a:ext>
            </a:extLst>
          </p:cNvPr>
          <p:cNvSpPr/>
          <p:nvPr/>
        </p:nvSpPr>
        <p:spPr>
          <a:xfrm rot="10800000">
            <a:off x="4288134" y="645267"/>
            <a:ext cx="2413000" cy="2463800"/>
          </a:xfrm>
          <a:prstGeom prst="triangle">
            <a:avLst/>
          </a:prstGeom>
          <a:solidFill>
            <a:schemeClr val="accent3"/>
          </a:solidFill>
          <a:ln w="9525">
            <a:solidFill>
              <a:srgbClr val="4D84BC"/>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sz="3199" dirty="0">
              <a:latin typeface="Arial" panose="020B0604020202020204" pitchFamily="34" charset="0"/>
              <a:cs typeface="Arial" panose="020B0604020202020204" pitchFamily="34" charset="0"/>
            </a:endParaRPr>
          </a:p>
        </p:txBody>
      </p:sp>
      <p:sp>
        <p:nvSpPr>
          <p:cNvPr id="65" name="Rectangle 64">
            <a:extLst>
              <a:ext uri="{FF2B5EF4-FFF2-40B4-BE49-F238E27FC236}">
                <a16:creationId xmlns:a16="http://schemas.microsoft.com/office/drawing/2014/main" id="{723C3D80-0074-43E0-AEBC-4A841DFA927A}"/>
              </a:ext>
            </a:extLst>
          </p:cNvPr>
          <p:cNvSpPr/>
          <p:nvPr/>
        </p:nvSpPr>
        <p:spPr>
          <a:xfrm>
            <a:off x="926700" y="2010934"/>
            <a:ext cx="1045335" cy="1089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400" dirty="0">
                <a:solidFill>
                  <a:schemeClr val="bg1"/>
                </a:solidFill>
                <a:latin typeface="Arial" panose="020B0604020202020204" pitchFamily="34" charset="0"/>
                <a:cs typeface="Arial" panose="020B0604020202020204" pitchFamily="34" charset="0"/>
              </a:rPr>
              <a:t>Founded </a:t>
            </a:r>
            <a:br>
              <a:rPr lang="en-US" sz="1400" dirty="0">
                <a:solidFill>
                  <a:schemeClr val="bg1"/>
                </a:solidFill>
                <a:latin typeface="Arial" panose="020B0604020202020204" pitchFamily="34" charset="0"/>
                <a:cs typeface="Arial" panose="020B0604020202020204" pitchFamily="34" charset="0"/>
              </a:rPr>
            </a:br>
            <a:r>
              <a:rPr lang="en-US" sz="1400" dirty="0">
                <a:solidFill>
                  <a:schemeClr val="bg1"/>
                </a:solidFill>
                <a:latin typeface="Arial" panose="020B0604020202020204" pitchFamily="34" charset="0"/>
                <a:cs typeface="Arial" panose="020B0604020202020204" pitchFamily="34" charset="0"/>
              </a:rPr>
              <a:t>in</a:t>
            </a:r>
          </a:p>
          <a:p>
            <a:pPr algn="ctr"/>
            <a:r>
              <a:rPr lang="en-US" sz="2400" b="1" dirty="0">
                <a:solidFill>
                  <a:schemeClr val="bg1"/>
                </a:solidFill>
                <a:latin typeface="Arial" panose="020B0604020202020204" pitchFamily="34" charset="0"/>
                <a:cs typeface="Arial" panose="020B0604020202020204" pitchFamily="34" charset="0"/>
              </a:rPr>
              <a:t>2006</a:t>
            </a:r>
          </a:p>
        </p:txBody>
      </p:sp>
      <p:sp>
        <p:nvSpPr>
          <p:cNvPr id="66" name="Rectangle 65">
            <a:extLst>
              <a:ext uri="{FF2B5EF4-FFF2-40B4-BE49-F238E27FC236}">
                <a16:creationId xmlns:a16="http://schemas.microsoft.com/office/drawing/2014/main" id="{6727029F-3A8A-4B0A-A91E-58D75EC90F06}"/>
              </a:ext>
            </a:extLst>
          </p:cNvPr>
          <p:cNvSpPr/>
          <p:nvPr/>
        </p:nvSpPr>
        <p:spPr>
          <a:xfrm>
            <a:off x="2131343" y="643662"/>
            <a:ext cx="1332216" cy="1016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400" dirty="0">
                <a:solidFill>
                  <a:schemeClr val="bg1"/>
                </a:solidFill>
                <a:latin typeface="Arial" panose="020B0604020202020204" pitchFamily="34" charset="0"/>
                <a:cs typeface="Arial" panose="020B0604020202020204" pitchFamily="34" charset="0"/>
              </a:rPr>
              <a:t>Over</a:t>
            </a:r>
          </a:p>
          <a:p>
            <a:pPr algn="ctr"/>
            <a:r>
              <a:rPr lang="en-US" sz="2400" b="1" dirty="0">
                <a:solidFill>
                  <a:schemeClr val="bg1"/>
                </a:solidFill>
                <a:latin typeface="Arial" panose="020B0604020202020204" pitchFamily="34" charset="0"/>
                <a:cs typeface="Arial" panose="020B0604020202020204" pitchFamily="34" charset="0"/>
              </a:rPr>
              <a:t>700</a:t>
            </a:r>
          </a:p>
          <a:p>
            <a:pPr algn="ctr"/>
            <a:r>
              <a:rPr lang="en-US" sz="1400" dirty="0">
                <a:solidFill>
                  <a:schemeClr val="bg1"/>
                </a:solidFill>
                <a:latin typeface="Arial" panose="020B0604020202020204" pitchFamily="34" charset="0"/>
                <a:cs typeface="Arial" panose="020B0604020202020204" pitchFamily="34" charset="0"/>
              </a:rPr>
              <a:t>People strong</a:t>
            </a:r>
          </a:p>
        </p:txBody>
      </p:sp>
      <p:sp>
        <p:nvSpPr>
          <p:cNvPr id="67" name="Rectangle 66">
            <a:extLst>
              <a:ext uri="{FF2B5EF4-FFF2-40B4-BE49-F238E27FC236}">
                <a16:creationId xmlns:a16="http://schemas.microsoft.com/office/drawing/2014/main" id="{FA41F8EA-B992-4AAF-AC05-A851E84F72AA}"/>
              </a:ext>
            </a:extLst>
          </p:cNvPr>
          <p:cNvSpPr/>
          <p:nvPr/>
        </p:nvSpPr>
        <p:spPr>
          <a:xfrm>
            <a:off x="3272492" y="1990725"/>
            <a:ext cx="1746090" cy="11097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400" dirty="0">
                <a:solidFill>
                  <a:schemeClr val="bg1"/>
                </a:solidFill>
                <a:latin typeface="Arial" panose="020B0604020202020204" pitchFamily="34" charset="0"/>
                <a:cs typeface="Arial" panose="020B0604020202020204" pitchFamily="34" charset="0"/>
              </a:rPr>
              <a:t>Grown</a:t>
            </a:r>
            <a:br>
              <a:rPr lang="en-US" sz="1400" dirty="0">
                <a:solidFill>
                  <a:schemeClr val="bg1"/>
                </a:solidFill>
                <a:latin typeface="Arial" panose="020B0604020202020204" pitchFamily="34" charset="0"/>
                <a:cs typeface="Arial" panose="020B0604020202020204" pitchFamily="34" charset="0"/>
              </a:rPr>
            </a:br>
            <a:r>
              <a:rPr lang="en-US" sz="2400" b="1" dirty="0">
                <a:solidFill>
                  <a:schemeClr val="bg1"/>
                </a:solidFill>
                <a:latin typeface="Arial" panose="020B0604020202020204" pitchFamily="34" charset="0"/>
                <a:cs typeface="Arial" panose="020B0604020202020204" pitchFamily="34" charset="0"/>
              </a:rPr>
              <a:t>11</a:t>
            </a:r>
            <a:br>
              <a:rPr lang="en-US" sz="1400" dirty="0">
                <a:solidFill>
                  <a:schemeClr val="bg1"/>
                </a:solidFill>
                <a:latin typeface="Arial" panose="020B0604020202020204" pitchFamily="34" charset="0"/>
                <a:cs typeface="Arial" panose="020B0604020202020204" pitchFamily="34" charset="0"/>
              </a:rPr>
            </a:br>
            <a:r>
              <a:rPr lang="en-US" sz="1400" dirty="0">
                <a:solidFill>
                  <a:schemeClr val="bg1"/>
                </a:solidFill>
                <a:latin typeface="Arial" panose="020B0604020202020204" pitchFamily="34" charset="0"/>
                <a:cs typeface="Arial" panose="020B0604020202020204" pitchFamily="34" charset="0"/>
              </a:rPr>
              <a:t>times in last </a:t>
            </a:r>
          </a:p>
          <a:p>
            <a:pPr algn="ctr"/>
            <a:r>
              <a:rPr lang="en-US" sz="1400" dirty="0">
                <a:solidFill>
                  <a:schemeClr val="bg1"/>
                </a:solidFill>
                <a:latin typeface="Arial" panose="020B0604020202020204" pitchFamily="34" charset="0"/>
                <a:cs typeface="Arial" panose="020B0604020202020204" pitchFamily="34" charset="0"/>
              </a:rPr>
              <a:t>six years</a:t>
            </a:r>
          </a:p>
        </p:txBody>
      </p:sp>
      <p:sp>
        <p:nvSpPr>
          <p:cNvPr id="68" name="Rectangle 67">
            <a:extLst>
              <a:ext uri="{FF2B5EF4-FFF2-40B4-BE49-F238E27FC236}">
                <a16:creationId xmlns:a16="http://schemas.microsoft.com/office/drawing/2014/main" id="{0518A233-73A0-4AB3-B05C-64E518D0BF92}"/>
              </a:ext>
            </a:extLst>
          </p:cNvPr>
          <p:cNvSpPr/>
          <p:nvPr/>
        </p:nvSpPr>
        <p:spPr>
          <a:xfrm>
            <a:off x="4651476" y="643662"/>
            <a:ext cx="1684290" cy="12322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r>
              <a:rPr lang="en-US" sz="1400" dirty="0">
                <a:solidFill>
                  <a:schemeClr val="bg1"/>
                </a:solidFill>
                <a:latin typeface="Arial" panose="020B0604020202020204" pitchFamily="34" charset="0"/>
                <a:cs typeface="Arial" panose="020B0604020202020204" pitchFamily="34" charset="0"/>
              </a:rPr>
              <a:t>Work with</a:t>
            </a:r>
          </a:p>
          <a:p>
            <a:pPr lvl="0" algn="ctr"/>
            <a:r>
              <a:rPr lang="en-US" sz="2400" b="1" dirty="0">
                <a:solidFill>
                  <a:schemeClr val="bg1"/>
                </a:solidFill>
                <a:latin typeface="Arial" panose="020B0604020202020204" pitchFamily="34" charset="0"/>
                <a:cs typeface="Arial" panose="020B0604020202020204" pitchFamily="34" charset="0"/>
              </a:rPr>
              <a:t>30+</a:t>
            </a:r>
          </a:p>
          <a:p>
            <a:pPr lvl="0" algn="ctr"/>
            <a:r>
              <a:rPr lang="en-US" sz="1400" dirty="0">
                <a:solidFill>
                  <a:schemeClr val="bg1"/>
                </a:solidFill>
                <a:latin typeface="Arial" panose="020B0604020202020204" pitchFamily="34" charset="0"/>
                <a:cs typeface="Arial" panose="020B0604020202020204" pitchFamily="34" charset="0"/>
              </a:rPr>
              <a:t>Fortune 500 </a:t>
            </a:r>
          </a:p>
          <a:p>
            <a:pPr lvl="0" algn="ctr"/>
            <a:r>
              <a:rPr lang="en-US" sz="1400" dirty="0">
                <a:solidFill>
                  <a:schemeClr val="bg1"/>
                </a:solidFill>
                <a:latin typeface="Arial" panose="020B0604020202020204" pitchFamily="34" charset="0"/>
                <a:cs typeface="Arial" panose="020B0604020202020204" pitchFamily="34" charset="0"/>
              </a:rPr>
              <a:t>firms</a:t>
            </a:r>
          </a:p>
        </p:txBody>
      </p:sp>
      <p:sp>
        <p:nvSpPr>
          <p:cNvPr id="69" name="Oval 68">
            <a:extLst>
              <a:ext uri="{FF2B5EF4-FFF2-40B4-BE49-F238E27FC236}">
                <a16:creationId xmlns:a16="http://schemas.microsoft.com/office/drawing/2014/main" id="{B258D4B9-BAFE-470B-96BB-DE87CB6A9BBD}"/>
              </a:ext>
            </a:extLst>
          </p:cNvPr>
          <p:cNvSpPr/>
          <p:nvPr/>
        </p:nvSpPr>
        <p:spPr>
          <a:xfrm>
            <a:off x="1125653" y="1267383"/>
            <a:ext cx="645402" cy="6454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N" dirty="0"/>
          </a:p>
        </p:txBody>
      </p:sp>
      <p:sp>
        <p:nvSpPr>
          <p:cNvPr id="70" name="Oval 69">
            <a:extLst>
              <a:ext uri="{FF2B5EF4-FFF2-40B4-BE49-F238E27FC236}">
                <a16:creationId xmlns:a16="http://schemas.microsoft.com/office/drawing/2014/main" id="{B9D12C4F-E8BB-4B4F-BE68-60D283870759}"/>
              </a:ext>
            </a:extLst>
          </p:cNvPr>
          <p:cNvSpPr/>
          <p:nvPr/>
        </p:nvSpPr>
        <p:spPr>
          <a:xfrm>
            <a:off x="2475763" y="1875946"/>
            <a:ext cx="645402" cy="6454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N" dirty="0"/>
          </a:p>
        </p:txBody>
      </p:sp>
      <p:sp>
        <p:nvSpPr>
          <p:cNvPr id="71" name="Oval 70">
            <a:extLst>
              <a:ext uri="{FF2B5EF4-FFF2-40B4-BE49-F238E27FC236}">
                <a16:creationId xmlns:a16="http://schemas.microsoft.com/office/drawing/2014/main" id="{FBC656E5-E85C-48B9-AEC9-530450158AC5}"/>
              </a:ext>
            </a:extLst>
          </p:cNvPr>
          <p:cNvSpPr/>
          <p:nvPr/>
        </p:nvSpPr>
        <p:spPr>
          <a:xfrm>
            <a:off x="3822836" y="1267383"/>
            <a:ext cx="645402" cy="6454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N" dirty="0"/>
          </a:p>
        </p:txBody>
      </p:sp>
      <p:sp>
        <p:nvSpPr>
          <p:cNvPr id="72" name="Oval 71">
            <a:extLst>
              <a:ext uri="{FF2B5EF4-FFF2-40B4-BE49-F238E27FC236}">
                <a16:creationId xmlns:a16="http://schemas.microsoft.com/office/drawing/2014/main" id="{063C31F5-B01F-49D0-929B-C4E419F0973E}"/>
              </a:ext>
            </a:extLst>
          </p:cNvPr>
          <p:cNvSpPr/>
          <p:nvPr/>
        </p:nvSpPr>
        <p:spPr>
          <a:xfrm>
            <a:off x="5170920" y="1875946"/>
            <a:ext cx="645402" cy="6454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N" dirty="0"/>
          </a:p>
        </p:txBody>
      </p:sp>
      <p:sp>
        <p:nvSpPr>
          <p:cNvPr id="73" name="Rectangle: Rounded Corners 22">
            <a:extLst>
              <a:ext uri="{FF2B5EF4-FFF2-40B4-BE49-F238E27FC236}">
                <a16:creationId xmlns:a16="http://schemas.microsoft.com/office/drawing/2014/main" id="{57D85ACA-46E7-4FBE-95B1-EE129664EDC1}"/>
              </a:ext>
            </a:extLst>
          </p:cNvPr>
          <p:cNvSpPr/>
          <p:nvPr/>
        </p:nvSpPr>
        <p:spPr>
          <a:xfrm>
            <a:off x="126392" y="3207732"/>
            <a:ext cx="11719441" cy="335904"/>
          </a:xfrm>
          <a:prstGeom prst="roundRect">
            <a:avLst>
              <a:gd name="adj" fmla="val 50000"/>
            </a:avLst>
          </a:prstGeom>
          <a:solidFill>
            <a:schemeClr val="accent6"/>
          </a:solidFill>
        </p:spPr>
        <p:txBody>
          <a:bodyPr wrap="none" anchor="ctr">
            <a:noAutofit/>
          </a:bodyPr>
          <a:lstStyle/>
          <a:p>
            <a:pPr algn="ctr"/>
            <a:r>
              <a:rPr lang="en-IN" sz="1600" b="1" dirty="0">
                <a:solidFill>
                  <a:schemeClr val="bg1"/>
                </a:solidFill>
                <a:latin typeface="Arial" panose="020B0604020202020204" pitchFamily="34" charset="0"/>
                <a:cs typeface="Arial" panose="020B0604020202020204" pitchFamily="34" charset="0"/>
              </a:rPr>
              <a:t>Awards &amp; Recognition</a:t>
            </a:r>
          </a:p>
        </p:txBody>
      </p:sp>
      <p:grpSp>
        <p:nvGrpSpPr>
          <p:cNvPr id="74" name="Group 73">
            <a:extLst>
              <a:ext uri="{FF2B5EF4-FFF2-40B4-BE49-F238E27FC236}">
                <a16:creationId xmlns:a16="http://schemas.microsoft.com/office/drawing/2014/main" id="{3DCC35B1-81C7-40B3-9FEE-5D2C5DF031BA}"/>
              </a:ext>
            </a:extLst>
          </p:cNvPr>
          <p:cNvGrpSpPr/>
          <p:nvPr/>
        </p:nvGrpSpPr>
        <p:grpSpPr>
          <a:xfrm>
            <a:off x="727333" y="4671531"/>
            <a:ext cx="1077886" cy="1714286"/>
            <a:chOff x="613765" y="3882948"/>
            <a:chExt cx="1212343" cy="1928128"/>
          </a:xfrm>
        </p:grpSpPr>
        <p:grpSp>
          <p:nvGrpSpPr>
            <p:cNvPr id="75" name="Group 74">
              <a:extLst>
                <a:ext uri="{FF2B5EF4-FFF2-40B4-BE49-F238E27FC236}">
                  <a16:creationId xmlns:a16="http://schemas.microsoft.com/office/drawing/2014/main" id="{20BEF7E8-5A5C-4303-8F0B-52932BD0DA84}"/>
                </a:ext>
              </a:extLst>
            </p:cNvPr>
            <p:cNvGrpSpPr/>
            <p:nvPr/>
          </p:nvGrpSpPr>
          <p:grpSpPr>
            <a:xfrm>
              <a:off x="1038214" y="3882948"/>
              <a:ext cx="299358" cy="236084"/>
              <a:chOff x="1924702" y="2309895"/>
              <a:chExt cx="423801" cy="334225"/>
            </a:xfrm>
            <a:solidFill>
              <a:srgbClr val="44546A"/>
            </a:solidFill>
            <a:effectLst/>
          </p:grpSpPr>
          <p:sp>
            <p:nvSpPr>
              <p:cNvPr id="80" name="Oval 79">
                <a:extLst>
                  <a:ext uri="{FF2B5EF4-FFF2-40B4-BE49-F238E27FC236}">
                    <a16:creationId xmlns:a16="http://schemas.microsoft.com/office/drawing/2014/main" id="{6A8C108B-FE6F-41E0-91C5-CA57E004D064}"/>
                  </a:ext>
                </a:extLst>
              </p:cNvPr>
              <p:cNvSpPr/>
              <p:nvPr/>
            </p:nvSpPr>
            <p:spPr>
              <a:xfrm>
                <a:off x="2085619" y="2309895"/>
                <a:ext cx="101967" cy="101967"/>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grpSp>
            <p:nvGrpSpPr>
              <p:cNvPr id="81" name="Group 80">
                <a:extLst>
                  <a:ext uri="{FF2B5EF4-FFF2-40B4-BE49-F238E27FC236}">
                    <a16:creationId xmlns:a16="http://schemas.microsoft.com/office/drawing/2014/main" id="{46623381-9A6C-401E-9262-1C6604B0D4A6}"/>
                  </a:ext>
                </a:extLst>
              </p:cNvPr>
              <p:cNvGrpSpPr/>
              <p:nvPr/>
            </p:nvGrpSpPr>
            <p:grpSpPr>
              <a:xfrm>
                <a:off x="2009144" y="2438298"/>
                <a:ext cx="254918" cy="67978"/>
                <a:chOff x="6094412" y="2895600"/>
                <a:chExt cx="1143000" cy="304800"/>
              </a:xfrm>
              <a:grpFill/>
            </p:grpSpPr>
            <p:sp>
              <p:nvSpPr>
                <p:cNvPr id="88" name="Oval 87">
                  <a:extLst>
                    <a:ext uri="{FF2B5EF4-FFF2-40B4-BE49-F238E27FC236}">
                      <a16:creationId xmlns:a16="http://schemas.microsoft.com/office/drawing/2014/main" id="{A577C2AA-C933-4FF8-98AB-66F0169B1114}"/>
                    </a:ext>
                  </a:extLst>
                </p:cNvPr>
                <p:cNvSpPr/>
                <p:nvPr/>
              </p:nvSpPr>
              <p:spPr>
                <a:xfrm>
                  <a:off x="6094412" y="2895600"/>
                  <a:ext cx="304800" cy="304800"/>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sp>
              <p:nvSpPr>
                <p:cNvPr id="89" name="Oval 88">
                  <a:extLst>
                    <a:ext uri="{FF2B5EF4-FFF2-40B4-BE49-F238E27FC236}">
                      <a16:creationId xmlns:a16="http://schemas.microsoft.com/office/drawing/2014/main" id="{796C5175-AF21-4366-9B53-061054E4DBDD}"/>
                    </a:ext>
                  </a:extLst>
                </p:cNvPr>
                <p:cNvSpPr/>
                <p:nvPr/>
              </p:nvSpPr>
              <p:spPr>
                <a:xfrm>
                  <a:off x="6932612" y="2895600"/>
                  <a:ext cx="304800" cy="304800"/>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grpSp>
          <p:grpSp>
            <p:nvGrpSpPr>
              <p:cNvPr id="82" name="Group 81">
                <a:extLst>
                  <a:ext uri="{FF2B5EF4-FFF2-40B4-BE49-F238E27FC236}">
                    <a16:creationId xmlns:a16="http://schemas.microsoft.com/office/drawing/2014/main" id="{DA5F52C3-75E9-46F0-8222-CD4EA5507F1B}"/>
                  </a:ext>
                </a:extLst>
              </p:cNvPr>
              <p:cNvGrpSpPr/>
              <p:nvPr/>
            </p:nvGrpSpPr>
            <p:grpSpPr>
              <a:xfrm>
                <a:off x="1958691" y="2532712"/>
                <a:ext cx="355823" cy="50983"/>
                <a:chOff x="5870574" y="3397250"/>
                <a:chExt cx="1595438" cy="228600"/>
              </a:xfrm>
              <a:grpFill/>
            </p:grpSpPr>
            <p:sp>
              <p:nvSpPr>
                <p:cNvPr id="86" name="Oval 85">
                  <a:extLst>
                    <a:ext uri="{FF2B5EF4-FFF2-40B4-BE49-F238E27FC236}">
                      <a16:creationId xmlns:a16="http://schemas.microsoft.com/office/drawing/2014/main" id="{C8A31A35-57AB-4002-848F-E3D2A98A48C8}"/>
                    </a:ext>
                  </a:extLst>
                </p:cNvPr>
                <p:cNvSpPr/>
                <p:nvPr/>
              </p:nvSpPr>
              <p:spPr>
                <a:xfrm>
                  <a:off x="5870574" y="3397250"/>
                  <a:ext cx="228600" cy="228600"/>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sp>
              <p:nvSpPr>
                <p:cNvPr id="87" name="Oval 86">
                  <a:extLst>
                    <a:ext uri="{FF2B5EF4-FFF2-40B4-BE49-F238E27FC236}">
                      <a16:creationId xmlns:a16="http://schemas.microsoft.com/office/drawing/2014/main" id="{4DA20D0F-05DD-476C-8F11-2DB963628819}"/>
                    </a:ext>
                  </a:extLst>
                </p:cNvPr>
                <p:cNvSpPr/>
                <p:nvPr/>
              </p:nvSpPr>
              <p:spPr>
                <a:xfrm>
                  <a:off x="7237412" y="3397250"/>
                  <a:ext cx="228600" cy="228600"/>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grpSp>
          <p:grpSp>
            <p:nvGrpSpPr>
              <p:cNvPr id="83" name="Group 82">
                <a:extLst>
                  <a:ext uri="{FF2B5EF4-FFF2-40B4-BE49-F238E27FC236}">
                    <a16:creationId xmlns:a16="http://schemas.microsoft.com/office/drawing/2014/main" id="{FE4FE2C7-6E96-4184-B3B4-5182187864C8}"/>
                  </a:ext>
                </a:extLst>
              </p:cNvPr>
              <p:cNvGrpSpPr/>
              <p:nvPr/>
            </p:nvGrpSpPr>
            <p:grpSpPr>
              <a:xfrm>
                <a:off x="1924702" y="2610131"/>
                <a:ext cx="423801" cy="33989"/>
                <a:chOff x="5718174" y="3708400"/>
                <a:chExt cx="1900238" cy="152400"/>
              </a:xfrm>
              <a:grpFill/>
            </p:grpSpPr>
            <p:sp>
              <p:nvSpPr>
                <p:cNvPr id="84" name="Oval 83">
                  <a:extLst>
                    <a:ext uri="{FF2B5EF4-FFF2-40B4-BE49-F238E27FC236}">
                      <a16:creationId xmlns:a16="http://schemas.microsoft.com/office/drawing/2014/main" id="{11CD89A2-A747-4234-BE91-14DF1DB3EB5F}"/>
                    </a:ext>
                  </a:extLst>
                </p:cNvPr>
                <p:cNvSpPr/>
                <p:nvPr/>
              </p:nvSpPr>
              <p:spPr>
                <a:xfrm>
                  <a:off x="7466012" y="3708400"/>
                  <a:ext cx="152400" cy="152400"/>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sp>
              <p:nvSpPr>
                <p:cNvPr id="85" name="Oval 84">
                  <a:extLst>
                    <a:ext uri="{FF2B5EF4-FFF2-40B4-BE49-F238E27FC236}">
                      <a16:creationId xmlns:a16="http://schemas.microsoft.com/office/drawing/2014/main" id="{2DAA1BE8-35B3-43E1-BF4F-476D922DA1B1}"/>
                    </a:ext>
                  </a:extLst>
                </p:cNvPr>
                <p:cNvSpPr/>
                <p:nvPr/>
              </p:nvSpPr>
              <p:spPr>
                <a:xfrm>
                  <a:off x="5718174" y="3708400"/>
                  <a:ext cx="152400" cy="152400"/>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grpSp>
        </p:grpSp>
        <p:grpSp>
          <p:nvGrpSpPr>
            <p:cNvPr id="76" name="Group 75">
              <a:extLst>
                <a:ext uri="{FF2B5EF4-FFF2-40B4-BE49-F238E27FC236}">
                  <a16:creationId xmlns:a16="http://schemas.microsoft.com/office/drawing/2014/main" id="{D00FF1B6-9A3A-4362-B713-14A40C9BC068}"/>
                </a:ext>
              </a:extLst>
            </p:cNvPr>
            <p:cNvGrpSpPr/>
            <p:nvPr/>
          </p:nvGrpSpPr>
          <p:grpSpPr>
            <a:xfrm>
              <a:off x="613765" y="4305779"/>
              <a:ext cx="1212343" cy="1505297"/>
              <a:chOff x="613765" y="4430828"/>
              <a:chExt cx="1212343" cy="1505297"/>
            </a:xfrm>
          </p:grpSpPr>
          <p:sp>
            <p:nvSpPr>
              <p:cNvPr id="77" name="Rounded Rectangle 18">
                <a:extLst>
                  <a:ext uri="{FF2B5EF4-FFF2-40B4-BE49-F238E27FC236}">
                    <a16:creationId xmlns:a16="http://schemas.microsoft.com/office/drawing/2014/main" id="{AA5C8FE6-697D-4621-BC42-47112DA0E9EE}"/>
                  </a:ext>
                </a:extLst>
              </p:cNvPr>
              <p:cNvSpPr/>
              <p:nvPr/>
            </p:nvSpPr>
            <p:spPr>
              <a:xfrm rot="2700000">
                <a:off x="613765" y="4430828"/>
                <a:ext cx="1148258" cy="1148258"/>
              </a:xfrm>
              <a:prstGeom prst="roundRect">
                <a:avLst/>
              </a:prstGeom>
              <a:solidFill>
                <a:schemeClr val="tx2"/>
              </a:solid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sp>
            <p:nvSpPr>
              <p:cNvPr id="78" name="Rounded Rectangle 20">
                <a:extLst>
                  <a:ext uri="{FF2B5EF4-FFF2-40B4-BE49-F238E27FC236}">
                    <a16:creationId xmlns:a16="http://schemas.microsoft.com/office/drawing/2014/main" id="{B33F3DF9-90B0-4A76-B9B1-5C0EC0DE98A0}"/>
                  </a:ext>
                </a:extLst>
              </p:cNvPr>
              <p:cNvSpPr/>
              <p:nvPr/>
            </p:nvSpPr>
            <p:spPr>
              <a:xfrm rot="3564405">
                <a:off x="677850" y="4787867"/>
                <a:ext cx="1148258" cy="1148258"/>
              </a:xfrm>
              <a:prstGeom prst="roundRect">
                <a:avLst/>
              </a:prstGeom>
              <a:solidFill>
                <a:schemeClr val="bg1"/>
              </a:solidFill>
              <a:ln w="3175" cap="flat" cmpd="sng" algn="ctr">
                <a:solidFill>
                  <a:schemeClr val="tx2"/>
                </a:solid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pic>
            <p:nvPicPr>
              <p:cNvPr id="79" name="Picture 78">
                <a:extLst>
                  <a:ext uri="{FF2B5EF4-FFF2-40B4-BE49-F238E27FC236}">
                    <a16:creationId xmlns:a16="http://schemas.microsoft.com/office/drawing/2014/main" id="{0BF60EB2-AC61-4D52-9683-15640B232D6B}"/>
                  </a:ext>
                </a:extLst>
              </p:cNvPr>
              <p:cNvPicPr>
                <a:picLocks noChangeAspect="1"/>
              </p:cNvPicPr>
              <p:nvPr/>
            </p:nvPicPr>
            <p:blipFill>
              <a:blip r:embed="rId3" cstate="print">
                <a:clrChange>
                  <a:clrFrom>
                    <a:srgbClr val="FFFFFF"/>
                  </a:clrFrom>
                  <a:clrTo>
                    <a:srgbClr val="FFFFFF">
                      <a:alpha val="0"/>
                    </a:srgbClr>
                  </a:clrTo>
                </a:clrChange>
              </a:blip>
              <a:stretch>
                <a:fillRect/>
              </a:stretch>
            </p:blipFill>
            <p:spPr>
              <a:xfrm>
                <a:off x="789125" y="4904275"/>
                <a:ext cx="925705" cy="915445"/>
              </a:xfrm>
              <a:prstGeom prst="rect">
                <a:avLst/>
              </a:prstGeom>
            </p:spPr>
          </p:pic>
        </p:grpSp>
      </p:grpSp>
      <p:grpSp>
        <p:nvGrpSpPr>
          <p:cNvPr id="90" name="Group 89">
            <a:extLst>
              <a:ext uri="{FF2B5EF4-FFF2-40B4-BE49-F238E27FC236}">
                <a16:creationId xmlns:a16="http://schemas.microsoft.com/office/drawing/2014/main" id="{C92CBF53-3F3A-4C2D-8A0E-85745D61B778}"/>
              </a:ext>
            </a:extLst>
          </p:cNvPr>
          <p:cNvGrpSpPr/>
          <p:nvPr/>
        </p:nvGrpSpPr>
        <p:grpSpPr>
          <a:xfrm flipV="1">
            <a:off x="3243666" y="5348020"/>
            <a:ext cx="266157" cy="209901"/>
            <a:chOff x="1924702" y="2309895"/>
            <a:chExt cx="423801" cy="334225"/>
          </a:xfrm>
          <a:solidFill>
            <a:srgbClr val="44546A"/>
          </a:solidFill>
          <a:effectLst/>
        </p:grpSpPr>
        <p:sp>
          <p:nvSpPr>
            <p:cNvPr id="91" name="Oval 90">
              <a:extLst>
                <a:ext uri="{FF2B5EF4-FFF2-40B4-BE49-F238E27FC236}">
                  <a16:creationId xmlns:a16="http://schemas.microsoft.com/office/drawing/2014/main" id="{AE6A97CE-8E8D-4D0E-9586-D69E96786C3C}"/>
                </a:ext>
              </a:extLst>
            </p:cNvPr>
            <p:cNvSpPr/>
            <p:nvPr/>
          </p:nvSpPr>
          <p:spPr>
            <a:xfrm>
              <a:off x="2085619" y="2309895"/>
              <a:ext cx="101967" cy="101967"/>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grpSp>
          <p:nvGrpSpPr>
            <p:cNvPr id="92" name="Group 91">
              <a:extLst>
                <a:ext uri="{FF2B5EF4-FFF2-40B4-BE49-F238E27FC236}">
                  <a16:creationId xmlns:a16="http://schemas.microsoft.com/office/drawing/2014/main" id="{8CFEF6E7-BD07-48E4-8C48-E32613324306}"/>
                </a:ext>
              </a:extLst>
            </p:cNvPr>
            <p:cNvGrpSpPr/>
            <p:nvPr/>
          </p:nvGrpSpPr>
          <p:grpSpPr>
            <a:xfrm>
              <a:off x="2009144" y="2438298"/>
              <a:ext cx="254918" cy="67978"/>
              <a:chOff x="6094412" y="2895600"/>
              <a:chExt cx="1143000" cy="304800"/>
            </a:xfrm>
            <a:grpFill/>
          </p:grpSpPr>
          <p:sp>
            <p:nvSpPr>
              <p:cNvPr id="99" name="Oval 98">
                <a:extLst>
                  <a:ext uri="{FF2B5EF4-FFF2-40B4-BE49-F238E27FC236}">
                    <a16:creationId xmlns:a16="http://schemas.microsoft.com/office/drawing/2014/main" id="{0B64A07C-273C-4E0E-84C2-2F1F8B666DDB}"/>
                  </a:ext>
                </a:extLst>
              </p:cNvPr>
              <p:cNvSpPr/>
              <p:nvPr/>
            </p:nvSpPr>
            <p:spPr>
              <a:xfrm>
                <a:off x="6094412" y="2895600"/>
                <a:ext cx="304800" cy="304800"/>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sp>
            <p:nvSpPr>
              <p:cNvPr id="100" name="Oval 99">
                <a:extLst>
                  <a:ext uri="{FF2B5EF4-FFF2-40B4-BE49-F238E27FC236}">
                    <a16:creationId xmlns:a16="http://schemas.microsoft.com/office/drawing/2014/main" id="{BF160358-9213-4D22-81F5-2C1F3EA791BA}"/>
                  </a:ext>
                </a:extLst>
              </p:cNvPr>
              <p:cNvSpPr/>
              <p:nvPr/>
            </p:nvSpPr>
            <p:spPr>
              <a:xfrm>
                <a:off x="6932612" y="2895600"/>
                <a:ext cx="304800" cy="304800"/>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grpSp>
        <p:grpSp>
          <p:nvGrpSpPr>
            <p:cNvPr id="93" name="Group 92">
              <a:extLst>
                <a:ext uri="{FF2B5EF4-FFF2-40B4-BE49-F238E27FC236}">
                  <a16:creationId xmlns:a16="http://schemas.microsoft.com/office/drawing/2014/main" id="{2F714D53-5B40-4047-8F79-2D8D42D5D7AB}"/>
                </a:ext>
              </a:extLst>
            </p:cNvPr>
            <p:cNvGrpSpPr/>
            <p:nvPr/>
          </p:nvGrpSpPr>
          <p:grpSpPr>
            <a:xfrm>
              <a:off x="1958691" y="2532712"/>
              <a:ext cx="355823" cy="50983"/>
              <a:chOff x="5870574" y="3397250"/>
              <a:chExt cx="1595438" cy="228600"/>
            </a:xfrm>
            <a:grpFill/>
          </p:grpSpPr>
          <p:sp>
            <p:nvSpPr>
              <p:cNvPr id="97" name="Oval 96">
                <a:extLst>
                  <a:ext uri="{FF2B5EF4-FFF2-40B4-BE49-F238E27FC236}">
                    <a16:creationId xmlns:a16="http://schemas.microsoft.com/office/drawing/2014/main" id="{BC2A6F4C-951F-42C8-92F6-9C404D7727D6}"/>
                  </a:ext>
                </a:extLst>
              </p:cNvPr>
              <p:cNvSpPr/>
              <p:nvPr/>
            </p:nvSpPr>
            <p:spPr>
              <a:xfrm>
                <a:off x="5870574" y="3397250"/>
                <a:ext cx="228600" cy="228600"/>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sp>
            <p:nvSpPr>
              <p:cNvPr id="98" name="Oval 97">
                <a:extLst>
                  <a:ext uri="{FF2B5EF4-FFF2-40B4-BE49-F238E27FC236}">
                    <a16:creationId xmlns:a16="http://schemas.microsoft.com/office/drawing/2014/main" id="{00AA0EF3-2640-4973-A90B-EF1C462AA439}"/>
                  </a:ext>
                </a:extLst>
              </p:cNvPr>
              <p:cNvSpPr/>
              <p:nvPr/>
            </p:nvSpPr>
            <p:spPr>
              <a:xfrm>
                <a:off x="7237412" y="3397250"/>
                <a:ext cx="228600" cy="228600"/>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grpSp>
        <p:grpSp>
          <p:nvGrpSpPr>
            <p:cNvPr id="94" name="Group 93">
              <a:extLst>
                <a:ext uri="{FF2B5EF4-FFF2-40B4-BE49-F238E27FC236}">
                  <a16:creationId xmlns:a16="http://schemas.microsoft.com/office/drawing/2014/main" id="{2EE0FDDA-1511-46B4-AD98-35A2CEF01D55}"/>
                </a:ext>
              </a:extLst>
            </p:cNvPr>
            <p:cNvGrpSpPr/>
            <p:nvPr/>
          </p:nvGrpSpPr>
          <p:grpSpPr>
            <a:xfrm>
              <a:off x="1924702" y="2610131"/>
              <a:ext cx="423801" cy="33989"/>
              <a:chOff x="5718174" y="3708400"/>
              <a:chExt cx="1900238" cy="152400"/>
            </a:xfrm>
            <a:grpFill/>
          </p:grpSpPr>
          <p:sp>
            <p:nvSpPr>
              <p:cNvPr id="95" name="Oval 94">
                <a:extLst>
                  <a:ext uri="{FF2B5EF4-FFF2-40B4-BE49-F238E27FC236}">
                    <a16:creationId xmlns:a16="http://schemas.microsoft.com/office/drawing/2014/main" id="{DFE759CF-8BD5-4FA3-9F29-BB4FB8F6DEAE}"/>
                  </a:ext>
                </a:extLst>
              </p:cNvPr>
              <p:cNvSpPr/>
              <p:nvPr/>
            </p:nvSpPr>
            <p:spPr>
              <a:xfrm>
                <a:off x="7466012" y="3708400"/>
                <a:ext cx="152400" cy="152400"/>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sp>
            <p:nvSpPr>
              <p:cNvPr id="96" name="Oval 95">
                <a:extLst>
                  <a:ext uri="{FF2B5EF4-FFF2-40B4-BE49-F238E27FC236}">
                    <a16:creationId xmlns:a16="http://schemas.microsoft.com/office/drawing/2014/main" id="{84BEDE2D-4E69-4B81-AAD2-212A3C8CA500}"/>
                  </a:ext>
                </a:extLst>
              </p:cNvPr>
              <p:cNvSpPr/>
              <p:nvPr/>
            </p:nvSpPr>
            <p:spPr>
              <a:xfrm>
                <a:off x="5718174" y="3708400"/>
                <a:ext cx="152400" cy="152400"/>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grpSp>
      </p:grpSp>
      <p:sp>
        <p:nvSpPr>
          <p:cNvPr id="101" name="Rounded Rectangle 18">
            <a:extLst>
              <a:ext uri="{FF2B5EF4-FFF2-40B4-BE49-F238E27FC236}">
                <a16:creationId xmlns:a16="http://schemas.microsoft.com/office/drawing/2014/main" id="{8DBAF056-9A8C-4449-AEFD-D51C02D7AF33}"/>
              </a:ext>
            </a:extLst>
          </p:cNvPr>
          <p:cNvSpPr/>
          <p:nvPr/>
        </p:nvSpPr>
        <p:spPr>
          <a:xfrm rot="18900000" flipV="1">
            <a:off x="2866291" y="4161077"/>
            <a:ext cx="1020908" cy="1020908"/>
          </a:xfrm>
          <a:prstGeom prst="roundRect">
            <a:avLst/>
          </a:prstGeom>
          <a:solidFill>
            <a:schemeClr val="accent1"/>
          </a:solid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sp>
        <p:nvSpPr>
          <p:cNvPr id="102" name="Rounded Rectangle 20">
            <a:extLst>
              <a:ext uri="{FF2B5EF4-FFF2-40B4-BE49-F238E27FC236}">
                <a16:creationId xmlns:a16="http://schemas.microsoft.com/office/drawing/2014/main" id="{2B84CEB9-3243-44DF-83D3-E96A8C09E675}"/>
              </a:ext>
            </a:extLst>
          </p:cNvPr>
          <p:cNvSpPr/>
          <p:nvPr/>
        </p:nvSpPr>
        <p:spPr>
          <a:xfrm rot="18035595" flipV="1">
            <a:off x="2923269" y="3843635"/>
            <a:ext cx="1020908" cy="1020908"/>
          </a:xfrm>
          <a:prstGeom prst="roundRect">
            <a:avLst/>
          </a:prstGeom>
          <a:solidFill>
            <a:schemeClr val="bg1"/>
          </a:solidFill>
          <a:ln w="3175" cap="flat" cmpd="sng" algn="ctr">
            <a:solidFill>
              <a:srgbClr val="1957A3"/>
            </a:solid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grpSp>
        <p:nvGrpSpPr>
          <p:cNvPr id="103" name="Group 102">
            <a:extLst>
              <a:ext uri="{FF2B5EF4-FFF2-40B4-BE49-F238E27FC236}">
                <a16:creationId xmlns:a16="http://schemas.microsoft.com/office/drawing/2014/main" id="{4BABE60B-48E4-459D-97FF-A2DE347E3B17}"/>
              </a:ext>
            </a:extLst>
          </p:cNvPr>
          <p:cNvGrpSpPr/>
          <p:nvPr/>
        </p:nvGrpSpPr>
        <p:grpSpPr>
          <a:xfrm>
            <a:off x="5382624" y="4671531"/>
            <a:ext cx="266157" cy="209901"/>
            <a:chOff x="1924702" y="2309895"/>
            <a:chExt cx="423801" cy="334225"/>
          </a:xfrm>
          <a:solidFill>
            <a:srgbClr val="44546A"/>
          </a:solidFill>
          <a:effectLst/>
        </p:grpSpPr>
        <p:sp>
          <p:nvSpPr>
            <p:cNvPr id="104" name="Oval 103">
              <a:extLst>
                <a:ext uri="{FF2B5EF4-FFF2-40B4-BE49-F238E27FC236}">
                  <a16:creationId xmlns:a16="http://schemas.microsoft.com/office/drawing/2014/main" id="{7314C0DC-3612-475C-B933-3C1BF2AB8D84}"/>
                </a:ext>
              </a:extLst>
            </p:cNvPr>
            <p:cNvSpPr/>
            <p:nvPr/>
          </p:nvSpPr>
          <p:spPr>
            <a:xfrm>
              <a:off x="2085619" y="2309895"/>
              <a:ext cx="101967" cy="101967"/>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grpSp>
          <p:nvGrpSpPr>
            <p:cNvPr id="105" name="Group 104">
              <a:extLst>
                <a:ext uri="{FF2B5EF4-FFF2-40B4-BE49-F238E27FC236}">
                  <a16:creationId xmlns:a16="http://schemas.microsoft.com/office/drawing/2014/main" id="{8296438B-324B-4038-9E50-5ABA23951BAA}"/>
                </a:ext>
              </a:extLst>
            </p:cNvPr>
            <p:cNvGrpSpPr/>
            <p:nvPr/>
          </p:nvGrpSpPr>
          <p:grpSpPr>
            <a:xfrm>
              <a:off x="2009144" y="2438298"/>
              <a:ext cx="254918" cy="67978"/>
              <a:chOff x="6094412" y="2895600"/>
              <a:chExt cx="1143000" cy="304800"/>
            </a:xfrm>
            <a:grpFill/>
          </p:grpSpPr>
          <p:sp>
            <p:nvSpPr>
              <p:cNvPr id="112" name="Oval 111">
                <a:extLst>
                  <a:ext uri="{FF2B5EF4-FFF2-40B4-BE49-F238E27FC236}">
                    <a16:creationId xmlns:a16="http://schemas.microsoft.com/office/drawing/2014/main" id="{87B6D429-9940-4FA6-8FD3-3C4E79C9B856}"/>
                  </a:ext>
                </a:extLst>
              </p:cNvPr>
              <p:cNvSpPr/>
              <p:nvPr/>
            </p:nvSpPr>
            <p:spPr>
              <a:xfrm>
                <a:off x="6094412" y="2895600"/>
                <a:ext cx="304800" cy="304800"/>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sp>
            <p:nvSpPr>
              <p:cNvPr id="113" name="Oval 112">
                <a:extLst>
                  <a:ext uri="{FF2B5EF4-FFF2-40B4-BE49-F238E27FC236}">
                    <a16:creationId xmlns:a16="http://schemas.microsoft.com/office/drawing/2014/main" id="{0BFC532D-DAB0-4346-93EC-B94F24EE9596}"/>
                  </a:ext>
                </a:extLst>
              </p:cNvPr>
              <p:cNvSpPr/>
              <p:nvPr/>
            </p:nvSpPr>
            <p:spPr>
              <a:xfrm>
                <a:off x="6932612" y="2895600"/>
                <a:ext cx="304800" cy="304800"/>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grpSp>
        <p:grpSp>
          <p:nvGrpSpPr>
            <p:cNvPr id="106" name="Group 105">
              <a:extLst>
                <a:ext uri="{FF2B5EF4-FFF2-40B4-BE49-F238E27FC236}">
                  <a16:creationId xmlns:a16="http://schemas.microsoft.com/office/drawing/2014/main" id="{5ABFF467-BCC7-494C-A7FB-D9E3C0E647A4}"/>
                </a:ext>
              </a:extLst>
            </p:cNvPr>
            <p:cNvGrpSpPr/>
            <p:nvPr/>
          </p:nvGrpSpPr>
          <p:grpSpPr>
            <a:xfrm>
              <a:off x="1958691" y="2532712"/>
              <a:ext cx="355823" cy="50983"/>
              <a:chOff x="5870574" y="3397250"/>
              <a:chExt cx="1595438" cy="228600"/>
            </a:xfrm>
            <a:grpFill/>
          </p:grpSpPr>
          <p:sp>
            <p:nvSpPr>
              <p:cNvPr id="110" name="Oval 109">
                <a:extLst>
                  <a:ext uri="{FF2B5EF4-FFF2-40B4-BE49-F238E27FC236}">
                    <a16:creationId xmlns:a16="http://schemas.microsoft.com/office/drawing/2014/main" id="{A6A40A32-BD89-4581-92C6-3BF68443E696}"/>
                  </a:ext>
                </a:extLst>
              </p:cNvPr>
              <p:cNvSpPr/>
              <p:nvPr/>
            </p:nvSpPr>
            <p:spPr>
              <a:xfrm>
                <a:off x="5870574" y="3397250"/>
                <a:ext cx="228600" cy="228600"/>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sp>
            <p:nvSpPr>
              <p:cNvPr id="111" name="Oval 110">
                <a:extLst>
                  <a:ext uri="{FF2B5EF4-FFF2-40B4-BE49-F238E27FC236}">
                    <a16:creationId xmlns:a16="http://schemas.microsoft.com/office/drawing/2014/main" id="{CDF7C606-5F39-4B87-9567-CBA1BAB836B9}"/>
                  </a:ext>
                </a:extLst>
              </p:cNvPr>
              <p:cNvSpPr/>
              <p:nvPr/>
            </p:nvSpPr>
            <p:spPr>
              <a:xfrm>
                <a:off x="7237412" y="3397250"/>
                <a:ext cx="228600" cy="228600"/>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grpSp>
        <p:grpSp>
          <p:nvGrpSpPr>
            <p:cNvPr id="107" name="Group 106">
              <a:extLst>
                <a:ext uri="{FF2B5EF4-FFF2-40B4-BE49-F238E27FC236}">
                  <a16:creationId xmlns:a16="http://schemas.microsoft.com/office/drawing/2014/main" id="{FE142B63-1484-4994-972F-C367F8917DAF}"/>
                </a:ext>
              </a:extLst>
            </p:cNvPr>
            <p:cNvGrpSpPr/>
            <p:nvPr/>
          </p:nvGrpSpPr>
          <p:grpSpPr>
            <a:xfrm>
              <a:off x="1924702" y="2610131"/>
              <a:ext cx="423801" cy="33989"/>
              <a:chOff x="5718174" y="3708400"/>
              <a:chExt cx="1900238" cy="152400"/>
            </a:xfrm>
            <a:grpFill/>
          </p:grpSpPr>
          <p:sp>
            <p:nvSpPr>
              <p:cNvPr id="108" name="Oval 107">
                <a:extLst>
                  <a:ext uri="{FF2B5EF4-FFF2-40B4-BE49-F238E27FC236}">
                    <a16:creationId xmlns:a16="http://schemas.microsoft.com/office/drawing/2014/main" id="{D7403B7C-B464-4612-9EDD-01EE91163DD6}"/>
                  </a:ext>
                </a:extLst>
              </p:cNvPr>
              <p:cNvSpPr/>
              <p:nvPr/>
            </p:nvSpPr>
            <p:spPr>
              <a:xfrm>
                <a:off x="7466012" y="3708400"/>
                <a:ext cx="152400" cy="152400"/>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sp>
            <p:nvSpPr>
              <p:cNvPr id="109" name="Oval 108">
                <a:extLst>
                  <a:ext uri="{FF2B5EF4-FFF2-40B4-BE49-F238E27FC236}">
                    <a16:creationId xmlns:a16="http://schemas.microsoft.com/office/drawing/2014/main" id="{80D22962-A8EE-4C87-A6FF-7D5F91434707}"/>
                  </a:ext>
                </a:extLst>
              </p:cNvPr>
              <p:cNvSpPr/>
              <p:nvPr/>
            </p:nvSpPr>
            <p:spPr>
              <a:xfrm>
                <a:off x="5718174" y="3708400"/>
                <a:ext cx="152400" cy="152400"/>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grpSp>
      </p:grpSp>
      <p:sp>
        <p:nvSpPr>
          <p:cNvPr id="114" name="Rounded Rectangle 18">
            <a:extLst>
              <a:ext uri="{FF2B5EF4-FFF2-40B4-BE49-F238E27FC236}">
                <a16:creationId xmlns:a16="http://schemas.microsoft.com/office/drawing/2014/main" id="{2F873DBF-5879-4188-B1C6-A3E2F1B23D6A}"/>
              </a:ext>
            </a:extLst>
          </p:cNvPr>
          <p:cNvSpPr/>
          <p:nvPr/>
        </p:nvSpPr>
        <p:spPr>
          <a:xfrm rot="2700000">
            <a:off x="5005249" y="5047467"/>
            <a:ext cx="1020908" cy="1020908"/>
          </a:xfrm>
          <a:prstGeom prst="roundRect">
            <a:avLst/>
          </a:prstGeom>
          <a:solidFill>
            <a:schemeClr val="accent2"/>
          </a:solid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sp>
        <p:nvSpPr>
          <p:cNvPr id="115" name="Rounded Rectangle 20">
            <a:extLst>
              <a:ext uri="{FF2B5EF4-FFF2-40B4-BE49-F238E27FC236}">
                <a16:creationId xmlns:a16="http://schemas.microsoft.com/office/drawing/2014/main" id="{B7869C5D-C617-457B-9204-504C65F5D2D1}"/>
              </a:ext>
            </a:extLst>
          </p:cNvPr>
          <p:cNvSpPr/>
          <p:nvPr/>
        </p:nvSpPr>
        <p:spPr>
          <a:xfrm rot="3564405">
            <a:off x="5062227" y="5364909"/>
            <a:ext cx="1020908" cy="1020908"/>
          </a:xfrm>
          <a:prstGeom prst="roundRect">
            <a:avLst/>
          </a:prstGeom>
          <a:solidFill>
            <a:schemeClr val="bg1"/>
          </a:solidFill>
          <a:ln w="3175" cap="flat" cmpd="sng" algn="ctr">
            <a:solidFill>
              <a:srgbClr val="7F7F7F"/>
            </a:solid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sp>
        <p:nvSpPr>
          <p:cNvPr id="116" name="Oval 115">
            <a:extLst>
              <a:ext uri="{FF2B5EF4-FFF2-40B4-BE49-F238E27FC236}">
                <a16:creationId xmlns:a16="http://schemas.microsoft.com/office/drawing/2014/main" id="{378A08D1-D994-4C32-8D32-668435CAACC4}"/>
              </a:ext>
            </a:extLst>
          </p:cNvPr>
          <p:cNvSpPr/>
          <p:nvPr/>
        </p:nvSpPr>
        <p:spPr>
          <a:xfrm flipV="1">
            <a:off x="7622642" y="5493883"/>
            <a:ext cx="64038" cy="64038"/>
          </a:xfrm>
          <a:prstGeom prst="ellipse">
            <a:avLst/>
          </a:prstGeom>
          <a:solidFill>
            <a:srgbClr val="44546A"/>
          </a:solid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grpSp>
        <p:nvGrpSpPr>
          <p:cNvPr id="117" name="Group 116">
            <a:extLst>
              <a:ext uri="{FF2B5EF4-FFF2-40B4-BE49-F238E27FC236}">
                <a16:creationId xmlns:a16="http://schemas.microsoft.com/office/drawing/2014/main" id="{BFB57DD7-F3F2-4D5B-A8C0-6C9B9EEC1A46}"/>
              </a:ext>
            </a:extLst>
          </p:cNvPr>
          <p:cNvGrpSpPr/>
          <p:nvPr/>
        </p:nvGrpSpPr>
        <p:grpSpPr>
          <a:xfrm flipV="1">
            <a:off x="7574614" y="5434589"/>
            <a:ext cx="160095" cy="42692"/>
            <a:chOff x="6094412" y="2895600"/>
            <a:chExt cx="1143000" cy="304800"/>
          </a:xfrm>
          <a:solidFill>
            <a:srgbClr val="44546A"/>
          </a:solidFill>
        </p:grpSpPr>
        <p:sp>
          <p:nvSpPr>
            <p:cNvPr id="118" name="Oval 117">
              <a:extLst>
                <a:ext uri="{FF2B5EF4-FFF2-40B4-BE49-F238E27FC236}">
                  <a16:creationId xmlns:a16="http://schemas.microsoft.com/office/drawing/2014/main" id="{FD6EF82F-082D-4880-8875-28879EA121B3}"/>
                </a:ext>
              </a:extLst>
            </p:cNvPr>
            <p:cNvSpPr/>
            <p:nvPr/>
          </p:nvSpPr>
          <p:spPr>
            <a:xfrm>
              <a:off x="6094412" y="2895600"/>
              <a:ext cx="304800" cy="304800"/>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sp>
          <p:nvSpPr>
            <p:cNvPr id="119" name="Oval 118">
              <a:extLst>
                <a:ext uri="{FF2B5EF4-FFF2-40B4-BE49-F238E27FC236}">
                  <a16:creationId xmlns:a16="http://schemas.microsoft.com/office/drawing/2014/main" id="{72ABDC51-651D-4324-85B8-6C9E11A8279A}"/>
                </a:ext>
              </a:extLst>
            </p:cNvPr>
            <p:cNvSpPr/>
            <p:nvPr/>
          </p:nvSpPr>
          <p:spPr>
            <a:xfrm>
              <a:off x="6932612" y="2895600"/>
              <a:ext cx="304800" cy="304800"/>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grpSp>
      <p:grpSp>
        <p:nvGrpSpPr>
          <p:cNvPr id="120" name="Group 119">
            <a:extLst>
              <a:ext uri="{FF2B5EF4-FFF2-40B4-BE49-F238E27FC236}">
                <a16:creationId xmlns:a16="http://schemas.microsoft.com/office/drawing/2014/main" id="{E0F20696-3E0F-42DA-AB9B-BB9E9B4201CF}"/>
              </a:ext>
            </a:extLst>
          </p:cNvPr>
          <p:cNvGrpSpPr/>
          <p:nvPr/>
        </p:nvGrpSpPr>
        <p:grpSpPr>
          <a:xfrm flipV="1">
            <a:off x="7542928" y="5385968"/>
            <a:ext cx="223465" cy="32018"/>
            <a:chOff x="5870574" y="3397250"/>
            <a:chExt cx="1595438" cy="228600"/>
          </a:xfrm>
          <a:solidFill>
            <a:srgbClr val="44546A"/>
          </a:solidFill>
        </p:grpSpPr>
        <p:sp>
          <p:nvSpPr>
            <p:cNvPr id="121" name="Oval 120">
              <a:extLst>
                <a:ext uri="{FF2B5EF4-FFF2-40B4-BE49-F238E27FC236}">
                  <a16:creationId xmlns:a16="http://schemas.microsoft.com/office/drawing/2014/main" id="{16A5F397-6F8E-49A8-A9EC-26947B1E8E2E}"/>
                </a:ext>
              </a:extLst>
            </p:cNvPr>
            <p:cNvSpPr/>
            <p:nvPr/>
          </p:nvSpPr>
          <p:spPr>
            <a:xfrm>
              <a:off x="5870574" y="3397250"/>
              <a:ext cx="228600" cy="228600"/>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sp>
          <p:nvSpPr>
            <p:cNvPr id="122" name="Oval 121">
              <a:extLst>
                <a:ext uri="{FF2B5EF4-FFF2-40B4-BE49-F238E27FC236}">
                  <a16:creationId xmlns:a16="http://schemas.microsoft.com/office/drawing/2014/main" id="{40406091-4A45-4157-A4B4-0D5167FAA8E8}"/>
                </a:ext>
              </a:extLst>
            </p:cNvPr>
            <p:cNvSpPr/>
            <p:nvPr/>
          </p:nvSpPr>
          <p:spPr>
            <a:xfrm>
              <a:off x="7237412" y="3397250"/>
              <a:ext cx="228600" cy="228600"/>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grpSp>
      <p:grpSp>
        <p:nvGrpSpPr>
          <p:cNvPr id="123" name="Group 122">
            <a:extLst>
              <a:ext uri="{FF2B5EF4-FFF2-40B4-BE49-F238E27FC236}">
                <a16:creationId xmlns:a16="http://schemas.microsoft.com/office/drawing/2014/main" id="{68FBC4B0-857F-4C13-A444-C46502684FA2}"/>
              </a:ext>
            </a:extLst>
          </p:cNvPr>
          <p:cNvGrpSpPr/>
          <p:nvPr/>
        </p:nvGrpSpPr>
        <p:grpSpPr>
          <a:xfrm flipV="1">
            <a:off x="7521582" y="5348020"/>
            <a:ext cx="266157" cy="21346"/>
            <a:chOff x="5718174" y="3708400"/>
            <a:chExt cx="1900238" cy="152400"/>
          </a:xfrm>
          <a:solidFill>
            <a:srgbClr val="44546A"/>
          </a:solidFill>
        </p:grpSpPr>
        <p:sp>
          <p:nvSpPr>
            <p:cNvPr id="124" name="Oval 123">
              <a:extLst>
                <a:ext uri="{FF2B5EF4-FFF2-40B4-BE49-F238E27FC236}">
                  <a16:creationId xmlns:a16="http://schemas.microsoft.com/office/drawing/2014/main" id="{80604CE7-3751-4983-99A3-DD2A607A3079}"/>
                </a:ext>
              </a:extLst>
            </p:cNvPr>
            <p:cNvSpPr/>
            <p:nvPr/>
          </p:nvSpPr>
          <p:spPr>
            <a:xfrm>
              <a:off x="7466012" y="3708400"/>
              <a:ext cx="152400" cy="152400"/>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sp>
          <p:nvSpPr>
            <p:cNvPr id="125" name="Oval 124">
              <a:extLst>
                <a:ext uri="{FF2B5EF4-FFF2-40B4-BE49-F238E27FC236}">
                  <a16:creationId xmlns:a16="http://schemas.microsoft.com/office/drawing/2014/main" id="{CA6CC452-BBAC-47CA-A9B0-42660D5DBF18}"/>
                </a:ext>
              </a:extLst>
            </p:cNvPr>
            <p:cNvSpPr/>
            <p:nvPr/>
          </p:nvSpPr>
          <p:spPr>
            <a:xfrm>
              <a:off x="5718174" y="3708400"/>
              <a:ext cx="152400" cy="152400"/>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grpSp>
      <p:sp>
        <p:nvSpPr>
          <p:cNvPr id="126" name="Rounded Rectangle 18">
            <a:extLst>
              <a:ext uri="{FF2B5EF4-FFF2-40B4-BE49-F238E27FC236}">
                <a16:creationId xmlns:a16="http://schemas.microsoft.com/office/drawing/2014/main" id="{1E78AE12-0DEA-4DBC-A72F-F75D2EF8B74D}"/>
              </a:ext>
            </a:extLst>
          </p:cNvPr>
          <p:cNvSpPr/>
          <p:nvPr/>
        </p:nvSpPr>
        <p:spPr>
          <a:xfrm rot="18900000" flipV="1">
            <a:off x="7144207" y="4161077"/>
            <a:ext cx="1020908" cy="1020908"/>
          </a:xfrm>
          <a:prstGeom prst="roundRect">
            <a:avLst/>
          </a:prstGeom>
          <a:solidFill>
            <a:schemeClr val="accent3"/>
          </a:solid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sp>
        <p:nvSpPr>
          <p:cNvPr id="127" name="Rounded Rectangle 20">
            <a:extLst>
              <a:ext uri="{FF2B5EF4-FFF2-40B4-BE49-F238E27FC236}">
                <a16:creationId xmlns:a16="http://schemas.microsoft.com/office/drawing/2014/main" id="{F5A2D6DE-0C0E-4BA9-A302-07D92FDE2B99}"/>
              </a:ext>
            </a:extLst>
          </p:cNvPr>
          <p:cNvSpPr/>
          <p:nvPr/>
        </p:nvSpPr>
        <p:spPr>
          <a:xfrm rot="18035595" flipV="1">
            <a:off x="7201185" y="3843635"/>
            <a:ext cx="1020908" cy="1020908"/>
          </a:xfrm>
          <a:prstGeom prst="roundRect">
            <a:avLst/>
          </a:prstGeom>
          <a:solidFill>
            <a:schemeClr val="bg1"/>
          </a:solidFill>
          <a:ln w="3175" cap="flat" cmpd="sng" algn="ctr">
            <a:solidFill>
              <a:srgbClr val="4D84BC"/>
            </a:solid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sp>
        <p:nvSpPr>
          <p:cNvPr id="128" name="Oval 127">
            <a:extLst>
              <a:ext uri="{FF2B5EF4-FFF2-40B4-BE49-F238E27FC236}">
                <a16:creationId xmlns:a16="http://schemas.microsoft.com/office/drawing/2014/main" id="{CDCD289B-1B77-4BA3-86B7-D1C64BA4503D}"/>
              </a:ext>
            </a:extLst>
          </p:cNvPr>
          <p:cNvSpPr/>
          <p:nvPr/>
        </p:nvSpPr>
        <p:spPr>
          <a:xfrm>
            <a:off x="9761601" y="4671531"/>
            <a:ext cx="64038" cy="64038"/>
          </a:xfrm>
          <a:prstGeom prst="ellipse">
            <a:avLst/>
          </a:prstGeom>
          <a:solidFill>
            <a:srgbClr val="44546A"/>
          </a:solid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grpSp>
        <p:nvGrpSpPr>
          <p:cNvPr id="129" name="Group 128">
            <a:extLst>
              <a:ext uri="{FF2B5EF4-FFF2-40B4-BE49-F238E27FC236}">
                <a16:creationId xmlns:a16="http://schemas.microsoft.com/office/drawing/2014/main" id="{6EFADE56-616F-4A2D-A282-449D16726AF8}"/>
              </a:ext>
            </a:extLst>
          </p:cNvPr>
          <p:cNvGrpSpPr/>
          <p:nvPr/>
        </p:nvGrpSpPr>
        <p:grpSpPr>
          <a:xfrm>
            <a:off x="9713573" y="4752171"/>
            <a:ext cx="160095" cy="42692"/>
            <a:chOff x="6094412" y="2895600"/>
            <a:chExt cx="1143000" cy="304800"/>
          </a:xfrm>
          <a:solidFill>
            <a:srgbClr val="44546A"/>
          </a:solidFill>
        </p:grpSpPr>
        <p:sp>
          <p:nvSpPr>
            <p:cNvPr id="130" name="Oval 129">
              <a:extLst>
                <a:ext uri="{FF2B5EF4-FFF2-40B4-BE49-F238E27FC236}">
                  <a16:creationId xmlns:a16="http://schemas.microsoft.com/office/drawing/2014/main" id="{0C3EFB28-E0FB-4066-BFC9-8646E8EC2315}"/>
                </a:ext>
              </a:extLst>
            </p:cNvPr>
            <p:cNvSpPr/>
            <p:nvPr/>
          </p:nvSpPr>
          <p:spPr>
            <a:xfrm>
              <a:off x="6094412" y="2895600"/>
              <a:ext cx="304800" cy="304800"/>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sp>
          <p:nvSpPr>
            <p:cNvPr id="131" name="Oval 130">
              <a:extLst>
                <a:ext uri="{FF2B5EF4-FFF2-40B4-BE49-F238E27FC236}">
                  <a16:creationId xmlns:a16="http://schemas.microsoft.com/office/drawing/2014/main" id="{C088CB08-25F5-4271-84C8-1FEADED76F65}"/>
                </a:ext>
              </a:extLst>
            </p:cNvPr>
            <p:cNvSpPr/>
            <p:nvPr/>
          </p:nvSpPr>
          <p:spPr>
            <a:xfrm>
              <a:off x="6932612" y="2895600"/>
              <a:ext cx="304800" cy="304800"/>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grpSp>
      <p:grpSp>
        <p:nvGrpSpPr>
          <p:cNvPr id="132" name="Group 131">
            <a:extLst>
              <a:ext uri="{FF2B5EF4-FFF2-40B4-BE49-F238E27FC236}">
                <a16:creationId xmlns:a16="http://schemas.microsoft.com/office/drawing/2014/main" id="{AB9AFFBB-9524-47B5-B195-EB845A1ECC4A}"/>
              </a:ext>
            </a:extLst>
          </p:cNvPr>
          <p:cNvGrpSpPr/>
          <p:nvPr/>
        </p:nvGrpSpPr>
        <p:grpSpPr>
          <a:xfrm>
            <a:off x="9681887" y="4811465"/>
            <a:ext cx="223465" cy="32018"/>
            <a:chOff x="5870574" y="3397250"/>
            <a:chExt cx="1595438" cy="228600"/>
          </a:xfrm>
          <a:solidFill>
            <a:srgbClr val="44546A"/>
          </a:solidFill>
        </p:grpSpPr>
        <p:sp>
          <p:nvSpPr>
            <p:cNvPr id="133" name="Oval 132">
              <a:extLst>
                <a:ext uri="{FF2B5EF4-FFF2-40B4-BE49-F238E27FC236}">
                  <a16:creationId xmlns:a16="http://schemas.microsoft.com/office/drawing/2014/main" id="{1ADD6424-C74C-4EE8-9992-8FBBC3FB0BFC}"/>
                </a:ext>
              </a:extLst>
            </p:cNvPr>
            <p:cNvSpPr/>
            <p:nvPr/>
          </p:nvSpPr>
          <p:spPr>
            <a:xfrm>
              <a:off x="5870574" y="3397250"/>
              <a:ext cx="228600" cy="228600"/>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sp>
          <p:nvSpPr>
            <p:cNvPr id="134" name="Oval 133">
              <a:extLst>
                <a:ext uri="{FF2B5EF4-FFF2-40B4-BE49-F238E27FC236}">
                  <a16:creationId xmlns:a16="http://schemas.microsoft.com/office/drawing/2014/main" id="{209ADE41-B59C-4A22-94D2-7E17F9A5C001}"/>
                </a:ext>
              </a:extLst>
            </p:cNvPr>
            <p:cNvSpPr/>
            <p:nvPr/>
          </p:nvSpPr>
          <p:spPr>
            <a:xfrm>
              <a:off x="7237412" y="3397250"/>
              <a:ext cx="228600" cy="228600"/>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grpSp>
      <p:grpSp>
        <p:nvGrpSpPr>
          <p:cNvPr id="135" name="Group 134">
            <a:extLst>
              <a:ext uri="{FF2B5EF4-FFF2-40B4-BE49-F238E27FC236}">
                <a16:creationId xmlns:a16="http://schemas.microsoft.com/office/drawing/2014/main" id="{2EC70999-6BE9-4E3D-BB2B-F0C13775CF8A}"/>
              </a:ext>
            </a:extLst>
          </p:cNvPr>
          <p:cNvGrpSpPr/>
          <p:nvPr/>
        </p:nvGrpSpPr>
        <p:grpSpPr>
          <a:xfrm>
            <a:off x="9660541" y="4860086"/>
            <a:ext cx="266157" cy="21346"/>
            <a:chOff x="5718174" y="3708400"/>
            <a:chExt cx="1900238" cy="152400"/>
          </a:xfrm>
          <a:solidFill>
            <a:srgbClr val="44546A"/>
          </a:solidFill>
        </p:grpSpPr>
        <p:sp>
          <p:nvSpPr>
            <p:cNvPr id="136" name="Oval 135">
              <a:extLst>
                <a:ext uri="{FF2B5EF4-FFF2-40B4-BE49-F238E27FC236}">
                  <a16:creationId xmlns:a16="http://schemas.microsoft.com/office/drawing/2014/main" id="{6CD4BA0A-010D-4C21-81B0-F34172C76277}"/>
                </a:ext>
              </a:extLst>
            </p:cNvPr>
            <p:cNvSpPr/>
            <p:nvPr/>
          </p:nvSpPr>
          <p:spPr>
            <a:xfrm>
              <a:off x="7466012" y="3708400"/>
              <a:ext cx="152400" cy="152400"/>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sp>
          <p:nvSpPr>
            <p:cNvPr id="137" name="Oval 136">
              <a:extLst>
                <a:ext uri="{FF2B5EF4-FFF2-40B4-BE49-F238E27FC236}">
                  <a16:creationId xmlns:a16="http://schemas.microsoft.com/office/drawing/2014/main" id="{B7AB670E-D1E5-4A31-B536-7898344F9D85}"/>
                </a:ext>
              </a:extLst>
            </p:cNvPr>
            <p:cNvSpPr/>
            <p:nvPr/>
          </p:nvSpPr>
          <p:spPr>
            <a:xfrm>
              <a:off x="5718174" y="3708400"/>
              <a:ext cx="152400" cy="152400"/>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grpSp>
      <p:sp>
        <p:nvSpPr>
          <p:cNvPr id="138" name="Rounded Rectangle 18">
            <a:extLst>
              <a:ext uri="{FF2B5EF4-FFF2-40B4-BE49-F238E27FC236}">
                <a16:creationId xmlns:a16="http://schemas.microsoft.com/office/drawing/2014/main" id="{76AFC52C-163A-45E1-9541-221DDF76C27C}"/>
              </a:ext>
            </a:extLst>
          </p:cNvPr>
          <p:cNvSpPr/>
          <p:nvPr/>
        </p:nvSpPr>
        <p:spPr>
          <a:xfrm rot="2700000">
            <a:off x="9283166" y="5047467"/>
            <a:ext cx="1020908" cy="1020908"/>
          </a:xfrm>
          <a:prstGeom prst="roundRect">
            <a:avLst/>
          </a:prstGeom>
          <a:solidFill>
            <a:schemeClr val="accent4"/>
          </a:solid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sp>
        <p:nvSpPr>
          <p:cNvPr id="139" name="Rounded Rectangle 20">
            <a:extLst>
              <a:ext uri="{FF2B5EF4-FFF2-40B4-BE49-F238E27FC236}">
                <a16:creationId xmlns:a16="http://schemas.microsoft.com/office/drawing/2014/main" id="{6B99F748-0859-4839-A913-A32ED0AF72E9}"/>
              </a:ext>
            </a:extLst>
          </p:cNvPr>
          <p:cNvSpPr/>
          <p:nvPr/>
        </p:nvSpPr>
        <p:spPr>
          <a:xfrm rot="3564405">
            <a:off x="9340144" y="5364909"/>
            <a:ext cx="1020908" cy="1020908"/>
          </a:xfrm>
          <a:prstGeom prst="roundRect">
            <a:avLst/>
          </a:prstGeom>
          <a:solidFill>
            <a:schemeClr val="bg1"/>
          </a:solidFill>
          <a:ln w="3175" cap="flat" cmpd="sng" algn="ctr">
            <a:solidFill>
              <a:srgbClr val="1AA4AD"/>
            </a:solid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sp>
        <p:nvSpPr>
          <p:cNvPr id="140" name="TextBox 139">
            <a:extLst>
              <a:ext uri="{FF2B5EF4-FFF2-40B4-BE49-F238E27FC236}">
                <a16:creationId xmlns:a16="http://schemas.microsoft.com/office/drawing/2014/main" id="{9122DF27-78AC-4228-9113-73872539001D}"/>
              </a:ext>
            </a:extLst>
          </p:cNvPr>
          <p:cNvSpPr txBox="1"/>
          <p:nvPr/>
        </p:nvSpPr>
        <p:spPr>
          <a:xfrm>
            <a:off x="2391103" y="5647713"/>
            <a:ext cx="2035322" cy="796395"/>
          </a:xfrm>
          <a:prstGeom prst="rect">
            <a:avLst/>
          </a:prstGeom>
          <a:noFill/>
        </p:spPr>
        <p:txBody>
          <a:bodyPr wrap="square" rtlCol="0">
            <a:noAutofit/>
          </a:bodyPr>
          <a:lstStyle/>
          <a:p>
            <a:pPr algn="ctr"/>
            <a:r>
              <a:rPr lang="en-US" sz="1200" dirty="0">
                <a:latin typeface="Arial" panose="020B0604020202020204" pitchFamily="34" charset="0"/>
                <a:cs typeface="Arial" panose="020B0604020202020204" pitchFamily="34" charset="0"/>
              </a:rPr>
              <a:t>2009-2017</a:t>
            </a:r>
          </a:p>
        </p:txBody>
      </p:sp>
      <p:sp>
        <p:nvSpPr>
          <p:cNvPr id="141" name="TextBox 140">
            <a:extLst>
              <a:ext uri="{FF2B5EF4-FFF2-40B4-BE49-F238E27FC236}">
                <a16:creationId xmlns:a16="http://schemas.microsoft.com/office/drawing/2014/main" id="{F75B42B7-A25D-457F-AE9F-8058EFFB1C4D}"/>
              </a:ext>
            </a:extLst>
          </p:cNvPr>
          <p:cNvSpPr txBox="1"/>
          <p:nvPr/>
        </p:nvSpPr>
        <p:spPr>
          <a:xfrm>
            <a:off x="4498042" y="3764643"/>
            <a:ext cx="2035322" cy="796395"/>
          </a:xfrm>
          <a:prstGeom prst="rect">
            <a:avLst/>
          </a:prstGeom>
          <a:noFill/>
        </p:spPr>
        <p:txBody>
          <a:bodyPr wrap="square" rtlCol="0" anchor="b">
            <a:noAutofit/>
          </a:bodyPr>
          <a:lstStyle/>
          <a:p>
            <a:pPr algn="ctr"/>
            <a:r>
              <a:rPr lang="en-US" sz="1200" dirty="0">
                <a:latin typeface="Arial" panose="020B0604020202020204" pitchFamily="34" charset="0"/>
                <a:cs typeface="Arial" panose="020B0604020202020204" pitchFamily="34" charset="0"/>
              </a:rPr>
              <a:t>AI Award </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Winner 2018</a:t>
            </a:r>
          </a:p>
        </p:txBody>
      </p:sp>
      <p:sp>
        <p:nvSpPr>
          <p:cNvPr id="142" name="TextBox 141">
            <a:extLst>
              <a:ext uri="{FF2B5EF4-FFF2-40B4-BE49-F238E27FC236}">
                <a16:creationId xmlns:a16="http://schemas.microsoft.com/office/drawing/2014/main" id="{8D618679-8E8F-448F-88A1-259EA94E3C0D}"/>
              </a:ext>
            </a:extLst>
          </p:cNvPr>
          <p:cNvSpPr txBox="1"/>
          <p:nvPr/>
        </p:nvSpPr>
        <p:spPr>
          <a:xfrm>
            <a:off x="8775959" y="3906199"/>
            <a:ext cx="2035322" cy="654839"/>
          </a:xfrm>
          <a:prstGeom prst="rect">
            <a:avLst/>
          </a:prstGeom>
          <a:noFill/>
        </p:spPr>
        <p:txBody>
          <a:bodyPr wrap="square" rtlCol="0" anchor="b">
            <a:noAutofit/>
          </a:bodyPr>
          <a:lstStyle/>
          <a:p>
            <a:pPr algn="ctr"/>
            <a:r>
              <a:rPr lang="en-US" sz="1200" dirty="0">
                <a:latin typeface="Arial" panose="020B0604020202020204" pitchFamily="34" charset="0"/>
                <a:cs typeface="Arial" panose="020B0604020202020204" pitchFamily="34" charset="0"/>
              </a:rPr>
              <a:t>Winner at 2017 </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Netherlands Conference </a:t>
            </a:r>
          </a:p>
        </p:txBody>
      </p:sp>
      <p:sp>
        <p:nvSpPr>
          <p:cNvPr id="143" name="TextBox 142">
            <a:extLst>
              <a:ext uri="{FF2B5EF4-FFF2-40B4-BE49-F238E27FC236}">
                <a16:creationId xmlns:a16="http://schemas.microsoft.com/office/drawing/2014/main" id="{872CAAE2-0DA0-48F0-A056-0577AE42C026}"/>
              </a:ext>
            </a:extLst>
          </p:cNvPr>
          <p:cNvSpPr txBox="1"/>
          <p:nvPr/>
        </p:nvSpPr>
        <p:spPr>
          <a:xfrm>
            <a:off x="6653010" y="5647713"/>
            <a:ext cx="2035322" cy="632099"/>
          </a:xfrm>
          <a:prstGeom prst="rect">
            <a:avLst/>
          </a:prstGeom>
          <a:noFill/>
        </p:spPr>
        <p:txBody>
          <a:bodyPr wrap="square" rtlCol="0">
            <a:noAutofit/>
          </a:bodyPr>
          <a:lstStyle/>
          <a:p>
            <a:pPr algn="ctr"/>
            <a:r>
              <a:rPr lang="en-US" sz="1200" dirty="0">
                <a:latin typeface="Arial" panose="020B0604020202020204" pitchFamily="34" charset="0"/>
                <a:cs typeface="Arial" panose="020B0604020202020204" pitchFamily="34" charset="0"/>
              </a:rPr>
              <a:t>Member of Technology council </a:t>
            </a:r>
          </a:p>
        </p:txBody>
      </p:sp>
      <p:sp>
        <p:nvSpPr>
          <p:cNvPr id="144" name="Parallelogram 143">
            <a:extLst>
              <a:ext uri="{FF2B5EF4-FFF2-40B4-BE49-F238E27FC236}">
                <a16:creationId xmlns:a16="http://schemas.microsoft.com/office/drawing/2014/main" id="{1E2D2D3B-5088-49D8-8EF5-7585A653524A}"/>
              </a:ext>
            </a:extLst>
          </p:cNvPr>
          <p:cNvSpPr/>
          <p:nvPr/>
        </p:nvSpPr>
        <p:spPr>
          <a:xfrm>
            <a:off x="5502349" y="645264"/>
            <a:ext cx="1351124" cy="2480022"/>
          </a:xfrm>
          <a:prstGeom prst="parallelogram">
            <a:avLst>
              <a:gd name="adj" fmla="val 89396"/>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N" dirty="0"/>
          </a:p>
        </p:txBody>
      </p:sp>
      <p:grpSp>
        <p:nvGrpSpPr>
          <p:cNvPr id="145" name="Graphic 181">
            <a:extLst>
              <a:ext uri="{FF2B5EF4-FFF2-40B4-BE49-F238E27FC236}">
                <a16:creationId xmlns:a16="http://schemas.microsoft.com/office/drawing/2014/main" id="{FC7321C2-494F-4E14-BD98-B2CF184DA5C3}"/>
              </a:ext>
            </a:extLst>
          </p:cNvPr>
          <p:cNvGrpSpPr/>
          <p:nvPr/>
        </p:nvGrpSpPr>
        <p:grpSpPr>
          <a:xfrm>
            <a:off x="1262074" y="1403755"/>
            <a:ext cx="372560" cy="372658"/>
            <a:chOff x="4224240" y="1557545"/>
            <a:chExt cx="3739557" cy="3740545"/>
          </a:xfrm>
          <a:solidFill>
            <a:srgbClr val="44546A"/>
          </a:solidFill>
        </p:grpSpPr>
        <p:sp>
          <p:nvSpPr>
            <p:cNvPr id="146" name="Freeform: Shape 183">
              <a:extLst>
                <a:ext uri="{FF2B5EF4-FFF2-40B4-BE49-F238E27FC236}">
                  <a16:creationId xmlns:a16="http://schemas.microsoft.com/office/drawing/2014/main" id="{4033E870-996E-47B0-B40B-7C46E21C438C}"/>
                </a:ext>
              </a:extLst>
            </p:cNvPr>
            <p:cNvSpPr/>
            <p:nvPr/>
          </p:nvSpPr>
          <p:spPr>
            <a:xfrm>
              <a:off x="4224240" y="1557770"/>
              <a:ext cx="3738661" cy="3740320"/>
            </a:xfrm>
            <a:custGeom>
              <a:avLst/>
              <a:gdLst>
                <a:gd name="connsiteX0" fmla="*/ 1049 w 3738661"/>
                <a:gd name="connsiteY0" fmla="*/ 1907519 h 3740320"/>
                <a:gd name="connsiteX1" fmla="*/ 1144 w 3738661"/>
                <a:gd name="connsiteY1" fmla="*/ 132631 h 3740320"/>
                <a:gd name="connsiteX2" fmla="*/ 154782 w 3738661"/>
                <a:gd name="connsiteY2" fmla="*/ 6901 h 3740320"/>
                <a:gd name="connsiteX3" fmla="*/ 231363 w 3738661"/>
                <a:gd name="connsiteY3" fmla="*/ 94721 h 3740320"/>
                <a:gd name="connsiteX4" fmla="*/ 234792 w 3738661"/>
                <a:gd name="connsiteY4" fmla="*/ 162920 h 3740320"/>
                <a:gd name="connsiteX5" fmla="*/ 235078 w 3738661"/>
                <a:gd name="connsiteY5" fmla="*/ 3416089 h 3740320"/>
                <a:gd name="connsiteX6" fmla="*/ 303848 w 3738661"/>
                <a:gd name="connsiteY6" fmla="*/ 3487717 h 3740320"/>
                <a:gd name="connsiteX7" fmla="*/ 3588830 w 3738661"/>
                <a:gd name="connsiteY7" fmla="*/ 3510767 h 3740320"/>
                <a:gd name="connsiteX8" fmla="*/ 3738659 w 3738661"/>
                <a:gd name="connsiteY8" fmla="*/ 3625067 h 3740320"/>
                <a:gd name="connsiteX9" fmla="*/ 3587592 w 3738661"/>
                <a:gd name="connsiteY9" fmla="*/ 3739082 h 3740320"/>
                <a:gd name="connsiteX10" fmla="*/ 56103 w 3738661"/>
                <a:gd name="connsiteY10" fmla="*/ 3740320 h 3740320"/>
                <a:gd name="connsiteX11" fmla="*/ 1 w 3738661"/>
                <a:gd name="connsiteY11" fmla="*/ 3682408 h 3740320"/>
                <a:gd name="connsiteX12" fmla="*/ 1049 w 3738661"/>
                <a:gd name="connsiteY12" fmla="*/ 1907519 h 374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38661" h="3740320">
                  <a:moveTo>
                    <a:pt x="1049" y="1907519"/>
                  </a:moveTo>
                  <a:cubicBezTo>
                    <a:pt x="1049" y="1315922"/>
                    <a:pt x="953" y="724229"/>
                    <a:pt x="1144" y="132631"/>
                  </a:cubicBezTo>
                  <a:cubicBezTo>
                    <a:pt x="1144" y="37285"/>
                    <a:pt x="72200" y="-20722"/>
                    <a:pt x="154782" y="6901"/>
                  </a:cubicBezTo>
                  <a:cubicBezTo>
                    <a:pt x="196978" y="20998"/>
                    <a:pt x="224410" y="50049"/>
                    <a:pt x="231363" y="94721"/>
                  </a:cubicBezTo>
                  <a:cubicBezTo>
                    <a:pt x="234887" y="117105"/>
                    <a:pt x="234792" y="140155"/>
                    <a:pt x="234792" y="162920"/>
                  </a:cubicBezTo>
                  <a:cubicBezTo>
                    <a:pt x="234983" y="1247342"/>
                    <a:pt x="234792" y="2331668"/>
                    <a:pt x="235078" y="3416089"/>
                  </a:cubicBezTo>
                  <a:cubicBezTo>
                    <a:pt x="235078" y="3498861"/>
                    <a:pt x="224791" y="3487145"/>
                    <a:pt x="303848" y="3487717"/>
                  </a:cubicBezTo>
                  <a:cubicBezTo>
                    <a:pt x="1398842" y="3495623"/>
                    <a:pt x="2493836" y="3503147"/>
                    <a:pt x="3588830" y="3510767"/>
                  </a:cubicBezTo>
                  <a:cubicBezTo>
                    <a:pt x="3684461" y="3511434"/>
                    <a:pt x="3739135" y="3552963"/>
                    <a:pt x="3738659" y="3625067"/>
                  </a:cubicBezTo>
                  <a:cubicBezTo>
                    <a:pt x="3738278" y="3696505"/>
                    <a:pt x="3681890" y="3739082"/>
                    <a:pt x="3587592" y="3739082"/>
                  </a:cubicBezTo>
                  <a:cubicBezTo>
                    <a:pt x="2410397" y="3739082"/>
                    <a:pt x="1233298" y="3738796"/>
                    <a:pt x="56103" y="3740320"/>
                  </a:cubicBezTo>
                  <a:cubicBezTo>
                    <a:pt x="8192" y="3740415"/>
                    <a:pt x="-94" y="3726604"/>
                    <a:pt x="1" y="3682408"/>
                  </a:cubicBezTo>
                  <a:cubicBezTo>
                    <a:pt x="1620" y="3090715"/>
                    <a:pt x="1049" y="2499117"/>
                    <a:pt x="1049" y="1907519"/>
                  </a:cubicBezTo>
                  <a:close/>
                </a:path>
              </a:pathLst>
            </a:custGeom>
            <a:grpFill/>
            <a:ln w="9525" cap="flat">
              <a:noFill/>
              <a:prstDash val="solid"/>
              <a:miter/>
            </a:ln>
          </p:spPr>
          <p:txBody>
            <a:bodyPr rtlCol="0" anchor="ctr">
              <a:noAutofit/>
            </a:bodyPr>
            <a:lstStyle/>
            <a:p>
              <a:endParaRPr lang="en-IN" dirty="0"/>
            </a:p>
          </p:txBody>
        </p:sp>
        <p:sp>
          <p:nvSpPr>
            <p:cNvPr id="147" name="Freeform: Shape 184">
              <a:extLst>
                <a:ext uri="{FF2B5EF4-FFF2-40B4-BE49-F238E27FC236}">
                  <a16:creationId xmlns:a16="http://schemas.microsoft.com/office/drawing/2014/main" id="{EFE09D10-2AEC-4F6F-9098-EADFA66A1C18}"/>
                </a:ext>
              </a:extLst>
            </p:cNvPr>
            <p:cNvSpPr/>
            <p:nvPr/>
          </p:nvSpPr>
          <p:spPr>
            <a:xfrm>
              <a:off x="7084979" y="2629423"/>
              <a:ext cx="600459" cy="2271209"/>
            </a:xfrm>
            <a:custGeom>
              <a:avLst/>
              <a:gdLst>
                <a:gd name="connsiteX0" fmla="*/ 599504 w 600459"/>
                <a:gd name="connsiteY0" fmla="*/ 1157811 h 2271209"/>
                <a:gd name="connsiteX1" fmla="*/ 600457 w 600459"/>
                <a:gd name="connsiteY1" fmla="*/ 2220706 h 2271209"/>
                <a:gd name="connsiteX2" fmla="*/ 550546 w 600459"/>
                <a:gd name="connsiteY2" fmla="*/ 2271189 h 2271209"/>
                <a:gd name="connsiteX3" fmla="*/ 44197 w 600459"/>
                <a:gd name="connsiteY3" fmla="*/ 2270903 h 2271209"/>
                <a:gd name="connsiteX4" fmla="*/ 1 w 600459"/>
                <a:gd name="connsiteY4" fmla="*/ 2227564 h 2271209"/>
                <a:gd name="connsiteX5" fmla="*/ 953 w 600459"/>
                <a:gd name="connsiteY5" fmla="*/ 92535 h 2271209"/>
                <a:gd name="connsiteX6" fmla="*/ 91726 w 600459"/>
                <a:gd name="connsiteY6" fmla="*/ 429 h 2271209"/>
                <a:gd name="connsiteX7" fmla="*/ 506826 w 600459"/>
                <a:gd name="connsiteY7" fmla="*/ 429 h 2271209"/>
                <a:gd name="connsiteX8" fmla="*/ 599504 w 600459"/>
                <a:gd name="connsiteY8" fmla="*/ 94917 h 2271209"/>
                <a:gd name="connsiteX9" fmla="*/ 599504 w 600459"/>
                <a:gd name="connsiteY9" fmla="*/ 1157811 h 2271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0459" h="2271209">
                  <a:moveTo>
                    <a:pt x="599504" y="1157811"/>
                  </a:moveTo>
                  <a:cubicBezTo>
                    <a:pt x="599504" y="1512141"/>
                    <a:pt x="598838" y="1866472"/>
                    <a:pt x="600457" y="2220706"/>
                  </a:cubicBezTo>
                  <a:cubicBezTo>
                    <a:pt x="600647" y="2260616"/>
                    <a:pt x="591027" y="2271760"/>
                    <a:pt x="550546" y="2271189"/>
                  </a:cubicBezTo>
                  <a:cubicBezTo>
                    <a:pt x="381763" y="2268807"/>
                    <a:pt x="212980" y="2269379"/>
                    <a:pt x="44197" y="2270903"/>
                  </a:cubicBezTo>
                  <a:cubicBezTo>
                    <a:pt x="10764" y="2271189"/>
                    <a:pt x="-94" y="2262235"/>
                    <a:pt x="1" y="2227564"/>
                  </a:cubicBezTo>
                  <a:cubicBezTo>
                    <a:pt x="953" y="1515856"/>
                    <a:pt x="572" y="804243"/>
                    <a:pt x="953" y="92535"/>
                  </a:cubicBezTo>
                  <a:cubicBezTo>
                    <a:pt x="953" y="26527"/>
                    <a:pt x="26766" y="619"/>
                    <a:pt x="91726" y="429"/>
                  </a:cubicBezTo>
                  <a:cubicBezTo>
                    <a:pt x="230125" y="-143"/>
                    <a:pt x="368523" y="-143"/>
                    <a:pt x="506826" y="429"/>
                  </a:cubicBezTo>
                  <a:cubicBezTo>
                    <a:pt x="574644" y="714"/>
                    <a:pt x="599409" y="26241"/>
                    <a:pt x="599504" y="94917"/>
                  </a:cubicBezTo>
                  <a:cubicBezTo>
                    <a:pt x="599600" y="449247"/>
                    <a:pt x="599504" y="803577"/>
                    <a:pt x="599504" y="1157811"/>
                  </a:cubicBezTo>
                  <a:close/>
                </a:path>
              </a:pathLst>
            </a:custGeom>
            <a:grpFill/>
            <a:ln w="9525" cap="flat">
              <a:noFill/>
              <a:prstDash val="solid"/>
              <a:miter/>
            </a:ln>
          </p:spPr>
          <p:txBody>
            <a:bodyPr rtlCol="0" anchor="ctr">
              <a:noAutofit/>
            </a:bodyPr>
            <a:lstStyle/>
            <a:p>
              <a:endParaRPr lang="en-IN" dirty="0"/>
            </a:p>
          </p:txBody>
        </p:sp>
        <p:sp>
          <p:nvSpPr>
            <p:cNvPr id="148" name="Freeform: Shape 185">
              <a:extLst>
                <a:ext uri="{FF2B5EF4-FFF2-40B4-BE49-F238E27FC236}">
                  <a16:creationId xmlns:a16="http://schemas.microsoft.com/office/drawing/2014/main" id="{DFF9B3A5-810B-4547-8468-D2CBCA0828EB}"/>
                </a:ext>
              </a:extLst>
            </p:cNvPr>
            <p:cNvSpPr/>
            <p:nvPr/>
          </p:nvSpPr>
          <p:spPr>
            <a:xfrm>
              <a:off x="5449727" y="2753163"/>
              <a:ext cx="601411" cy="2146800"/>
            </a:xfrm>
            <a:custGeom>
              <a:avLst/>
              <a:gdLst>
                <a:gd name="connsiteX0" fmla="*/ 600361 w 601411"/>
                <a:gd name="connsiteY0" fmla="*/ 1097984 h 2146800"/>
                <a:gd name="connsiteX1" fmla="*/ 601409 w 601411"/>
                <a:gd name="connsiteY1" fmla="*/ 2097061 h 2146800"/>
                <a:gd name="connsiteX2" fmla="*/ 550165 w 601411"/>
                <a:gd name="connsiteY2" fmla="*/ 2146782 h 2146800"/>
                <a:gd name="connsiteX3" fmla="*/ 43816 w 601411"/>
                <a:gd name="connsiteY3" fmla="*/ 2146592 h 2146800"/>
                <a:gd name="connsiteX4" fmla="*/ 1 w 601411"/>
                <a:gd name="connsiteY4" fmla="*/ 2103158 h 2146800"/>
                <a:gd name="connsiteX5" fmla="*/ 858 w 601411"/>
                <a:gd name="connsiteY5" fmla="*/ 95859 h 2146800"/>
                <a:gd name="connsiteX6" fmla="*/ 98870 w 601411"/>
                <a:gd name="connsiteY6" fmla="*/ 228 h 2146800"/>
                <a:gd name="connsiteX7" fmla="*/ 495777 w 601411"/>
                <a:gd name="connsiteY7" fmla="*/ 133 h 2146800"/>
                <a:gd name="connsiteX8" fmla="*/ 600266 w 601411"/>
                <a:gd name="connsiteY8" fmla="*/ 103384 h 2146800"/>
                <a:gd name="connsiteX9" fmla="*/ 600361 w 601411"/>
                <a:gd name="connsiteY9" fmla="*/ 1097984 h 214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1411" h="2146800">
                  <a:moveTo>
                    <a:pt x="600361" y="1097984"/>
                  </a:moveTo>
                  <a:cubicBezTo>
                    <a:pt x="600361" y="1430978"/>
                    <a:pt x="599504" y="1764067"/>
                    <a:pt x="601409" y="2097061"/>
                  </a:cubicBezTo>
                  <a:cubicBezTo>
                    <a:pt x="601600" y="2138686"/>
                    <a:pt x="589027" y="2147258"/>
                    <a:pt x="550165" y="2146782"/>
                  </a:cubicBezTo>
                  <a:cubicBezTo>
                    <a:pt x="381382" y="2144782"/>
                    <a:pt x="212599" y="2145068"/>
                    <a:pt x="43816" y="2146592"/>
                  </a:cubicBezTo>
                  <a:cubicBezTo>
                    <a:pt x="10097" y="2146877"/>
                    <a:pt x="-95" y="2137733"/>
                    <a:pt x="1" y="2103158"/>
                  </a:cubicBezTo>
                  <a:cubicBezTo>
                    <a:pt x="1048" y="1434026"/>
                    <a:pt x="667" y="764990"/>
                    <a:pt x="858" y="95859"/>
                  </a:cubicBezTo>
                  <a:cubicBezTo>
                    <a:pt x="858" y="26612"/>
                    <a:pt x="28004" y="418"/>
                    <a:pt x="98870" y="228"/>
                  </a:cubicBezTo>
                  <a:cubicBezTo>
                    <a:pt x="231172" y="-153"/>
                    <a:pt x="363475" y="37"/>
                    <a:pt x="495777" y="133"/>
                  </a:cubicBezTo>
                  <a:cubicBezTo>
                    <a:pt x="575025" y="228"/>
                    <a:pt x="600171" y="24993"/>
                    <a:pt x="600266" y="103384"/>
                  </a:cubicBezTo>
                  <a:cubicBezTo>
                    <a:pt x="600457" y="434949"/>
                    <a:pt x="600361" y="766514"/>
                    <a:pt x="600361" y="1097984"/>
                  </a:cubicBezTo>
                  <a:close/>
                </a:path>
              </a:pathLst>
            </a:custGeom>
            <a:grpFill/>
            <a:ln w="9525" cap="flat">
              <a:noFill/>
              <a:prstDash val="solid"/>
              <a:miter/>
            </a:ln>
          </p:spPr>
          <p:txBody>
            <a:bodyPr rtlCol="0" anchor="ctr">
              <a:noAutofit/>
            </a:bodyPr>
            <a:lstStyle/>
            <a:p>
              <a:endParaRPr lang="en-IN" dirty="0"/>
            </a:p>
          </p:txBody>
        </p:sp>
        <p:sp>
          <p:nvSpPr>
            <p:cNvPr id="149" name="Freeform: Shape 186">
              <a:extLst>
                <a:ext uri="{FF2B5EF4-FFF2-40B4-BE49-F238E27FC236}">
                  <a16:creationId xmlns:a16="http://schemas.microsoft.com/office/drawing/2014/main" id="{EA204A7A-E549-478E-BE00-77DBBDD13F93}"/>
                </a:ext>
              </a:extLst>
            </p:cNvPr>
            <p:cNvSpPr/>
            <p:nvPr/>
          </p:nvSpPr>
          <p:spPr>
            <a:xfrm>
              <a:off x="4633530" y="1557545"/>
              <a:ext cx="3330267" cy="1766869"/>
            </a:xfrm>
            <a:custGeom>
              <a:avLst/>
              <a:gdLst>
                <a:gd name="connsiteX0" fmla="*/ 95 w 3330267"/>
                <a:gd name="connsiteY0" fmla="*/ 1766869 h 1766869"/>
                <a:gd name="connsiteX1" fmla="*/ 0 w 3330267"/>
                <a:gd name="connsiteY1" fmla="*/ 1456164 h 1766869"/>
                <a:gd name="connsiteX2" fmla="*/ 22193 w 3330267"/>
                <a:gd name="connsiteY2" fmla="*/ 1423588 h 1766869"/>
                <a:gd name="connsiteX3" fmla="*/ 1012698 w 3330267"/>
                <a:gd name="connsiteY3" fmla="*/ 560147 h 1766869"/>
                <a:gd name="connsiteX4" fmla="*/ 1145000 w 3330267"/>
                <a:gd name="connsiteY4" fmla="*/ 567195 h 1766869"/>
                <a:gd name="connsiteX5" fmla="*/ 1764221 w 3330267"/>
                <a:gd name="connsiteY5" fmla="*/ 1154221 h 1766869"/>
                <a:gd name="connsiteX6" fmla="*/ 1923288 w 3330267"/>
                <a:gd name="connsiteY6" fmla="*/ 1155745 h 1766869"/>
                <a:gd name="connsiteX7" fmla="*/ 2851595 w 3330267"/>
                <a:gd name="connsiteY7" fmla="*/ 311544 h 1766869"/>
                <a:gd name="connsiteX8" fmla="*/ 2852642 w 3330267"/>
                <a:gd name="connsiteY8" fmla="*/ 245536 h 1766869"/>
                <a:gd name="connsiteX9" fmla="*/ 2668238 w 3330267"/>
                <a:gd name="connsiteY9" fmla="*/ 62180 h 1766869"/>
                <a:gd name="connsiteX10" fmla="*/ 2646617 w 3330267"/>
                <a:gd name="connsiteY10" fmla="*/ 16746 h 1766869"/>
                <a:gd name="connsiteX11" fmla="*/ 2695385 w 3330267"/>
                <a:gd name="connsiteY11" fmla="*/ 172 h 1766869"/>
                <a:gd name="connsiteX12" fmla="*/ 3238405 w 3330267"/>
                <a:gd name="connsiteY12" fmla="*/ 267 h 1766869"/>
                <a:gd name="connsiteX13" fmla="*/ 3329750 w 3330267"/>
                <a:gd name="connsiteY13" fmla="*/ 88183 h 1766869"/>
                <a:gd name="connsiteX14" fmla="*/ 3329845 w 3330267"/>
                <a:gd name="connsiteY14" fmla="*/ 635775 h 1766869"/>
                <a:gd name="connsiteX15" fmla="*/ 3311938 w 3330267"/>
                <a:gd name="connsiteY15" fmla="*/ 683115 h 1766869"/>
                <a:gd name="connsiteX16" fmla="*/ 3266599 w 3330267"/>
                <a:gd name="connsiteY16" fmla="*/ 658635 h 1766869"/>
                <a:gd name="connsiteX17" fmla="*/ 3086481 w 3330267"/>
                <a:gd name="connsiteY17" fmla="*/ 477470 h 1766869"/>
                <a:gd name="connsiteX18" fmla="*/ 3022283 w 3330267"/>
                <a:gd name="connsiteY18" fmla="*/ 476517 h 1766869"/>
                <a:gd name="connsiteX19" fmla="*/ 1936052 w 3330267"/>
                <a:gd name="connsiteY19" fmla="*/ 1472547 h 1766869"/>
                <a:gd name="connsiteX20" fmla="*/ 1887569 w 3330267"/>
                <a:gd name="connsiteY20" fmla="*/ 1513885 h 1766869"/>
                <a:gd name="connsiteX21" fmla="*/ 1776698 w 3330267"/>
                <a:gd name="connsiteY21" fmla="*/ 1496169 h 1766869"/>
                <a:gd name="connsiteX22" fmla="*/ 1335596 w 3330267"/>
                <a:gd name="connsiteY22" fmla="*/ 1079355 h 1766869"/>
                <a:gd name="connsiteX23" fmla="*/ 1143476 w 3330267"/>
                <a:gd name="connsiteY23" fmla="*/ 897332 h 1766869"/>
                <a:gd name="connsiteX24" fmla="*/ 994029 w 3330267"/>
                <a:gd name="connsiteY24" fmla="*/ 894951 h 1766869"/>
                <a:gd name="connsiteX25" fmla="*/ 54959 w 3330267"/>
                <a:gd name="connsiteY25" fmla="*/ 1720197 h 1766869"/>
                <a:gd name="connsiteX26" fmla="*/ 95 w 3330267"/>
                <a:gd name="connsiteY26" fmla="*/ 1766869 h 176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330267" h="1766869">
                  <a:moveTo>
                    <a:pt x="95" y="1766869"/>
                  </a:moveTo>
                  <a:cubicBezTo>
                    <a:pt x="95" y="1655713"/>
                    <a:pt x="191" y="1555890"/>
                    <a:pt x="0" y="1456164"/>
                  </a:cubicBezTo>
                  <a:cubicBezTo>
                    <a:pt x="0" y="1439971"/>
                    <a:pt x="12097" y="1432447"/>
                    <a:pt x="22193" y="1423588"/>
                  </a:cubicBezTo>
                  <a:cubicBezTo>
                    <a:pt x="352235" y="1135647"/>
                    <a:pt x="682276" y="847707"/>
                    <a:pt x="1012698" y="560147"/>
                  </a:cubicBezTo>
                  <a:cubicBezTo>
                    <a:pt x="1058418" y="520332"/>
                    <a:pt x="1098042" y="522809"/>
                    <a:pt x="1145000" y="567195"/>
                  </a:cubicBezTo>
                  <a:cubicBezTo>
                    <a:pt x="1351598" y="762648"/>
                    <a:pt x="1557909" y="958482"/>
                    <a:pt x="1764221" y="1154221"/>
                  </a:cubicBezTo>
                  <a:cubicBezTo>
                    <a:pt x="1826895" y="1213657"/>
                    <a:pt x="1859090" y="1214133"/>
                    <a:pt x="1923288" y="1155745"/>
                  </a:cubicBezTo>
                  <a:cubicBezTo>
                    <a:pt x="2232565" y="874186"/>
                    <a:pt x="2541461" y="592151"/>
                    <a:pt x="2851595" y="311544"/>
                  </a:cubicBezTo>
                  <a:cubicBezTo>
                    <a:pt x="2880265" y="285636"/>
                    <a:pt x="2880646" y="271730"/>
                    <a:pt x="2852642" y="245536"/>
                  </a:cubicBezTo>
                  <a:cubicBezTo>
                    <a:pt x="2789301" y="186481"/>
                    <a:pt x="2729198" y="123807"/>
                    <a:pt x="2668238" y="62180"/>
                  </a:cubicBezTo>
                  <a:cubicBezTo>
                    <a:pt x="2656046" y="49797"/>
                    <a:pt x="2636615" y="37701"/>
                    <a:pt x="2646617" y="16746"/>
                  </a:cubicBezTo>
                  <a:cubicBezTo>
                    <a:pt x="2655951" y="-2685"/>
                    <a:pt x="2677287" y="172"/>
                    <a:pt x="2695385" y="172"/>
                  </a:cubicBezTo>
                  <a:cubicBezTo>
                    <a:pt x="2876360" y="77"/>
                    <a:pt x="3057430" y="-209"/>
                    <a:pt x="3238405" y="267"/>
                  </a:cubicBezTo>
                  <a:cubicBezTo>
                    <a:pt x="3300889" y="458"/>
                    <a:pt x="3329464" y="27128"/>
                    <a:pt x="3329750" y="88183"/>
                  </a:cubicBezTo>
                  <a:cubicBezTo>
                    <a:pt x="3330607" y="270682"/>
                    <a:pt x="3330226" y="453181"/>
                    <a:pt x="3329845" y="635775"/>
                  </a:cubicBezTo>
                  <a:cubicBezTo>
                    <a:pt x="3329845" y="653206"/>
                    <a:pt x="3333560" y="675780"/>
                    <a:pt x="3311938" y="683115"/>
                  </a:cubicBezTo>
                  <a:cubicBezTo>
                    <a:pt x="3291269" y="690068"/>
                    <a:pt x="3279267" y="671208"/>
                    <a:pt x="3266599" y="658635"/>
                  </a:cubicBezTo>
                  <a:cubicBezTo>
                    <a:pt x="3206210" y="598628"/>
                    <a:pt x="3144584" y="539668"/>
                    <a:pt x="3086481" y="477470"/>
                  </a:cubicBezTo>
                  <a:cubicBezTo>
                    <a:pt x="3061811" y="451086"/>
                    <a:pt x="3048095" y="452800"/>
                    <a:pt x="3022283" y="476517"/>
                  </a:cubicBezTo>
                  <a:cubicBezTo>
                    <a:pt x="2660904" y="809226"/>
                    <a:pt x="2298383" y="1140791"/>
                    <a:pt x="1936052" y="1472547"/>
                  </a:cubicBezTo>
                  <a:cubicBezTo>
                    <a:pt x="1920335" y="1486930"/>
                    <a:pt x="1905095" y="1502265"/>
                    <a:pt x="1887569" y="1513885"/>
                  </a:cubicBezTo>
                  <a:cubicBezTo>
                    <a:pt x="1851184" y="1537888"/>
                    <a:pt x="1814417" y="1531792"/>
                    <a:pt x="1776698" y="1496169"/>
                  </a:cubicBezTo>
                  <a:cubicBezTo>
                    <a:pt x="1629442" y="1357389"/>
                    <a:pt x="1482566" y="1218324"/>
                    <a:pt x="1335596" y="1079355"/>
                  </a:cubicBezTo>
                  <a:cubicBezTo>
                    <a:pt x="1271492" y="1018776"/>
                    <a:pt x="1207484" y="958006"/>
                    <a:pt x="1143476" y="897332"/>
                  </a:cubicBezTo>
                  <a:cubicBezTo>
                    <a:pt x="1086993" y="843897"/>
                    <a:pt x="1053179" y="843039"/>
                    <a:pt x="994029" y="894951"/>
                  </a:cubicBezTo>
                  <a:cubicBezTo>
                    <a:pt x="680942" y="1169937"/>
                    <a:pt x="367951" y="1445115"/>
                    <a:pt x="54959" y="1720197"/>
                  </a:cubicBezTo>
                  <a:cubicBezTo>
                    <a:pt x="40100" y="1732865"/>
                    <a:pt x="25051" y="1745533"/>
                    <a:pt x="95" y="1766869"/>
                  </a:cubicBezTo>
                  <a:close/>
                </a:path>
              </a:pathLst>
            </a:custGeom>
            <a:grpFill/>
            <a:ln w="9525" cap="flat">
              <a:noFill/>
              <a:prstDash val="solid"/>
              <a:miter/>
            </a:ln>
          </p:spPr>
          <p:txBody>
            <a:bodyPr rtlCol="0" anchor="ctr">
              <a:noAutofit/>
            </a:bodyPr>
            <a:lstStyle/>
            <a:p>
              <a:endParaRPr lang="en-IN" dirty="0"/>
            </a:p>
          </p:txBody>
        </p:sp>
        <p:sp>
          <p:nvSpPr>
            <p:cNvPr id="150" name="Freeform: Shape 187">
              <a:extLst>
                <a:ext uri="{FF2B5EF4-FFF2-40B4-BE49-F238E27FC236}">
                  <a16:creationId xmlns:a16="http://schemas.microsoft.com/office/drawing/2014/main" id="{79FB9885-317E-4C54-9D2F-38B6280EF4CA}"/>
                </a:ext>
              </a:extLst>
            </p:cNvPr>
            <p:cNvSpPr/>
            <p:nvPr/>
          </p:nvSpPr>
          <p:spPr>
            <a:xfrm>
              <a:off x="6269066" y="3278028"/>
              <a:ext cx="599983" cy="1621733"/>
            </a:xfrm>
            <a:custGeom>
              <a:avLst/>
              <a:gdLst>
                <a:gd name="connsiteX0" fmla="*/ 860 w 599983"/>
                <a:gd name="connsiteY0" fmla="*/ 831247 h 1621733"/>
                <a:gd name="connsiteX1" fmla="*/ 860 w 599983"/>
                <a:gd name="connsiteY1" fmla="*/ 97155 h 1621733"/>
                <a:gd name="connsiteX2" fmla="*/ 95348 w 599983"/>
                <a:gd name="connsiteY2" fmla="*/ 286 h 1621733"/>
                <a:gd name="connsiteX3" fmla="*/ 505685 w 599983"/>
                <a:gd name="connsiteY3" fmla="*/ 286 h 1621733"/>
                <a:gd name="connsiteX4" fmla="*/ 599220 w 599983"/>
                <a:gd name="connsiteY4" fmla="*/ 94107 h 1621733"/>
                <a:gd name="connsiteX5" fmla="*/ 599983 w 599983"/>
                <a:gd name="connsiteY5" fmla="*/ 1580483 h 1621733"/>
                <a:gd name="connsiteX6" fmla="*/ 558549 w 599983"/>
                <a:gd name="connsiteY6" fmla="*/ 1621536 h 1621733"/>
                <a:gd name="connsiteX7" fmla="*/ 43341 w 599983"/>
                <a:gd name="connsiteY7" fmla="*/ 1621727 h 1621733"/>
                <a:gd name="connsiteX8" fmla="*/ 3 w 599983"/>
                <a:gd name="connsiteY8" fmla="*/ 1578959 h 1621733"/>
                <a:gd name="connsiteX9" fmla="*/ 860 w 599983"/>
                <a:gd name="connsiteY9" fmla="*/ 831247 h 162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9983" h="1621733">
                  <a:moveTo>
                    <a:pt x="860" y="831247"/>
                  </a:moveTo>
                  <a:cubicBezTo>
                    <a:pt x="860" y="586550"/>
                    <a:pt x="765" y="341852"/>
                    <a:pt x="860" y="97155"/>
                  </a:cubicBezTo>
                  <a:cubicBezTo>
                    <a:pt x="860" y="24956"/>
                    <a:pt x="24482" y="476"/>
                    <a:pt x="95348" y="286"/>
                  </a:cubicBezTo>
                  <a:cubicBezTo>
                    <a:pt x="232127" y="-95"/>
                    <a:pt x="368906" y="-95"/>
                    <a:pt x="505685" y="286"/>
                  </a:cubicBezTo>
                  <a:cubicBezTo>
                    <a:pt x="573598" y="476"/>
                    <a:pt x="599125" y="25622"/>
                    <a:pt x="599220" y="94107"/>
                  </a:cubicBezTo>
                  <a:cubicBezTo>
                    <a:pt x="599506" y="589598"/>
                    <a:pt x="599125" y="1085088"/>
                    <a:pt x="599983" y="1580483"/>
                  </a:cubicBezTo>
                  <a:cubicBezTo>
                    <a:pt x="600078" y="1612487"/>
                    <a:pt x="590076" y="1621822"/>
                    <a:pt x="558549" y="1621536"/>
                  </a:cubicBezTo>
                  <a:cubicBezTo>
                    <a:pt x="386813" y="1620203"/>
                    <a:pt x="215077" y="1620012"/>
                    <a:pt x="43341" y="1621727"/>
                  </a:cubicBezTo>
                  <a:cubicBezTo>
                    <a:pt x="9718" y="1622012"/>
                    <a:pt x="-188" y="1613630"/>
                    <a:pt x="3" y="1578959"/>
                  </a:cubicBezTo>
                  <a:cubicBezTo>
                    <a:pt x="1527" y="1329785"/>
                    <a:pt x="860" y="1080516"/>
                    <a:pt x="860" y="831247"/>
                  </a:cubicBezTo>
                  <a:close/>
                </a:path>
              </a:pathLst>
            </a:custGeom>
            <a:grpFill/>
            <a:ln w="9525" cap="flat">
              <a:noFill/>
              <a:prstDash val="solid"/>
              <a:miter/>
            </a:ln>
          </p:spPr>
          <p:txBody>
            <a:bodyPr rtlCol="0" anchor="ctr">
              <a:noAutofit/>
            </a:bodyPr>
            <a:lstStyle/>
            <a:p>
              <a:endParaRPr lang="en-IN" dirty="0"/>
            </a:p>
          </p:txBody>
        </p:sp>
        <p:sp>
          <p:nvSpPr>
            <p:cNvPr id="151" name="Freeform: Shape 188">
              <a:extLst>
                <a:ext uri="{FF2B5EF4-FFF2-40B4-BE49-F238E27FC236}">
                  <a16:creationId xmlns:a16="http://schemas.microsoft.com/office/drawing/2014/main" id="{EFFE7A30-475B-4457-AF7D-27DB75526D7D}"/>
                </a:ext>
              </a:extLst>
            </p:cNvPr>
            <p:cNvSpPr/>
            <p:nvPr/>
          </p:nvSpPr>
          <p:spPr>
            <a:xfrm>
              <a:off x="4634476" y="3501138"/>
              <a:ext cx="598367" cy="1399293"/>
            </a:xfrm>
            <a:custGeom>
              <a:avLst/>
              <a:gdLst>
                <a:gd name="connsiteX0" fmla="*/ 673 w 598367"/>
                <a:gd name="connsiteY0" fmla="*/ 721675 h 1399293"/>
                <a:gd name="connsiteX1" fmla="*/ 769 w 598367"/>
                <a:gd name="connsiteY1" fmla="*/ 96739 h 1399293"/>
                <a:gd name="connsiteX2" fmla="*/ 96495 w 598367"/>
                <a:gd name="connsiteY2" fmla="*/ 251 h 1399293"/>
                <a:gd name="connsiteX3" fmla="*/ 502546 w 598367"/>
                <a:gd name="connsiteY3" fmla="*/ 251 h 1399293"/>
                <a:gd name="connsiteX4" fmla="*/ 597415 w 598367"/>
                <a:gd name="connsiteY4" fmla="*/ 93025 h 1399293"/>
                <a:gd name="connsiteX5" fmla="*/ 598367 w 598367"/>
                <a:gd name="connsiteY5" fmla="*/ 1356707 h 1399293"/>
                <a:gd name="connsiteX6" fmla="*/ 553981 w 598367"/>
                <a:gd name="connsiteY6" fmla="*/ 1399188 h 1399293"/>
                <a:gd name="connsiteX7" fmla="*/ 43060 w 598367"/>
                <a:gd name="connsiteY7" fmla="*/ 1399283 h 1399293"/>
                <a:gd name="connsiteX8" fmla="*/ 7 w 598367"/>
                <a:gd name="connsiteY8" fmla="*/ 1355754 h 1399293"/>
                <a:gd name="connsiteX9" fmla="*/ 673 w 598367"/>
                <a:gd name="connsiteY9" fmla="*/ 721675 h 1399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8367" h="1399293">
                  <a:moveTo>
                    <a:pt x="673" y="721675"/>
                  </a:moveTo>
                  <a:cubicBezTo>
                    <a:pt x="673" y="513363"/>
                    <a:pt x="578" y="305051"/>
                    <a:pt x="769" y="96739"/>
                  </a:cubicBezTo>
                  <a:cubicBezTo>
                    <a:pt x="864" y="25683"/>
                    <a:pt x="25724" y="442"/>
                    <a:pt x="96495" y="251"/>
                  </a:cubicBezTo>
                  <a:cubicBezTo>
                    <a:pt x="231845" y="-34"/>
                    <a:pt x="367195" y="-130"/>
                    <a:pt x="502546" y="251"/>
                  </a:cubicBezTo>
                  <a:cubicBezTo>
                    <a:pt x="571126" y="442"/>
                    <a:pt x="597319" y="25683"/>
                    <a:pt x="597415" y="93025"/>
                  </a:cubicBezTo>
                  <a:cubicBezTo>
                    <a:pt x="597700" y="514220"/>
                    <a:pt x="597129" y="935416"/>
                    <a:pt x="598367" y="1356707"/>
                  </a:cubicBezTo>
                  <a:cubicBezTo>
                    <a:pt x="598462" y="1392235"/>
                    <a:pt x="586747" y="1399474"/>
                    <a:pt x="553981" y="1399188"/>
                  </a:cubicBezTo>
                  <a:cubicBezTo>
                    <a:pt x="383674" y="1397759"/>
                    <a:pt x="213367" y="1397569"/>
                    <a:pt x="43060" y="1399283"/>
                  </a:cubicBezTo>
                  <a:cubicBezTo>
                    <a:pt x="8674" y="1399664"/>
                    <a:pt x="-279" y="1389663"/>
                    <a:pt x="7" y="1355754"/>
                  </a:cubicBezTo>
                  <a:cubicBezTo>
                    <a:pt x="1435" y="1144490"/>
                    <a:pt x="673" y="933035"/>
                    <a:pt x="673" y="721675"/>
                  </a:cubicBezTo>
                  <a:close/>
                </a:path>
              </a:pathLst>
            </a:custGeom>
            <a:grpFill/>
            <a:ln w="9525" cap="flat">
              <a:noFill/>
              <a:prstDash val="solid"/>
              <a:miter/>
            </a:ln>
          </p:spPr>
          <p:txBody>
            <a:bodyPr rtlCol="0" anchor="ctr">
              <a:noAutofit/>
            </a:bodyPr>
            <a:lstStyle/>
            <a:p>
              <a:endParaRPr lang="en-IN" dirty="0"/>
            </a:p>
          </p:txBody>
        </p:sp>
      </p:grpSp>
      <p:grpSp>
        <p:nvGrpSpPr>
          <p:cNvPr id="152" name="Graphic 189">
            <a:extLst>
              <a:ext uri="{FF2B5EF4-FFF2-40B4-BE49-F238E27FC236}">
                <a16:creationId xmlns:a16="http://schemas.microsoft.com/office/drawing/2014/main" id="{F6E2F0D3-2BBE-4827-9278-9273C09BBF22}"/>
              </a:ext>
            </a:extLst>
          </p:cNvPr>
          <p:cNvGrpSpPr/>
          <p:nvPr/>
        </p:nvGrpSpPr>
        <p:grpSpPr>
          <a:xfrm>
            <a:off x="2575435" y="1959266"/>
            <a:ext cx="446058" cy="478762"/>
            <a:chOff x="2306706" y="1345044"/>
            <a:chExt cx="1449786" cy="1556080"/>
          </a:xfrm>
          <a:solidFill>
            <a:srgbClr val="7F7F7F"/>
          </a:solidFill>
        </p:grpSpPr>
        <p:sp>
          <p:nvSpPr>
            <p:cNvPr id="153" name="Freeform: Shape 191">
              <a:extLst>
                <a:ext uri="{FF2B5EF4-FFF2-40B4-BE49-F238E27FC236}">
                  <a16:creationId xmlns:a16="http://schemas.microsoft.com/office/drawing/2014/main" id="{D791F538-7046-46B8-8048-0AD9822B44E2}"/>
                </a:ext>
              </a:extLst>
            </p:cNvPr>
            <p:cNvSpPr/>
            <p:nvPr/>
          </p:nvSpPr>
          <p:spPr>
            <a:xfrm>
              <a:off x="2688521" y="1687899"/>
              <a:ext cx="686458" cy="1213225"/>
            </a:xfrm>
            <a:custGeom>
              <a:avLst/>
              <a:gdLst>
                <a:gd name="connsiteX0" fmla="*/ 188336 w 686458"/>
                <a:gd name="connsiteY0" fmla="*/ 1213226 h 1213225"/>
                <a:gd name="connsiteX1" fmla="*/ 146426 w 686458"/>
                <a:gd name="connsiteY1" fmla="*/ 1187604 h 1213225"/>
                <a:gd name="connsiteX2" fmla="*/ 130519 w 686458"/>
                <a:gd name="connsiteY2" fmla="*/ 1133692 h 1213225"/>
                <a:gd name="connsiteX3" fmla="*/ 140997 w 686458"/>
                <a:gd name="connsiteY3" fmla="*/ 1000533 h 1213225"/>
                <a:gd name="connsiteX4" fmla="*/ 164428 w 686458"/>
                <a:gd name="connsiteY4" fmla="*/ 716116 h 1213225"/>
                <a:gd name="connsiteX5" fmla="*/ 176906 w 686458"/>
                <a:gd name="connsiteY5" fmla="*/ 162333 h 1213225"/>
                <a:gd name="connsiteX6" fmla="*/ 172239 w 686458"/>
                <a:gd name="connsiteY6" fmla="*/ 147474 h 1213225"/>
                <a:gd name="connsiteX7" fmla="*/ 159570 w 686458"/>
                <a:gd name="connsiteY7" fmla="*/ 162237 h 1213225"/>
                <a:gd name="connsiteX8" fmla="*/ 133758 w 686458"/>
                <a:gd name="connsiteY8" fmla="*/ 394552 h 1213225"/>
                <a:gd name="connsiteX9" fmla="*/ 118041 w 686458"/>
                <a:gd name="connsiteY9" fmla="*/ 536379 h 1213225"/>
                <a:gd name="connsiteX10" fmla="*/ 53462 w 686458"/>
                <a:gd name="connsiteY10" fmla="*/ 590958 h 1213225"/>
                <a:gd name="connsiteX11" fmla="*/ 217 w 686458"/>
                <a:gd name="connsiteY11" fmla="*/ 527140 h 1213225"/>
                <a:gd name="connsiteX12" fmla="*/ 16505 w 686458"/>
                <a:gd name="connsiteY12" fmla="*/ 374740 h 1213225"/>
                <a:gd name="connsiteX13" fmla="*/ 45366 w 686458"/>
                <a:gd name="connsiteY13" fmla="*/ 113755 h 1213225"/>
                <a:gd name="connsiteX14" fmla="*/ 99087 w 686458"/>
                <a:gd name="connsiteY14" fmla="*/ 45366 h 1213225"/>
                <a:gd name="connsiteX15" fmla="*/ 298635 w 686458"/>
                <a:gd name="connsiteY15" fmla="*/ 1551 h 1213225"/>
                <a:gd name="connsiteX16" fmla="*/ 334164 w 686458"/>
                <a:gd name="connsiteY16" fmla="*/ 38222 h 1213225"/>
                <a:gd name="connsiteX17" fmla="*/ 320448 w 686458"/>
                <a:gd name="connsiteY17" fmla="*/ 148140 h 1213225"/>
                <a:gd name="connsiteX18" fmla="*/ 297207 w 686458"/>
                <a:gd name="connsiteY18" fmla="*/ 330258 h 1213225"/>
                <a:gd name="connsiteX19" fmla="*/ 299016 w 686458"/>
                <a:gd name="connsiteY19" fmla="*/ 346356 h 1213225"/>
                <a:gd name="connsiteX20" fmla="*/ 342069 w 686458"/>
                <a:gd name="connsiteY20" fmla="*/ 421222 h 1213225"/>
                <a:gd name="connsiteX21" fmla="*/ 362548 w 686458"/>
                <a:gd name="connsiteY21" fmla="*/ 389504 h 1213225"/>
                <a:gd name="connsiteX22" fmla="*/ 384075 w 686458"/>
                <a:gd name="connsiteY22" fmla="*/ 284538 h 1213225"/>
                <a:gd name="connsiteX23" fmla="*/ 352547 w 686458"/>
                <a:gd name="connsiteY23" fmla="*/ 48414 h 1213225"/>
                <a:gd name="connsiteX24" fmla="*/ 362834 w 686458"/>
                <a:gd name="connsiteY24" fmla="*/ 5456 h 1213225"/>
                <a:gd name="connsiteX25" fmla="*/ 376931 w 686458"/>
                <a:gd name="connsiteY25" fmla="*/ 408 h 1213225"/>
                <a:gd name="connsiteX26" fmla="*/ 558096 w 686458"/>
                <a:gd name="connsiteY26" fmla="*/ 36222 h 1213225"/>
                <a:gd name="connsiteX27" fmla="*/ 606579 w 686458"/>
                <a:gd name="connsiteY27" fmla="*/ 53176 h 1213225"/>
                <a:gd name="connsiteX28" fmla="*/ 640011 w 686458"/>
                <a:gd name="connsiteY28" fmla="*/ 105945 h 1213225"/>
                <a:gd name="connsiteX29" fmla="*/ 677540 w 686458"/>
                <a:gd name="connsiteY29" fmla="*/ 445320 h 1213225"/>
                <a:gd name="connsiteX30" fmla="*/ 686017 w 686458"/>
                <a:gd name="connsiteY30" fmla="*/ 519234 h 1213225"/>
                <a:gd name="connsiteX31" fmla="*/ 622390 w 686458"/>
                <a:gd name="connsiteY31" fmla="*/ 590577 h 1213225"/>
                <a:gd name="connsiteX32" fmla="*/ 568384 w 686458"/>
                <a:gd name="connsiteY32" fmla="*/ 536094 h 1213225"/>
                <a:gd name="connsiteX33" fmla="*/ 531331 w 686458"/>
                <a:gd name="connsiteY33" fmla="*/ 201195 h 1213225"/>
                <a:gd name="connsiteX34" fmla="*/ 526283 w 686458"/>
                <a:gd name="connsiteY34" fmla="*/ 157475 h 1213225"/>
                <a:gd name="connsiteX35" fmla="*/ 514186 w 686458"/>
                <a:gd name="connsiteY35" fmla="*/ 146997 h 1213225"/>
                <a:gd name="connsiteX36" fmla="*/ 509424 w 686458"/>
                <a:gd name="connsiteY36" fmla="*/ 157380 h 1213225"/>
                <a:gd name="connsiteX37" fmla="*/ 511138 w 686458"/>
                <a:gd name="connsiteY37" fmla="*/ 562859 h 1213225"/>
                <a:gd name="connsiteX38" fmla="*/ 536379 w 686458"/>
                <a:gd name="connsiteY38" fmla="*/ 888233 h 1213225"/>
                <a:gd name="connsiteX39" fmla="*/ 555334 w 686458"/>
                <a:gd name="connsiteY39" fmla="*/ 1125786 h 1213225"/>
                <a:gd name="connsiteX40" fmla="*/ 497994 w 686458"/>
                <a:gd name="connsiteY40" fmla="*/ 1212940 h 1213225"/>
                <a:gd name="connsiteX41" fmla="*/ 470657 w 686458"/>
                <a:gd name="connsiteY41" fmla="*/ 1212940 h 1213225"/>
                <a:gd name="connsiteX42" fmla="*/ 412554 w 686458"/>
                <a:gd name="connsiteY42" fmla="*/ 1125691 h 1213225"/>
                <a:gd name="connsiteX43" fmla="*/ 408840 w 686458"/>
                <a:gd name="connsiteY43" fmla="*/ 1075780 h 1213225"/>
                <a:gd name="connsiteX44" fmla="*/ 382455 w 686458"/>
                <a:gd name="connsiteY44" fmla="*/ 749073 h 1213225"/>
                <a:gd name="connsiteX45" fmla="*/ 373121 w 686458"/>
                <a:gd name="connsiteY45" fmla="*/ 629534 h 1213225"/>
                <a:gd name="connsiteX46" fmla="*/ 360167 w 686458"/>
                <a:gd name="connsiteY46" fmla="*/ 620676 h 1213225"/>
                <a:gd name="connsiteX47" fmla="*/ 325782 w 686458"/>
                <a:gd name="connsiteY47" fmla="*/ 620676 h 1213225"/>
                <a:gd name="connsiteX48" fmla="*/ 312923 w 686458"/>
                <a:gd name="connsiteY48" fmla="*/ 629534 h 1213225"/>
                <a:gd name="connsiteX49" fmla="*/ 300636 w 686458"/>
                <a:gd name="connsiteY49" fmla="*/ 785363 h 1213225"/>
                <a:gd name="connsiteX50" fmla="*/ 272442 w 686458"/>
                <a:gd name="connsiteY50" fmla="*/ 1140836 h 1213225"/>
                <a:gd name="connsiteX51" fmla="*/ 235580 w 686458"/>
                <a:gd name="connsiteY51" fmla="*/ 1203320 h 1213225"/>
                <a:gd name="connsiteX52" fmla="*/ 215292 w 686458"/>
                <a:gd name="connsiteY52" fmla="*/ 1212845 h 1213225"/>
                <a:gd name="connsiteX53" fmla="*/ 188336 w 686458"/>
                <a:gd name="connsiteY53" fmla="*/ 1213226 h 12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86458" h="1213225">
                  <a:moveTo>
                    <a:pt x="188336" y="1213226"/>
                  </a:moveTo>
                  <a:cubicBezTo>
                    <a:pt x="172810" y="1207225"/>
                    <a:pt x="157284" y="1201320"/>
                    <a:pt x="146426" y="1187604"/>
                  </a:cubicBezTo>
                  <a:cubicBezTo>
                    <a:pt x="133853" y="1171697"/>
                    <a:pt x="128900" y="1153695"/>
                    <a:pt x="130519" y="1133692"/>
                  </a:cubicBezTo>
                  <a:cubicBezTo>
                    <a:pt x="134043" y="1089306"/>
                    <a:pt x="137472" y="1044919"/>
                    <a:pt x="140997" y="1000533"/>
                  </a:cubicBezTo>
                  <a:cubicBezTo>
                    <a:pt x="148617" y="905664"/>
                    <a:pt x="154522" y="810699"/>
                    <a:pt x="164428" y="716116"/>
                  </a:cubicBezTo>
                  <a:cubicBezTo>
                    <a:pt x="183764" y="531807"/>
                    <a:pt x="175001" y="346927"/>
                    <a:pt x="176906" y="162333"/>
                  </a:cubicBezTo>
                  <a:cubicBezTo>
                    <a:pt x="177001" y="157380"/>
                    <a:pt x="181478" y="148617"/>
                    <a:pt x="172239" y="147474"/>
                  </a:cubicBezTo>
                  <a:cubicBezTo>
                    <a:pt x="162523" y="146235"/>
                    <a:pt x="160428" y="153951"/>
                    <a:pt x="159570" y="162237"/>
                  </a:cubicBezTo>
                  <a:cubicBezTo>
                    <a:pt x="151093" y="239676"/>
                    <a:pt x="142425" y="317114"/>
                    <a:pt x="133758" y="394552"/>
                  </a:cubicBezTo>
                  <a:cubicBezTo>
                    <a:pt x="128519" y="441796"/>
                    <a:pt x="123661" y="489135"/>
                    <a:pt x="118041" y="536379"/>
                  </a:cubicBezTo>
                  <a:cubicBezTo>
                    <a:pt x="113946" y="571241"/>
                    <a:pt x="86895" y="593625"/>
                    <a:pt x="53462" y="590958"/>
                  </a:cubicBezTo>
                  <a:cubicBezTo>
                    <a:pt x="21363" y="588481"/>
                    <a:pt x="-2545" y="561716"/>
                    <a:pt x="217" y="527140"/>
                  </a:cubicBezTo>
                  <a:cubicBezTo>
                    <a:pt x="4408" y="476277"/>
                    <a:pt x="10885" y="425508"/>
                    <a:pt x="16505" y="374740"/>
                  </a:cubicBezTo>
                  <a:cubicBezTo>
                    <a:pt x="26125" y="287777"/>
                    <a:pt x="36222" y="200814"/>
                    <a:pt x="45366" y="113755"/>
                  </a:cubicBezTo>
                  <a:cubicBezTo>
                    <a:pt x="49461" y="75274"/>
                    <a:pt x="62701" y="57081"/>
                    <a:pt x="99087" y="45366"/>
                  </a:cubicBezTo>
                  <a:cubicBezTo>
                    <a:pt x="164238" y="24411"/>
                    <a:pt x="230436" y="8123"/>
                    <a:pt x="298635" y="1551"/>
                  </a:cubicBezTo>
                  <a:cubicBezTo>
                    <a:pt x="321781" y="-640"/>
                    <a:pt x="336640" y="14505"/>
                    <a:pt x="334164" y="38222"/>
                  </a:cubicBezTo>
                  <a:cubicBezTo>
                    <a:pt x="330258" y="74893"/>
                    <a:pt x="325115" y="111469"/>
                    <a:pt x="320448" y="148140"/>
                  </a:cubicBezTo>
                  <a:cubicBezTo>
                    <a:pt x="312732" y="208815"/>
                    <a:pt x="305017" y="269584"/>
                    <a:pt x="297207" y="330258"/>
                  </a:cubicBezTo>
                  <a:cubicBezTo>
                    <a:pt x="296540" y="335783"/>
                    <a:pt x="295969" y="341022"/>
                    <a:pt x="299016" y="346356"/>
                  </a:cubicBezTo>
                  <a:cubicBezTo>
                    <a:pt x="313304" y="370740"/>
                    <a:pt x="327210" y="395409"/>
                    <a:pt x="342069" y="421222"/>
                  </a:cubicBezTo>
                  <a:cubicBezTo>
                    <a:pt x="351975" y="411792"/>
                    <a:pt x="355119" y="399124"/>
                    <a:pt x="362548" y="389504"/>
                  </a:cubicBezTo>
                  <a:cubicBezTo>
                    <a:pt x="387027" y="357881"/>
                    <a:pt x="390742" y="324067"/>
                    <a:pt x="384075" y="284538"/>
                  </a:cubicBezTo>
                  <a:cubicBezTo>
                    <a:pt x="370835" y="206338"/>
                    <a:pt x="363405" y="127090"/>
                    <a:pt x="352547" y="48414"/>
                  </a:cubicBezTo>
                  <a:cubicBezTo>
                    <a:pt x="350261" y="31935"/>
                    <a:pt x="355976" y="19077"/>
                    <a:pt x="362834" y="5456"/>
                  </a:cubicBezTo>
                  <a:cubicBezTo>
                    <a:pt x="366358" y="-1497"/>
                    <a:pt x="371406" y="27"/>
                    <a:pt x="376931" y="408"/>
                  </a:cubicBezTo>
                  <a:cubicBezTo>
                    <a:pt x="438844" y="4503"/>
                    <a:pt x="498851" y="18410"/>
                    <a:pt x="558096" y="36222"/>
                  </a:cubicBezTo>
                  <a:cubicBezTo>
                    <a:pt x="574479" y="41175"/>
                    <a:pt x="591244" y="45175"/>
                    <a:pt x="606579" y="53176"/>
                  </a:cubicBezTo>
                  <a:cubicBezTo>
                    <a:pt x="628010" y="64416"/>
                    <a:pt x="637440" y="83370"/>
                    <a:pt x="640011" y="105945"/>
                  </a:cubicBezTo>
                  <a:cubicBezTo>
                    <a:pt x="652775" y="219102"/>
                    <a:pt x="664967" y="332259"/>
                    <a:pt x="677540" y="445320"/>
                  </a:cubicBezTo>
                  <a:cubicBezTo>
                    <a:pt x="680302" y="469990"/>
                    <a:pt x="683541" y="494565"/>
                    <a:pt x="686017" y="519234"/>
                  </a:cubicBezTo>
                  <a:cubicBezTo>
                    <a:pt x="690303" y="562859"/>
                    <a:pt x="662967" y="593434"/>
                    <a:pt x="622390" y="590577"/>
                  </a:cubicBezTo>
                  <a:cubicBezTo>
                    <a:pt x="594196" y="588672"/>
                    <a:pt x="571908" y="566764"/>
                    <a:pt x="568384" y="536094"/>
                  </a:cubicBezTo>
                  <a:cubicBezTo>
                    <a:pt x="555811" y="424461"/>
                    <a:pt x="543619" y="312828"/>
                    <a:pt x="531331" y="201195"/>
                  </a:cubicBezTo>
                  <a:cubicBezTo>
                    <a:pt x="529712" y="186621"/>
                    <a:pt x="527426" y="172048"/>
                    <a:pt x="526283" y="157475"/>
                  </a:cubicBezTo>
                  <a:cubicBezTo>
                    <a:pt x="525616" y="149283"/>
                    <a:pt x="520473" y="146997"/>
                    <a:pt x="514186" y="146997"/>
                  </a:cubicBezTo>
                  <a:cubicBezTo>
                    <a:pt x="506757" y="146997"/>
                    <a:pt x="509424" y="153665"/>
                    <a:pt x="509424" y="157380"/>
                  </a:cubicBezTo>
                  <a:cubicBezTo>
                    <a:pt x="509519" y="292539"/>
                    <a:pt x="506566" y="427794"/>
                    <a:pt x="511138" y="562859"/>
                  </a:cubicBezTo>
                  <a:cubicBezTo>
                    <a:pt x="514853" y="671444"/>
                    <a:pt x="527617" y="779743"/>
                    <a:pt x="536379" y="888233"/>
                  </a:cubicBezTo>
                  <a:cubicBezTo>
                    <a:pt x="542761" y="967386"/>
                    <a:pt x="549524" y="1046634"/>
                    <a:pt x="555334" y="1125786"/>
                  </a:cubicBezTo>
                  <a:cubicBezTo>
                    <a:pt x="558859" y="1173697"/>
                    <a:pt x="544761" y="1194081"/>
                    <a:pt x="497994" y="1212940"/>
                  </a:cubicBezTo>
                  <a:cubicBezTo>
                    <a:pt x="488850" y="1212940"/>
                    <a:pt x="479801" y="1212940"/>
                    <a:pt x="470657" y="1212940"/>
                  </a:cubicBezTo>
                  <a:cubicBezTo>
                    <a:pt x="428937" y="1198748"/>
                    <a:pt x="412269" y="1168173"/>
                    <a:pt x="412554" y="1125691"/>
                  </a:cubicBezTo>
                  <a:cubicBezTo>
                    <a:pt x="412650" y="1109022"/>
                    <a:pt x="410173" y="1092449"/>
                    <a:pt x="408840" y="1075780"/>
                  </a:cubicBezTo>
                  <a:cubicBezTo>
                    <a:pt x="400077" y="966909"/>
                    <a:pt x="391219" y="857943"/>
                    <a:pt x="382455" y="749073"/>
                  </a:cubicBezTo>
                  <a:cubicBezTo>
                    <a:pt x="379217" y="709258"/>
                    <a:pt x="375883" y="669444"/>
                    <a:pt x="373121" y="629534"/>
                  </a:cubicBezTo>
                  <a:cubicBezTo>
                    <a:pt x="372454" y="619723"/>
                    <a:pt x="369406" y="617532"/>
                    <a:pt x="360167" y="620676"/>
                  </a:cubicBezTo>
                  <a:cubicBezTo>
                    <a:pt x="348927" y="624581"/>
                    <a:pt x="337021" y="624581"/>
                    <a:pt x="325782" y="620676"/>
                  </a:cubicBezTo>
                  <a:cubicBezTo>
                    <a:pt x="316447" y="617437"/>
                    <a:pt x="313590" y="619818"/>
                    <a:pt x="312923" y="629534"/>
                  </a:cubicBezTo>
                  <a:cubicBezTo>
                    <a:pt x="309208" y="681540"/>
                    <a:pt x="304827" y="733452"/>
                    <a:pt x="300636" y="785363"/>
                  </a:cubicBezTo>
                  <a:cubicBezTo>
                    <a:pt x="291206" y="903854"/>
                    <a:pt x="281776" y="1022345"/>
                    <a:pt x="272442" y="1140836"/>
                  </a:cubicBezTo>
                  <a:cubicBezTo>
                    <a:pt x="270346" y="1167696"/>
                    <a:pt x="259678" y="1189509"/>
                    <a:pt x="235580" y="1203320"/>
                  </a:cubicBezTo>
                  <a:cubicBezTo>
                    <a:pt x="229103" y="1207035"/>
                    <a:pt x="222054" y="1209702"/>
                    <a:pt x="215292" y="1212845"/>
                  </a:cubicBezTo>
                  <a:cubicBezTo>
                    <a:pt x="206529" y="1213226"/>
                    <a:pt x="197480" y="1213226"/>
                    <a:pt x="188336" y="1213226"/>
                  </a:cubicBezTo>
                  <a:close/>
                </a:path>
              </a:pathLst>
            </a:custGeom>
            <a:grpFill/>
            <a:ln w="9525" cap="flat">
              <a:noFill/>
              <a:prstDash val="solid"/>
              <a:miter/>
            </a:ln>
          </p:spPr>
          <p:txBody>
            <a:bodyPr rtlCol="0" anchor="ctr">
              <a:noAutofit/>
            </a:bodyPr>
            <a:lstStyle/>
            <a:p>
              <a:endParaRPr lang="en-IN" dirty="0"/>
            </a:p>
          </p:txBody>
        </p:sp>
        <p:sp>
          <p:nvSpPr>
            <p:cNvPr id="154" name="Freeform: Shape 192">
              <a:extLst>
                <a:ext uri="{FF2B5EF4-FFF2-40B4-BE49-F238E27FC236}">
                  <a16:creationId xmlns:a16="http://schemas.microsoft.com/office/drawing/2014/main" id="{BDDE8435-B63F-48C3-9EDD-0D0F6F0AC3D4}"/>
                </a:ext>
              </a:extLst>
            </p:cNvPr>
            <p:cNvSpPr/>
            <p:nvPr/>
          </p:nvSpPr>
          <p:spPr>
            <a:xfrm>
              <a:off x="3311752" y="1774664"/>
              <a:ext cx="444740" cy="970146"/>
            </a:xfrm>
            <a:custGeom>
              <a:avLst/>
              <a:gdLst>
                <a:gd name="connsiteX0" fmla="*/ 303197 w 444740"/>
                <a:gd name="connsiteY0" fmla="*/ 312073 h 970146"/>
                <a:gd name="connsiteX1" fmla="*/ 323580 w 444740"/>
                <a:gd name="connsiteY1" fmla="*/ 692121 h 970146"/>
                <a:gd name="connsiteX2" fmla="*/ 340154 w 444740"/>
                <a:gd name="connsiteY2" fmla="*/ 908529 h 970146"/>
                <a:gd name="connsiteX3" fmla="*/ 267383 w 444740"/>
                <a:gd name="connsiteY3" fmla="*/ 967489 h 970146"/>
                <a:gd name="connsiteX4" fmla="*/ 227568 w 444740"/>
                <a:gd name="connsiteY4" fmla="*/ 916911 h 970146"/>
                <a:gd name="connsiteX5" fmla="*/ 208995 w 444740"/>
                <a:gd name="connsiteY5" fmla="*/ 685453 h 970146"/>
                <a:gd name="connsiteX6" fmla="*/ 194326 w 444740"/>
                <a:gd name="connsiteY6" fmla="*/ 503907 h 970146"/>
                <a:gd name="connsiteX7" fmla="*/ 184515 w 444740"/>
                <a:gd name="connsiteY7" fmla="*/ 496954 h 970146"/>
                <a:gd name="connsiteX8" fmla="*/ 160512 w 444740"/>
                <a:gd name="connsiteY8" fmla="*/ 497525 h 970146"/>
                <a:gd name="connsiteX9" fmla="*/ 146225 w 444740"/>
                <a:gd name="connsiteY9" fmla="*/ 508288 h 970146"/>
                <a:gd name="connsiteX10" fmla="*/ 133271 w 444740"/>
                <a:gd name="connsiteY10" fmla="*/ 673166 h 970146"/>
                <a:gd name="connsiteX11" fmla="*/ 114126 w 444740"/>
                <a:gd name="connsiteY11" fmla="*/ 912244 h 970146"/>
                <a:gd name="connsiteX12" fmla="*/ 69453 w 444740"/>
                <a:gd name="connsiteY12" fmla="*/ 968441 h 970146"/>
                <a:gd name="connsiteX13" fmla="*/ 8208 w 444740"/>
                <a:gd name="connsiteY13" fmla="*/ 942152 h 970146"/>
                <a:gd name="connsiteX14" fmla="*/ 207 w 444740"/>
                <a:gd name="connsiteY14" fmla="*/ 905671 h 970146"/>
                <a:gd name="connsiteX15" fmla="*/ 27543 w 444740"/>
                <a:gd name="connsiteY15" fmla="*/ 563724 h 970146"/>
                <a:gd name="connsiteX16" fmla="*/ 41736 w 444740"/>
                <a:gd name="connsiteY16" fmla="*/ 544007 h 970146"/>
                <a:gd name="connsiteX17" fmla="*/ 110411 w 444740"/>
                <a:gd name="connsiteY17" fmla="*/ 434470 h 970146"/>
                <a:gd name="connsiteX18" fmla="*/ 82693 w 444740"/>
                <a:gd name="connsiteY18" fmla="*/ 184153 h 970146"/>
                <a:gd name="connsiteX19" fmla="*/ 64691 w 444740"/>
                <a:gd name="connsiteY19" fmla="*/ 22799 h 970146"/>
                <a:gd name="connsiteX20" fmla="*/ 74978 w 444740"/>
                <a:gd name="connsiteY20" fmla="*/ 10702 h 970146"/>
                <a:gd name="connsiteX21" fmla="*/ 314817 w 444740"/>
                <a:gd name="connsiteY21" fmla="*/ 21847 h 970146"/>
                <a:gd name="connsiteX22" fmla="*/ 369967 w 444740"/>
                <a:gd name="connsiteY22" fmla="*/ 38420 h 970146"/>
                <a:gd name="connsiteX23" fmla="*/ 407210 w 444740"/>
                <a:gd name="connsiteY23" fmla="*/ 83378 h 970146"/>
                <a:gd name="connsiteX24" fmla="*/ 430832 w 444740"/>
                <a:gd name="connsiteY24" fmla="*/ 292928 h 970146"/>
                <a:gd name="connsiteX25" fmla="*/ 444262 w 444740"/>
                <a:gd name="connsiteY25" fmla="*/ 415134 h 970146"/>
                <a:gd name="connsiteX26" fmla="*/ 403876 w 444740"/>
                <a:gd name="connsiteY26" fmla="*/ 472855 h 970146"/>
                <a:gd name="connsiteX27" fmla="*/ 351012 w 444740"/>
                <a:gd name="connsiteY27" fmla="*/ 428564 h 970146"/>
                <a:gd name="connsiteX28" fmla="*/ 327676 w 444740"/>
                <a:gd name="connsiteY28" fmla="*/ 222062 h 970146"/>
                <a:gd name="connsiteX29" fmla="*/ 317770 w 444740"/>
                <a:gd name="connsiteY29" fmla="*/ 131575 h 970146"/>
                <a:gd name="connsiteX30" fmla="*/ 317103 w 444740"/>
                <a:gd name="connsiteY30" fmla="*/ 127098 h 970146"/>
                <a:gd name="connsiteX31" fmla="*/ 306816 w 444740"/>
                <a:gd name="connsiteY31" fmla="*/ 118335 h 970146"/>
                <a:gd name="connsiteX32" fmla="*/ 303387 w 444740"/>
                <a:gd name="connsiteY32" fmla="*/ 128146 h 970146"/>
                <a:gd name="connsiteX33" fmla="*/ 303197 w 444740"/>
                <a:gd name="connsiteY33" fmla="*/ 312073 h 970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44740" h="970146">
                  <a:moveTo>
                    <a:pt x="303197" y="312073"/>
                  </a:moveTo>
                  <a:cubicBezTo>
                    <a:pt x="296910" y="425135"/>
                    <a:pt x="313198" y="558485"/>
                    <a:pt x="323580" y="692121"/>
                  </a:cubicBezTo>
                  <a:cubicBezTo>
                    <a:pt x="329105" y="764225"/>
                    <a:pt x="335582" y="836329"/>
                    <a:pt x="340154" y="908529"/>
                  </a:cubicBezTo>
                  <a:cubicBezTo>
                    <a:pt x="342821" y="950344"/>
                    <a:pt x="305769" y="979300"/>
                    <a:pt x="267383" y="967489"/>
                  </a:cubicBezTo>
                  <a:cubicBezTo>
                    <a:pt x="245475" y="960821"/>
                    <a:pt x="229569" y="941200"/>
                    <a:pt x="227568" y="916911"/>
                  </a:cubicBezTo>
                  <a:cubicBezTo>
                    <a:pt x="221187" y="839758"/>
                    <a:pt x="215186" y="762606"/>
                    <a:pt x="208995" y="685453"/>
                  </a:cubicBezTo>
                  <a:cubicBezTo>
                    <a:pt x="204137" y="624970"/>
                    <a:pt x="198993" y="564486"/>
                    <a:pt x="194326" y="503907"/>
                  </a:cubicBezTo>
                  <a:cubicBezTo>
                    <a:pt x="193755" y="496382"/>
                    <a:pt x="192135" y="494382"/>
                    <a:pt x="184515" y="496954"/>
                  </a:cubicBezTo>
                  <a:cubicBezTo>
                    <a:pt x="176895" y="499430"/>
                    <a:pt x="168228" y="500192"/>
                    <a:pt x="160512" y="497525"/>
                  </a:cubicBezTo>
                  <a:cubicBezTo>
                    <a:pt x="149273" y="493715"/>
                    <a:pt x="146987" y="498192"/>
                    <a:pt x="146225" y="508288"/>
                  </a:cubicBezTo>
                  <a:cubicBezTo>
                    <a:pt x="142224" y="563248"/>
                    <a:pt x="137652" y="618207"/>
                    <a:pt x="133271" y="673166"/>
                  </a:cubicBezTo>
                  <a:cubicBezTo>
                    <a:pt x="126984" y="752890"/>
                    <a:pt x="120888" y="832519"/>
                    <a:pt x="114126" y="912244"/>
                  </a:cubicBezTo>
                  <a:cubicBezTo>
                    <a:pt x="111554" y="942914"/>
                    <a:pt x="94599" y="963202"/>
                    <a:pt x="69453" y="968441"/>
                  </a:cubicBezTo>
                  <a:cubicBezTo>
                    <a:pt x="44688" y="973585"/>
                    <a:pt x="20876" y="963393"/>
                    <a:pt x="8208" y="942152"/>
                  </a:cubicBezTo>
                  <a:cubicBezTo>
                    <a:pt x="1540" y="930913"/>
                    <a:pt x="-746" y="918625"/>
                    <a:pt x="207" y="905671"/>
                  </a:cubicBezTo>
                  <a:cubicBezTo>
                    <a:pt x="9351" y="791657"/>
                    <a:pt x="18590" y="677738"/>
                    <a:pt x="27543" y="563724"/>
                  </a:cubicBezTo>
                  <a:cubicBezTo>
                    <a:pt x="28305" y="553818"/>
                    <a:pt x="30782" y="547817"/>
                    <a:pt x="41736" y="544007"/>
                  </a:cubicBezTo>
                  <a:cubicBezTo>
                    <a:pt x="87456" y="528005"/>
                    <a:pt x="115554" y="483523"/>
                    <a:pt x="110411" y="434470"/>
                  </a:cubicBezTo>
                  <a:cubicBezTo>
                    <a:pt x="101743" y="350935"/>
                    <a:pt x="91932" y="267592"/>
                    <a:pt x="82693" y="184153"/>
                  </a:cubicBezTo>
                  <a:cubicBezTo>
                    <a:pt x="76692" y="130336"/>
                    <a:pt x="71073" y="76520"/>
                    <a:pt x="64691" y="22799"/>
                  </a:cubicBezTo>
                  <a:cubicBezTo>
                    <a:pt x="63548" y="13274"/>
                    <a:pt x="67548" y="12512"/>
                    <a:pt x="74978" y="10702"/>
                  </a:cubicBezTo>
                  <a:cubicBezTo>
                    <a:pt x="156036" y="-8633"/>
                    <a:pt x="235760" y="130"/>
                    <a:pt x="314817" y="21847"/>
                  </a:cubicBezTo>
                  <a:cubicBezTo>
                    <a:pt x="333296" y="26895"/>
                    <a:pt x="351679" y="32610"/>
                    <a:pt x="369967" y="38420"/>
                  </a:cubicBezTo>
                  <a:cubicBezTo>
                    <a:pt x="391875" y="45373"/>
                    <a:pt x="404543" y="60423"/>
                    <a:pt x="407210" y="83378"/>
                  </a:cubicBezTo>
                  <a:cubicBezTo>
                    <a:pt x="415211" y="153196"/>
                    <a:pt x="423021" y="223110"/>
                    <a:pt x="430832" y="292928"/>
                  </a:cubicBezTo>
                  <a:cubicBezTo>
                    <a:pt x="435404" y="333600"/>
                    <a:pt x="439595" y="374367"/>
                    <a:pt x="444262" y="415134"/>
                  </a:cubicBezTo>
                  <a:cubicBezTo>
                    <a:pt x="447786" y="445519"/>
                    <a:pt x="431594" y="468855"/>
                    <a:pt x="403876" y="472855"/>
                  </a:cubicBezTo>
                  <a:cubicBezTo>
                    <a:pt x="377682" y="476570"/>
                    <a:pt x="354632" y="458377"/>
                    <a:pt x="351012" y="428564"/>
                  </a:cubicBezTo>
                  <a:cubicBezTo>
                    <a:pt x="342630" y="359794"/>
                    <a:pt x="335391" y="290833"/>
                    <a:pt x="327676" y="222062"/>
                  </a:cubicBezTo>
                  <a:cubicBezTo>
                    <a:pt x="324342" y="191868"/>
                    <a:pt x="321104" y="161769"/>
                    <a:pt x="317770" y="131575"/>
                  </a:cubicBezTo>
                  <a:cubicBezTo>
                    <a:pt x="317580" y="130051"/>
                    <a:pt x="317199" y="128622"/>
                    <a:pt x="317103" y="127098"/>
                  </a:cubicBezTo>
                  <a:cubicBezTo>
                    <a:pt x="316532" y="120811"/>
                    <a:pt x="312341" y="117763"/>
                    <a:pt x="306816" y="118335"/>
                  </a:cubicBezTo>
                  <a:cubicBezTo>
                    <a:pt x="300720" y="119002"/>
                    <a:pt x="303387" y="124717"/>
                    <a:pt x="303387" y="128146"/>
                  </a:cubicBezTo>
                  <a:cubicBezTo>
                    <a:pt x="303102" y="182343"/>
                    <a:pt x="303197" y="236540"/>
                    <a:pt x="303197" y="312073"/>
                  </a:cubicBezTo>
                  <a:close/>
                </a:path>
              </a:pathLst>
            </a:custGeom>
            <a:grpFill/>
            <a:ln w="9525" cap="flat">
              <a:noFill/>
              <a:prstDash val="solid"/>
              <a:miter/>
            </a:ln>
          </p:spPr>
          <p:txBody>
            <a:bodyPr rtlCol="0" anchor="ctr">
              <a:noAutofit/>
            </a:bodyPr>
            <a:lstStyle/>
            <a:p>
              <a:endParaRPr lang="en-IN" dirty="0"/>
            </a:p>
          </p:txBody>
        </p:sp>
        <p:sp>
          <p:nvSpPr>
            <p:cNvPr id="155" name="Freeform: Shape 193">
              <a:extLst>
                <a:ext uri="{FF2B5EF4-FFF2-40B4-BE49-F238E27FC236}">
                  <a16:creationId xmlns:a16="http://schemas.microsoft.com/office/drawing/2014/main" id="{16182DC1-4D49-4468-95DF-0A1505CD70E0}"/>
                </a:ext>
              </a:extLst>
            </p:cNvPr>
            <p:cNvSpPr/>
            <p:nvPr/>
          </p:nvSpPr>
          <p:spPr>
            <a:xfrm>
              <a:off x="2306706" y="1774317"/>
              <a:ext cx="445180" cy="970362"/>
            </a:xfrm>
            <a:custGeom>
              <a:avLst/>
              <a:gdLst>
                <a:gd name="connsiteX0" fmla="*/ 272971 w 445180"/>
                <a:gd name="connsiteY0" fmla="*/ 0 h 970362"/>
                <a:gd name="connsiteX1" fmla="*/ 372316 w 445180"/>
                <a:gd name="connsiteY1" fmla="*/ 11430 h 970362"/>
                <a:gd name="connsiteX2" fmla="*/ 380317 w 445180"/>
                <a:gd name="connsiteY2" fmla="*/ 22384 h 970362"/>
                <a:gd name="connsiteX3" fmla="*/ 346980 w 445180"/>
                <a:gd name="connsiteY3" fmla="*/ 322517 h 970362"/>
                <a:gd name="connsiteX4" fmla="*/ 334693 w 445180"/>
                <a:gd name="connsiteY4" fmla="*/ 435673 h 970362"/>
                <a:gd name="connsiteX5" fmla="*/ 405463 w 445180"/>
                <a:gd name="connsiteY5" fmla="*/ 545402 h 970362"/>
                <a:gd name="connsiteX6" fmla="*/ 417465 w 445180"/>
                <a:gd name="connsiteY6" fmla="*/ 563404 h 970362"/>
                <a:gd name="connsiteX7" fmla="*/ 433467 w 445180"/>
                <a:gd name="connsiteY7" fmla="*/ 763143 h 970362"/>
                <a:gd name="connsiteX8" fmla="*/ 444897 w 445180"/>
                <a:gd name="connsiteY8" fmla="*/ 903827 h 970362"/>
                <a:gd name="connsiteX9" fmla="*/ 413560 w 445180"/>
                <a:gd name="connsiteY9" fmla="*/ 964502 h 970362"/>
                <a:gd name="connsiteX10" fmla="*/ 351076 w 445180"/>
                <a:gd name="connsiteY10" fmla="*/ 956310 h 970362"/>
                <a:gd name="connsiteX11" fmla="*/ 331073 w 445180"/>
                <a:gd name="connsiteY11" fmla="*/ 911924 h 970362"/>
                <a:gd name="connsiteX12" fmla="*/ 305832 w 445180"/>
                <a:gd name="connsiteY12" fmla="*/ 595694 h 970362"/>
                <a:gd name="connsiteX13" fmla="*/ 298783 w 445180"/>
                <a:gd name="connsiteY13" fmla="*/ 506444 h 970362"/>
                <a:gd name="connsiteX14" fmla="*/ 286972 w 445180"/>
                <a:gd name="connsiteY14" fmla="*/ 497681 h 970362"/>
                <a:gd name="connsiteX15" fmla="*/ 272018 w 445180"/>
                <a:gd name="connsiteY15" fmla="*/ 498634 h 970362"/>
                <a:gd name="connsiteX16" fmla="*/ 249634 w 445180"/>
                <a:gd name="connsiteY16" fmla="*/ 517208 h 970362"/>
                <a:gd name="connsiteX17" fmla="*/ 227060 w 445180"/>
                <a:gd name="connsiteY17" fmla="*/ 801624 h 970362"/>
                <a:gd name="connsiteX18" fmla="*/ 217630 w 445180"/>
                <a:gd name="connsiteY18" fmla="*/ 918115 h 970362"/>
                <a:gd name="connsiteX19" fmla="*/ 157623 w 445180"/>
                <a:gd name="connsiteY19" fmla="*/ 970216 h 970362"/>
                <a:gd name="connsiteX20" fmla="*/ 104950 w 445180"/>
                <a:gd name="connsiteY20" fmla="*/ 911161 h 970362"/>
                <a:gd name="connsiteX21" fmla="*/ 115713 w 445180"/>
                <a:gd name="connsiteY21" fmla="*/ 765905 h 970362"/>
                <a:gd name="connsiteX22" fmla="*/ 138573 w 445180"/>
                <a:gd name="connsiteY22" fmla="*/ 481489 h 970362"/>
                <a:gd name="connsiteX23" fmla="*/ 141811 w 445180"/>
                <a:gd name="connsiteY23" fmla="*/ 129350 h 970362"/>
                <a:gd name="connsiteX24" fmla="*/ 137620 w 445180"/>
                <a:gd name="connsiteY24" fmla="*/ 118872 h 970362"/>
                <a:gd name="connsiteX25" fmla="*/ 127524 w 445180"/>
                <a:gd name="connsiteY25" fmla="*/ 131350 h 970362"/>
                <a:gd name="connsiteX26" fmla="*/ 114570 w 445180"/>
                <a:gd name="connsiteY26" fmla="*/ 250508 h 970362"/>
                <a:gd name="connsiteX27" fmla="*/ 95139 w 445180"/>
                <a:gd name="connsiteY27" fmla="*/ 425482 h 970362"/>
                <a:gd name="connsiteX28" fmla="*/ 51229 w 445180"/>
                <a:gd name="connsiteY28" fmla="*/ 473583 h 970362"/>
                <a:gd name="connsiteX29" fmla="*/ 270 w 445180"/>
                <a:gd name="connsiteY29" fmla="*/ 421100 h 970362"/>
                <a:gd name="connsiteX30" fmla="*/ 24559 w 445180"/>
                <a:gd name="connsiteY30" fmla="*/ 200882 h 970362"/>
                <a:gd name="connsiteX31" fmla="*/ 37989 w 445180"/>
                <a:gd name="connsiteY31" fmla="*/ 83344 h 970362"/>
                <a:gd name="connsiteX32" fmla="*/ 72850 w 445180"/>
                <a:gd name="connsiteY32" fmla="*/ 39719 h 970362"/>
                <a:gd name="connsiteX33" fmla="*/ 272971 w 445180"/>
                <a:gd name="connsiteY33" fmla="*/ 0 h 970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45180" h="970362">
                  <a:moveTo>
                    <a:pt x="272971" y="0"/>
                  </a:moveTo>
                  <a:cubicBezTo>
                    <a:pt x="306499" y="0"/>
                    <a:pt x="339455" y="5429"/>
                    <a:pt x="372316" y="11430"/>
                  </a:cubicBezTo>
                  <a:cubicBezTo>
                    <a:pt x="379555" y="12764"/>
                    <a:pt x="381079" y="15335"/>
                    <a:pt x="380317" y="22384"/>
                  </a:cubicBezTo>
                  <a:cubicBezTo>
                    <a:pt x="368983" y="122396"/>
                    <a:pt x="358029" y="222409"/>
                    <a:pt x="346980" y="322517"/>
                  </a:cubicBezTo>
                  <a:cubicBezTo>
                    <a:pt x="342789" y="360236"/>
                    <a:pt x="338026" y="397859"/>
                    <a:pt x="334693" y="435673"/>
                  </a:cubicBezTo>
                  <a:cubicBezTo>
                    <a:pt x="330216" y="485489"/>
                    <a:pt x="358219" y="529114"/>
                    <a:pt x="405463" y="545402"/>
                  </a:cubicBezTo>
                  <a:cubicBezTo>
                    <a:pt x="415750" y="549021"/>
                    <a:pt x="416798" y="555212"/>
                    <a:pt x="417465" y="563404"/>
                  </a:cubicBezTo>
                  <a:cubicBezTo>
                    <a:pt x="422799" y="629984"/>
                    <a:pt x="428133" y="696563"/>
                    <a:pt x="433467" y="763143"/>
                  </a:cubicBezTo>
                  <a:cubicBezTo>
                    <a:pt x="437277" y="810006"/>
                    <a:pt x="440992" y="856964"/>
                    <a:pt x="444897" y="903827"/>
                  </a:cubicBezTo>
                  <a:cubicBezTo>
                    <a:pt x="447183" y="930974"/>
                    <a:pt x="435562" y="953548"/>
                    <a:pt x="413560" y="964502"/>
                  </a:cubicBezTo>
                  <a:cubicBezTo>
                    <a:pt x="393462" y="974503"/>
                    <a:pt x="368221" y="971169"/>
                    <a:pt x="351076" y="956310"/>
                  </a:cubicBezTo>
                  <a:cubicBezTo>
                    <a:pt x="337550" y="944594"/>
                    <a:pt x="332502" y="929069"/>
                    <a:pt x="331073" y="911924"/>
                  </a:cubicBezTo>
                  <a:cubicBezTo>
                    <a:pt x="322691" y="806482"/>
                    <a:pt x="314309" y="701135"/>
                    <a:pt x="305832" y="595694"/>
                  </a:cubicBezTo>
                  <a:cubicBezTo>
                    <a:pt x="303451" y="565976"/>
                    <a:pt x="300974" y="536162"/>
                    <a:pt x="298783" y="506444"/>
                  </a:cubicBezTo>
                  <a:cubicBezTo>
                    <a:pt x="298212" y="498539"/>
                    <a:pt x="296402" y="494157"/>
                    <a:pt x="286972" y="497681"/>
                  </a:cubicBezTo>
                  <a:cubicBezTo>
                    <a:pt x="282400" y="499396"/>
                    <a:pt x="276495" y="500158"/>
                    <a:pt x="272018" y="498634"/>
                  </a:cubicBezTo>
                  <a:cubicBezTo>
                    <a:pt x="253921" y="492728"/>
                    <a:pt x="250777" y="500444"/>
                    <a:pt x="249634" y="517208"/>
                  </a:cubicBezTo>
                  <a:cubicBezTo>
                    <a:pt x="242872" y="612077"/>
                    <a:pt x="234680" y="706850"/>
                    <a:pt x="227060" y="801624"/>
                  </a:cubicBezTo>
                  <a:cubicBezTo>
                    <a:pt x="223917" y="840486"/>
                    <a:pt x="221250" y="879348"/>
                    <a:pt x="217630" y="918115"/>
                  </a:cubicBezTo>
                  <a:cubicBezTo>
                    <a:pt x="214678" y="949738"/>
                    <a:pt x="188103" y="972407"/>
                    <a:pt x="157623" y="970216"/>
                  </a:cubicBezTo>
                  <a:cubicBezTo>
                    <a:pt x="126381" y="968026"/>
                    <a:pt x="103330" y="943547"/>
                    <a:pt x="104950" y="911161"/>
                  </a:cubicBezTo>
                  <a:cubicBezTo>
                    <a:pt x="107521" y="862679"/>
                    <a:pt x="111903" y="814292"/>
                    <a:pt x="115713" y="765905"/>
                  </a:cubicBezTo>
                  <a:cubicBezTo>
                    <a:pt x="123333" y="671132"/>
                    <a:pt x="132096" y="576358"/>
                    <a:pt x="138573" y="481489"/>
                  </a:cubicBezTo>
                  <a:cubicBezTo>
                    <a:pt x="146574" y="364236"/>
                    <a:pt x="140287" y="246793"/>
                    <a:pt x="141811" y="129350"/>
                  </a:cubicBezTo>
                  <a:cubicBezTo>
                    <a:pt x="141811" y="125730"/>
                    <a:pt x="145050" y="119158"/>
                    <a:pt x="137620" y="118872"/>
                  </a:cubicBezTo>
                  <a:cubicBezTo>
                    <a:pt x="129715" y="118586"/>
                    <a:pt x="128191" y="124873"/>
                    <a:pt x="127524" y="131350"/>
                  </a:cubicBezTo>
                  <a:cubicBezTo>
                    <a:pt x="123238" y="171069"/>
                    <a:pt x="118951" y="210788"/>
                    <a:pt x="114570" y="250508"/>
                  </a:cubicBezTo>
                  <a:cubicBezTo>
                    <a:pt x="108188" y="308800"/>
                    <a:pt x="102092" y="367189"/>
                    <a:pt x="95139" y="425482"/>
                  </a:cubicBezTo>
                  <a:cubicBezTo>
                    <a:pt x="91710" y="454819"/>
                    <a:pt x="75708" y="471488"/>
                    <a:pt x="51229" y="473583"/>
                  </a:cubicBezTo>
                  <a:cubicBezTo>
                    <a:pt x="21892" y="476155"/>
                    <a:pt x="-2873" y="451104"/>
                    <a:pt x="270" y="421100"/>
                  </a:cubicBezTo>
                  <a:cubicBezTo>
                    <a:pt x="8080" y="347663"/>
                    <a:pt x="16367" y="274320"/>
                    <a:pt x="24559" y="200882"/>
                  </a:cubicBezTo>
                  <a:cubicBezTo>
                    <a:pt x="28940" y="161639"/>
                    <a:pt x="33417" y="122492"/>
                    <a:pt x="37989" y="83344"/>
                  </a:cubicBezTo>
                  <a:cubicBezTo>
                    <a:pt x="40561" y="61627"/>
                    <a:pt x="52467" y="46577"/>
                    <a:pt x="72850" y="39719"/>
                  </a:cubicBezTo>
                  <a:cubicBezTo>
                    <a:pt x="137906" y="18002"/>
                    <a:pt x="204010" y="1715"/>
                    <a:pt x="272971" y="0"/>
                  </a:cubicBezTo>
                  <a:close/>
                </a:path>
              </a:pathLst>
            </a:custGeom>
            <a:grpFill/>
            <a:ln w="9525" cap="flat">
              <a:noFill/>
              <a:prstDash val="solid"/>
              <a:miter/>
            </a:ln>
          </p:spPr>
          <p:txBody>
            <a:bodyPr rtlCol="0" anchor="ctr">
              <a:noAutofit/>
            </a:bodyPr>
            <a:lstStyle/>
            <a:p>
              <a:endParaRPr lang="en-IN" dirty="0"/>
            </a:p>
          </p:txBody>
        </p:sp>
        <p:sp>
          <p:nvSpPr>
            <p:cNvPr id="156" name="Freeform: Shape 194">
              <a:extLst>
                <a:ext uri="{FF2B5EF4-FFF2-40B4-BE49-F238E27FC236}">
                  <a16:creationId xmlns:a16="http://schemas.microsoft.com/office/drawing/2014/main" id="{2577EE5D-3185-4F43-B81F-3DF614EBA731}"/>
                </a:ext>
              </a:extLst>
            </p:cNvPr>
            <p:cNvSpPr/>
            <p:nvPr/>
          </p:nvSpPr>
          <p:spPr>
            <a:xfrm>
              <a:off x="2882001" y="1345044"/>
              <a:ext cx="299612" cy="329185"/>
            </a:xfrm>
            <a:custGeom>
              <a:avLst/>
              <a:gdLst>
                <a:gd name="connsiteX0" fmla="*/ 0 w 299612"/>
                <a:gd name="connsiteY0" fmla="*/ 143619 h 329185"/>
                <a:gd name="connsiteX1" fmla="*/ 87916 w 299612"/>
                <a:gd name="connsiteY1" fmla="*/ 14936 h 329185"/>
                <a:gd name="connsiteX2" fmla="*/ 241649 w 299612"/>
                <a:gd name="connsiteY2" fmla="*/ 33605 h 329185"/>
                <a:gd name="connsiteX3" fmla="*/ 285655 w 299612"/>
                <a:gd name="connsiteY3" fmla="*/ 218295 h 329185"/>
                <a:gd name="connsiteX4" fmla="*/ 226886 w 299612"/>
                <a:gd name="connsiteY4" fmla="*/ 299829 h 329185"/>
                <a:gd name="connsiteX5" fmla="*/ 66865 w 299612"/>
                <a:gd name="connsiteY5" fmla="*/ 295447 h 329185"/>
                <a:gd name="connsiteX6" fmla="*/ 0 w 299612"/>
                <a:gd name="connsiteY6" fmla="*/ 143619 h 329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612" h="329185">
                  <a:moveTo>
                    <a:pt x="0" y="143619"/>
                  </a:moveTo>
                  <a:cubicBezTo>
                    <a:pt x="2286" y="89231"/>
                    <a:pt x="30385" y="41701"/>
                    <a:pt x="87916" y="14936"/>
                  </a:cubicBezTo>
                  <a:cubicBezTo>
                    <a:pt x="142113" y="-10210"/>
                    <a:pt x="194881" y="-3352"/>
                    <a:pt x="241649" y="33605"/>
                  </a:cubicBezTo>
                  <a:cubicBezTo>
                    <a:pt x="298228" y="78277"/>
                    <a:pt x="314420" y="150667"/>
                    <a:pt x="285655" y="218295"/>
                  </a:cubicBezTo>
                  <a:cubicBezTo>
                    <a:pt x="272129" y="249918"/>
                    <a:pt x="253841" y="278112"/>
                    <a:pt x="226886" y="299829"/>
                  </a:cubicBezTo>
                  <a:cubicBezTo>
                    <a:pt x="176498" y="340596"/>
                    <a:pt x="115157" y="338691"/>
                    <a:pt x="66865" y="295447"/>
                  </a:cubicBezTo>
                  <a:cubicBezTo>
                    <a:pt x="27051" y="259728"/>
                    <a:pt x="2095" y="206198"/>
                    <a:pt x="0" y="143619"/>
                  </a:cubicBezTo>
                  <a:close/>
                </a:path>
              </a:pathLst>
            </a:custGeom>
            <a:grpFill/>
            <a:ln w="9525" cap="flat">
              <a:noFill/>
              <a:prstDash val="solid"/>
              <a:miter/>
            </a:ln>
          </p:spPr>
          <p:txBody>
            <a:bodyPr rtlCol="0" anchor="ctr">
              <a:noAutofit/>
            </a:bodyPr>
            <a:lstStyle/>
            <a:p>
              <a:endParaRPr lang="en-IN" dirty="0"/>
            </a:p>
          </p:txBody>
        </p:sp>
        <p:sp>
          <p:nvSpPr>
            <p:cNvPr id="157" name="Freeform: Shape 195">
              <a:extLst>
                <a:ext uri="{FF2B5EF4-FFF2-40B4-BE49-F238E27FC236}">
                  <a16:creationId xmlns:a16="http://schemas.microsoft.com/office/drawing/2014/main" id="{DDF19216-BACB-42F6-AB3E-957B1FDAA4B8}"/>
                </a:ext>
              </a:extLst>
            </p:cNvPr>
            <p:cNvSpPr/>
            <p:nvPr/>
          </p:nvSpPr>
          <p:spPr>
            <a:xfrm>
              <a:off x="2462175" y="1502754"/>
              <a:ext cx="238659" cy="262131"/>
            </a:xfrm>
            <a:custGeom>
              <a:avLst/>
              <a:gdLst>
                <a:gd name="connsiteX0" fmla="*/ 238660 w 238659"/>
                <a:gd name="connsiteY0" fmla="*/ 125354 h 262131"/>
                <a:gd name="connsiteX1" fmla="*/ 167508 w 238659"/>
                <a:gd name="connsiteY1" fmla="*/ 247369 h 262131"/>
                <a:gd name="connsiteX2" fmla="*/ 66543 w 238659"/>
                <a:gd name="connsiteY2" fmla="*/ 244512 h 262131"/>
                <a:gd name="connsiteX3" fmla="*/ 5583 w 238659"/>
                <a:gd name="connsiteY3" fmla="*/ 82587 h 262131"/>
                <a:gd name="connsiteX4" fmla="*/ 139790 w 238659"/>
                <a:gd name="connsiteY4" fmla="*/ 1339 h 262131"/>
                <a:gd name="connsiteX5" fmla="*/ 238660 w 238659"/>
                <a:gd name="connsiteY5" fmla="*/ 125354 h 262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659" h="262131">
                  <a:moveTo>
                    <a:pt x="238660" y="125354"/>
                  </a:moveTo>
                  <a:cubicBezTo>
                    <a:pt x="235136" y="172884"/>
                    <a:pt x="213704" y="217270"/>
                    <a:pt x="167508" y="247369"/>
                  </a:cubicBezTo>
                  <a:cubicBezTo>
                    <a:pt x="135409" y="268324"/>
                    <a:pt x="97976" y="266610"/>
                    <a:pt x="66543" y="244512"/>
                  </a:cubicBezTo>
                  <a:cubicBezTo>
                    <a:pt x="13775" y="207460"/>
                    <a:pt x="-12229" y="138499"/>
                    <a:pt x="5583" y="82587"/>
                  </a:cubicBezTo>
                  <a:cubicBezTo>
                    <a:pt x="23585" y="26008"/>
                    <a:pt x="78640" y="-7234"/>
                    <a:pt x="139790" y="1339"/>
                  </a:cubicBezTo>
                  <a:cubicBezTo>
                    <a:pt x="194369" y="8959"/>
                    <a:pt x="238374" y="61251"/>
                    <a:pt x="238660" y="125354"/>
                  </a:cubicBezTo>
                  <a:close/>
                </a:path>
              </a:pathLst>
            </a:custGeom>
            <a:grpFill/>
            <a:ln w="9525" cap="flat">
              <a:noFill/>
              <a:prstDash val="solid"/>
              <a:miter/>
            </a:ln>
          </p:spPr>
          <p:txBody>
            <a:bodyPr rtlCol="0" anchor="ctr">
              <a:noAutofit/>
            </a:bodyPr>
            <a:lstStyle/>
            <a:p>
              <a:endParaRPr lang="en-IN" dirty="0"/>
            </a:p>
          </p:txBody>
        </p:sp>
        <p:sp>
          <p:nvSpPr>
            <p:cNvPr id="158" name="Freeform: Shape 196">
              <a:extLst>
                <a:ext uri="{FF2B5EF4-FFF2-40B4-BE49-F238E27FC236}">
                  <a16:creationId xmlns:a16="http://schemas.microsoft.com/office/drawing/2014/main" id="{F6A6021C-CAB5-4023-94AC-F7B50B809409}"/>
                </a:ext>
              </a:extLst>
            </p:cNvPr>
            <p:cNvSpPr/>
            <p:nvPr/>
          </p:nvSpPr>
          <p:spPr>
            <a:xfrm>
              <a:off x="3363460" y="1502699"/>
              <a:ext cx="238099" cy="262080"/>
            </a:xfrm>
            <a:custGeom>
              <a:avLst/>
              <a:gdLst>
                <a:gd name="connsiteX0" fmla="*/ 126998 w 238099"/>
                <a:gd name="connsiteY0" fmla="*/ 441 h 262080"/>
                <a:gd name="connsiteX1" fmla="*/ 227296 w 238099"/>
                <a:gd name="connsiteY1" fmla="*/ 173034 h 262080"/>
                <a:gd name="connsiteX2" fmla="*/ 177385 w 238099"/>
                <a:gd name="connsiteY2" fmla="*/ 240281 h 262080"/>
                <a:gd name="connsiteX3" fmla="*/ 60323 w 238099"/>
                <a:gd name="connsiteY3" fmla="*/ 240376 h 262080"/>
                <a:gd name="connsiteX4" fmla="*/ 6030 w 238099"/>
                <a:gd name="connsiteY4" fmla="*/ 79975 h 262080"/>
                <a:gd name="connsiteX5" fmla="*/ 126998 w 238099"/>
                <a:gd name="connsiteY5" fmla="*/ 441 h 26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099" h="262080">
                  <a:moveTo>
                    <a:pt x="126998" y="441"/>
                  </a:moveTo>
                  <a:cubicBezTo>
                    <a:pt x="204436" y="4632"/>
                    <a:pt x="263205" y="84833"/>
                    <a:pt x="227296" y="173034"/>
                  </a:cubicBezTo>
                  <a:cubicBezTo>
                    <a:pt x="216437" y="199704"/>
                    <a:pt x="200816" y="222945"/>
                    <a:pt x="177385" y="240281"/>
                  </a:cubicBezTo>
                  <a:cubicBezTo>
                    <a:pt x="138047" y="269332"/>
                    <a:pt x="99756" y="269332"/>
                    <a:pt x="60323" y="240376"/>
                  </a:cubicBezTo>
                  <a:cubicBezTo>
                    <a:pt x="11555" y="204562"/>
                    <a:pt x="-11972" y="135220"/>
                    <a:pt x="6030" y="79975"/>
                  </a:cubicBezTo>
                  <a:cubicBezTo>
                    <a:pt x="22318" y="29969"/>
                    <a:pt x="74420" y="-4321"/>
                    <a:pt x="126998" y="441"/>
                  </a:cubicBezTo>
                  <a:close/>
                </a:path>
              </a:pathLst>
            </a:custGeom>
            <a:grpFill/>
            <a:ln w="9525" cap="flat">
              <a:noFill/>
              <a:prstDash val="solid"/>
              <a:miter/>
            </a:ln>
          </p:spPr>
          <p:txBody>
            <a:bodyPr rtlCol="0" anchor="ctr">
              <a:noAutofit/>
            </a:bodyPr>
            <a:lstStyle/>
            <a:p>
              <a:endParaRPr lang="en-IN" dirty="0"/>
            </a:p>
          </p:txBody>
        </p:sp>
      </p:grpSp>
      <p:grpSp>
        <p:nvGrpSpPr>
          <p:cNvPr id="159" name="Graphic 197">
            <a:extLst>
              <a:ext uri="{FF2B5EF4-FFF2-40B4-BE49-F238E27FC236}">
                <a16:creationId xmlns:a16="http://schemas.microsoft.com/office/drawing/2014/main" id="{B9E3B404-F56E-49E1-8E3D-3D5A015106EB}"/>
              </a:ext>
            </a:extLst>
          </p:cNvPr>
          <p:cNvGrpSpPr/>
          <p:nvPr/>
        </p:nvGrpSpPr>
        <p:grpSpPr>
          <a:xfrm>
            <a:off x="3956221" y="1415543"/>
            <a:ext cx="378634" cy="349082"/>
            <a:chOff x="5062500" y="2476484"/>
            <a:chExt cx="2065154" cy="1903967"/>
          </a:xfrm>
          <a:solidFill>
            <a:srgbClr val="1957A3"/>
          </a:solidFill>
        </p:grpSpPr>
        <p:sp>
          <p:nvSpPr>
            <p:cNvPr id="160" name="Freeform: Shape 199">
              <a:extLst>
                <a:ext uri="{FF2B5EF4-FFF2-40B4-BE49-F238E27FC236}">
                  <a16:creationId xmlns:a16="http://schemas.microsoft.com/office/drawing/2014/main" id="{FA61E2FC-8066-4798-BC18-B2E52715A8EC}"/>
                </a:ext>
              </a:extLst>
            </p:cNvPr>
            <p:cNvSpPr/>
            <p:nvPr/>
          </p:nvSpPr>
          <p:spPr>
            <a:xfrm>
              <a:off x="5265414" y="2476484"/>
              <a:ext cx="949753" cy="949182"/>
            </a:xfrm>
            <a:custGeom>
              <a:avLst/>
              <a:gdLst>
                <a:gd name="connsiteX0" fmla="*/ 473874 w 949753"/>
                <a:gd name="connsiteY0" fmla="*/ 949182 h 949182"/>
                <a:gd name="connsiteX1" fmla="*/ 5 w 949753"/>
                <a:gd name="connsiteY1" fmla="*/ 472265 h 949182"/>
                <a:gd name="connsiteX2" fmla="*/ 479970 w 949753"/>
                <a:gd name="connsiteY2" fmla="*/ 15 h 949182"/>
                <a:gd name="connsiteX3" fmla="*/ 949743 w 949753"/>
                <a:gd name="connsiteY3" fmla="*/ 480837 h 949182"/>
                <a:gd name="connsiteX4" fmla="*/ 473874 w 949753"/>
                <a:gd name="connsiteY4" fmla="*/ 949182 h 949182"/>
                <a:gd name="connsiteX5" fmla="*/ 455872 w 949753"/>
                <a:gd name="connsiteY5" fmla="*/ 577516 h 949182"/>
                <a:gd name="connsiteX6" fmla="*/ 449490 w 949753"/>
                <a:gd name="connsiteY6" fmla="*/ 646953 h 949182"/>
                <a:gd name="connsiteX7" fmla="*/ 372052 w 949753"/>
                <a:gd name="connsiteY7" fmla="*/ 621141 h 949182"/>
                <a:gd name="connsiteX8" fmla="*/ 344906 w 949753"/>
                <a:gd name="connsiteY8" fmla="*/ 602376 h 949182"/>
                <a:gd name="connsiteX9" fmla="*/ 310520 w 949753"/>
                <a:gd name="connsiteY9" fmla="*/ 603900 h 949182"/>
                <a:gd name="connsiteX10" fmla="*/ 320236 w 949753"/>
                <a:gd name="connsiteY10" fmla="*/ 691721 h 949182"/>
                <a:gd name="connsiteX11" fmla="*/ 420344 w 949753"/>
                <a:gd name="connsiteY11" fmla="*/ 732393 h 949182"/>
                <a:gd name="connsiteX12" fmla="*/ 457205 w 949753"/>
                <a:gd name="connsiteY12" fmla="*/ 772969 h 949182"/>
                <a:gd name="connsiteX13" fmla="*/ 484542 w 949753"/>
                <a:gd name="connsiteY13" fmla="*/ 794972 h 949182"/>
                <a:gd name="connsiteX14" fmla="*/ 509498 w 949753"/>
                <a:gd name="connsiteY14" fmla="*/ 775255 h 949182"/>
                <a:gd name="connsiteX15" fmla="*/ 549884 w 949753"/>
                <a:gd name="connsiteY15" fmla="*/ 734202 h 949182"/>
                <a:gd name="connsiteX16" fmla="*/ 682091 w 949753"/>
                <a:gd name="connsiteY16" fmla="*/ 594090 h 949182"/>
                <a:gd name="connsiteX17" fmla="*/ 568172 w 949753"/>
                <a:gd name="connsiteY17" fmla="*/ 442928 h 949182"/>
                <a:gd name="connsiteX18" fmla="*/ 508640 w 949753"/>
                <a:gd name="connsiteY18" fmla="*/ 357298 h 949182"/>
                <a:gd name="connsiteX19" fmla="*/ 592746 w 949753"/>
                <a:gd name="connsiteY19" fmla="*/ 308721 h 949182"/>
                <a:gd name="connsiteX20" fmla="*/ 626179 w 949753"/>
                <a:gd name="connsiteY20" fmla="*/ 313959 h 949182"/>
                <a:gd name="connsiteX21" fmla="*/ 616844 w 949753"/>
                <a:gd name="connsiteY21" fmla="*/ 224043 h 949182"/>
                <a:gd name="connsiteX22" fmla="*/ 545407 w 949753"/>
                <a:gd name="connsiteY22" fmla="*/ 199945 h 949182"/>
                <a:gd name="connsiteX23" fmla="*/ 508640 w 949753"/>
                <a:gd name="connsiteY23" fmla="*/ 169560 h 949182"/>
                <a:gd name="connsiteX24" fmla="*/ 483209 w 949753"/>
                <a:gd name="connsiteY24" fmla="*/ 155368 h 949182"/>
                <a:gd name="connsiteX25" fmla="*/ 457872 w 949753"/>
                <a:gd name="connsiteY25" fmla="*/ 169370 h 949182"/>
                <a:gd name="connsiteX26" fmla="*/ 420248 w 949753"/>
                <a:gd name="connsiteY26" fmla="*/ 199278 h 949182"/>
                <a:gd name="connsiteX27" fmla="*/ 291851 w 949753"/>
                <a:gd name="connsiteY27" fmla="*/ 331962 h 949182"/>
                <a:gd name="connsiteX28" fmla="*/ 395674 w 949753"/>
                <a:gd name="connsiteY28" fmla="*/ 484362 h 949182"/>
                <a:gd name="connsiteX29" fmla="*/ 455872 w 949753"/>
                <a:gd name="connsiteY29" fmla="*/ 577516 h 949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49753" h="949182">
                  <a:moveTo>
                    <a:pt x="473874" y="949182"/>
                  </a:moveTo>
                  <a:cubicBezTo>
                    <a:pt x="211079" y="948610"/>
                    <a:pt x="-1233" y="734964"/>
                    <a:pt x="5" y="472265"/>
                  </a:cubicBezTo>
                  <a:cubicBezTo>
                    <a:pt x="1148" y="211756"/>
                    <a:pt x="218509" y="-2080"/>
                    <a:pt x="479970" y="15"/>
                  </a:cubicBezTo>
                  <a:cubicBezTo>
                    <a:pt x="742479" y="2111"/>
                    <a:pt x="951458" y="215947"/>
                    <a:pt x="949743" y="480837"/>
                  </a:cubicBezTo>
                  <a:cubicBezTo>
                    <a:pt x="948124" y="742013"/>
                    <a:pt x="736955" y="949753"/>
                    <a:pt x="473874" y="949182"/>
                  </a:cubicBezTo>
                  <a:close/>
                  <a:moveTo>
                    <a:pt x="455872" y="577516"/>
                  </a:moveTo>
                  <a:cubicBezTo>
                    <a:pt x="452919" y="600662"/>
                    <a:pt x="469588" y="637047"/>
                    <a:pt x="449490" y="646953"/>
                  </a:cubicBezTo>
                  <a:cubicBezTo>
                    <a:pt x="425773" y="658574"/>
                    <a:pt x="396722" y="634857"/>
                    <a:pt x="372052" y="621141"/>
                  </a:cubicBezTo>
                  <a:cubicBezTo>
                    <a:pt x="362432" y="615807"/>
                    <a:pt x="352907" y="609711"/>
                    <a:pt x="344906" y="602376"/>
                  </a:cubicBezTo>
                  <a:cubicBezTo>
                    <a:pt x="332237" y="590756"/>
                    <a:pt x="324141" y="590184"/>
                    <a:pt x="310520" y="603900"/>
                  </a:cubicBezTo>
                  <a:cubicBezTo>
                    <a:pt x="264705" y="650192"/>
                    <a:pt x="264705" y="658860"/>
                    <a:pt x="320236" y="691721"/>
                  </a:cubicBezTo>
                  <a:cubicBezTo>
                    <a:pt x="351573" y="710199"/>
                    <a:pt x="384053" y="726487"/>
                    <a:pt x="420344" y="732393"/>
                  </a:cubicBezTo>
                  <a:cubicBezTo>
                    <a:pt x="443966" y="736298"/>
                    <a:pt x="462825" y="741632"/>
                    <a:pt x="457205" y="772969"/>
                  </a:cubicBezTo>
                  <a:cubicBezTo>
                    <a:pt x="453586" y="793067"/>
                    <a:pt x="468731" y="795162"/>
                    <a:pt x="484542" y="794972"/>
                  </a:cubicBezTo>
                  <a:cubicBezTo>
                    <a:pt x="498639" y="794877"/>
                    <a:pt x="512069" y="792305"/>
                    <a:pt x="509498" y="775255"/>
                  </a:cubicBezTo>
                  <a:cubicBezTo>
                    <a:pt x="504449" y="741632"/>
                    <a:pt x="524357" y="739441"/>
                    <a:pt x="549884" y="734202"/>
                  </a:cubicBezTo>
                  <a:cubicBezTo>
                    <a:pt x="628655" y="718105"/>
                    <a:pt x="678852" y="662955"/>
                    <a:pt x="682091" y="594090"/>
                  </a:cubicBezTo>
                  <a:cubicBezTo>
                    <a:pt x="685805" y="515604"/>
                    <a:pt x="654087" y="467026"/>
                    <a:pt x="568172" y="442928"/>
                  </a:cubicBezTo>
                  <a:cubicBezTo>
                    <a:pt x="518165" y="428926"/>
                    <a:pt x="506831" y="404828"/>
                    <a:pt x="508640" y="357298"/>
                  </a:cubicBezTo>
                  <a:cubicBezTo>
                    <a:pt x="512165" y="268430"/>
                    <a:pt x="509402" y="268525"/>
                    <a:pt x="592746" y="308721"/>
                  </a:cubicBezTo>
                  <a:cubicBezTo>
                    <a:pt x="602652" y="313483"/>
                    <a:pt x="611034" y="325770"/>
                    <a:pt x="626179" y="313959"/>
                  </a:cubicBezTo>
                  <a:cubicBezTo>
                    <a:pt x="670946" y="279193"/>
                    <a:pt x="668660" y="246999"/>
                    <a:pt x="616844" y="224043"/>
                  </a:cubicBezTo>
                  <a:cubicBezTo>
                    <a:pt x="593889" y="213852"/>
                    <a:pt x="569886" y="205184"/>
                    <a:pt x="545407" y="199945"/>
                  </a:cubicBezTo>
                  <a:cubicBezTo>
                    <a:pt x="526357" y="195945"/>
                    <a:pt x="507974" y="197754"/>
                    <a:pt x="508640" y="169560"/>
                  </a:cubicBezTo>
                  <a:cubicBezTo>
                    <a:pt x="508926" y="154987"/>
                    <a:pt x="494258" y="155368"/>
                    <a:pt x="483209" y="155368"/>
                  </a:cubicBezTo>
                  <a:cubicBezTo>
                    <a:pt x="472255" y="155368"/>
                    <a:pt x="457586" y="154416"/>
                    <a:pt x="457872" y="169370"/>
                  </a:cubicBezTo>
                  <a:cubicBezTo>
                    <a:pt x="458348" y="197850"/>
                    <a:pt x="439013" y="195468"/>
                    <a:pt x="420248" y="199278"/>
                  </a:cubicBezTo>
                  <a:cubicBezTo>
                    <a:pt x="346525" y="214137"/>
                    <a:pt x="297566" y="265668"/>
                    <a:pt x="291851" y="331962"/>
                  </a:cubicBezTo>
                  <a:cubicBezTo>
                    <a:pt x="284993" y="411019"/>
                    <a:pt x="312235" y="457787"/>
                    <a:pt x="395674" y="484362"/>
                  </a:cubicBezTo>
                  <a:cubicBezTo>
                    <a:pt x="446537" y="500554"/>
                    <a:pt x="471588" y="522271"/>
                    <a:pt x="455872" y="577516"/>
                  </a:cubicBezTo>
                  <a:close/>
                </a:path>
              </a:pathLst>
            </a:custGeom>
            <a:grpFill/>
            <a:ln w="9525" cap="flat">
              <a:noFill/>
              <a:prstDash val="solid"/>
              <a:miter/>
            </a:ln>
          </p:spPr>
          <p:txBody>
            <a:bodyPr rtlCol="0" anchor="ctr">
              <a:noAutofit/>
            </a:bodyPr>
            <a:lstStyle/>
            <a:p>
              <a:endParaRPr lang="en-IN" dirty="0"/>
            </a:p>
          </p:txBody>
        </p:sp>
        <p:sp>
          <p:nvSpPr>
            <p:cNvPr id="161" name="Freeform: Shape 200">
              <a:extLst>
                <a:ext uri="{FF2B5EF4-FFF2-40B4-BE49-F238E27FC236}">
                  <a16:creationId xmlns:a16="http://schemas.microsoft.com/office/drawing/2014/main" id="{C30C702F-05F1-4336-A991-DC3BA33E75C4}"/>
                </a:ext>
              </a:extLst>
            </p:cNvPr>
            <p:cNvSpPr/>
            <p:nvPr/>
          </p:nvSpPr>
          <p:spPr>
            <a:xfrm>
              <a:off x="6722829" y="3186011"/>
              <a:ext cx="270905" cy="1101618"/>
            </a:xfrm>
            <a:custGeom>
              <a:avLst/>
              <a:gdLst>
                <a:gd name="connsiteX0" fmla="*/ 773 w 270905"/>
                <a:gd name="connsiteY0" fmla="*/ 555504 h 1101618"/>
                <a:gd name="connsiteX1" fmla="*/ 11 w 270905"/>
                <a:gd name="connsiteY1" fmla="*/ 53632 h 1101618"/>
                <a:gd name="connsiteX2" fmla="*/ 55446 w 270905"/>
                <a:gd name="connsiteY2" fmla="*/ 197 h 1101618"/>
                <a:gd name="connsiteX3" fmla="*/ 216323 w 270905"/>
                <a:gd name="connsiteY3" fmla="*/ 292 h 1101618"/>
                <a:gd name="connsiteX4" fmla="*/ 270902 w 270905"/>
                <a:gd name="connsiteY4" fmla="*/ 54108 h 1101618"/>
                <a:gd name="connsiteX5" fmla="*/ 270044 w 270905"/>
                <a:gd name="connsiteY5" fmla="*/ 920597 h 1101618"/>
                <a:gd name="connsiteX6" fmla="*/ 270711 w 270905"/>
                <a:gd name="connsiteY6" fmla="*/ 1062615 h 1101618"/>
                <a:gd name="connsiteX7" fmla="*/ 230135 w 270905"/>
                <a:gd name="connsiteY7" fmla="*/ 1101191 h 1101618"/>
                <a:gd name="connsiteX8" fmla="*/ 45540 w 270905"/>
                <a:gd name="connsiteY8" fmla="*/ 1101477 h 1101618"/>
                <a:gd name="connsiteX9" fmla="*/ 296 w 270905"/>
                <a:gd name="connsiteY9" fmla="*/ 1057471 h 1101618"/>
                <a:gd name="connsiteX10" fmla="*/ 1249 w 270905"/>
                <a:gd name="connsiteY10" fmla="*/ 555599 h 1101618"/>
                <a:gd name="connsiteX11" fmla="*/ 773 w 270905"/>
                <a:gd name="connsiteY11" fmla="*/ 555504 h 1101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0905" h="1101618">
                  <a:moveTo>
                    <a:pt x="773" y="555504"/>
                  </a:moveTo>
                  <a:cubicBezTo>
                    <a:pt x="773" y="388245"/>
                    <a:pt x="1916" y="220891"/>
                    <a:pt x="11" y="53632"/>
                  </a:cubicBezTo>
                  <a:cubicBezTo>
                    <a:pt x="-466" y="11150"/>
                    <a:pt x="14965" y="-1804"/>
                    <a:pt x="55446" y="197"/>
                  </a:cubicBezTo>
                  <a:cubicBezTo>
                    <a:pt x="108977" y="2863"/>
                    <a:pt x="162793" y="2768"/>
                    <a:pt x="216323" y="292"/>
                  </a:cubicBezTo>
                  <a:cubicBezTo>
                    <a:pt x="256900" y="-1613"/>
                    <a:pt x="271187" y="11817"/>
                    <a:pt x="270902" y="54108"/>
                  </a:cubicBezTo>
                  <a:cubicBezTo>
                    <a:pt x="269282" y="342906"/>
                    <a:pt x="270044" y="631704"/>
                    <a:pt x="270044" y="920597"/>
                  </a:cubicBezTo>
                  <a:cubicBezTo>
                    <a:pt x="270044" y="967937"/>
                    <a:pt x="267949" y="1015371"/>
                    <a:pt x="270711" y="1062615"/>
                  </a:cubicBezTo>
                  <a:cubicBezTo>
                    <a:pt x="272616" y="1095286"/>
                    <a:pt x="259376" y="1102049"/>
                    <a:pt x="230135" y="1101191"/>
                  </a:cubicBezTo>
                  <a:cubicBezTo>
                    <a:pt x="168603" y="1099477"/>
                    <a:pt x="106976" y="1098905"/>
                    <a:pt x="45540" y="1101477"/>
                  </a:cubicBezTo>
                  <a:cubicBezTo>
                    <a:pt x="11155" y="1102906"/>
                    <a:pt x="-85" y="1093857"/>
                    <a:pt x="296" y="1057471"/>
                  </a:cubicBezTo>
                  <a:cubicBezTo>
                    <a:pt x="2392" y="890212"/>
                    <a:pt x="1249" y="722858"/>
                    <a:pt x="1249" y="555599"/>
                  </a:cubicBezTo>
                  <a:cubicBezTo>
                    <a:pt x="1058" y="555504"/>
                    <a:pt x="868" y="555504"/>
                    <a:pt x="773" y="555504"/>
                  </a:cubicBezTo>
                  <a:close/>
                </a:path>
              </a:pathLst>
            </a:custGeom>
            <a:grpFill/>
            <a:ln w="9525" cap="flat">
              <a:noFill/>
              <a:prstDash val="solid"/>
              <a:miter/>
            </a:ln>
          </p:spPr>
          <p:txBody>
            <a:bodyPr rtlCol="0" anchor="ctr">
              <a:noAutofit/>
            </a:bodyPr>
            <a:lstStyle/>
            <a:p>
              <a:endParaRPr lang="en-IN" dirty="0"/>
            </a:p>
          </p:txBody>
        </p:sp>
        <p:sp>
          <p:nvSpPr>
            <p:cNvPr id="162" name="Freeform: Shape 201">
              <a:extLst>
                <a:ext uri="{FF2B5EF4-FFF2-40B4-BE49-F238E27FC236}">
                  <a16:creationId xmlns:a16="http://schemas.microsoft.com/office/drawing/2014/main" id="{1F284BEE-E1DE-4FFD-874F-CBBBE3C06FBF}"/>
                </a:ext>
              </a:extLst>
            </p:cNvPr>
            <p:cNvSpPr/>
            <p:nvPr/>
          </p:nvSpPr>
          <p:spPr>
            <a:xfrm>
              <a:off x="6350221" y="3483971"/>
              <a:ext cx="272248" cy="803209"/>
            </a:xfrm>
            <a:custGeom>
              <a:avLst/>
              <a:gdLst>
                <a:gd name="connsiteX0" fmla="*/ 271558 w 272248"/>
                <a:gd name="connsiteY0" fmla="*/ 404324 h 803209"/>
                <a:gd name="connsiteX1" fmla="*/ 272225 w 272248"/>
                <a:gd name="connsiteY1" fmla="*/ 764274 h 803209"/>
                <a:gd name="connsiteX2" fmla="*/ 232030 w 272248"/>
                <a:gd name="connsiteY2" fmla="*/ 803136 h 803209"/>
                <a:gd name="connsiteX3" fmla="*/ 33147 w 272248"/>
                <a:gd name="connsiteY3" fmla="*/ 802946 h 803209"/>
                <a:gd name="connsiteX4" fmla="*/ 96 w 272248"/>
                <a:gd name="connsiteY4" fmla="*/ 771037 h 803209"/>
                <a:gd name="connsiteX5" fmla="*/ 0 w 272248"/>
                <a:gd name="connsiteY5" fmla="*/ 41612 h 803209"/>
                <a:gd name="connsiteX6" fmla="*/ 42768 w 272248"/>
                <a:gd name="connsiteY6" fmla="*/ 464 h 803209"/>
                <a:gd name="connsiteX7" fmla="*/ 222695 w 272248"/>
                <a:gd name="connsiteY7" fmla="*/ 83 h 803209"/>
                <a:gd name="connsiteX8" fmla="*/ 272225 w 272248"/>
                <a:gd name="connsiteY8" fmla="*/ 49137 h 803209"/>
                <a:gd name="connsiteX9" fmla="*/ 271558 w 272248"/>
                <a:gd name="connsiteY9" fmla="*/ 404324 h 80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248" h="803209">
                  <a:moveTo>
                    <a:pt x="271558" y="404324"/>
                  </a:moveTo>
                  <a:cubicBezTo>
                    <a:pt x="271558" y="524339"/>
                    <a:pt x="270510" y="644354"/>
                    <a:pt x="272225" y="764274"/>
                  </a:cubicBezTo>
                  <a:cubicBezTo>
                    <a:pt x="272701" y="795992"/>
                    <a:pt x="262319" y="804089"/>
                    <a:pt x="232030" y="803136"/>
                  </a:cubicBezTo>
                  <a:cubicBezTo>
                    <a:pt x="165831" y="801041"/>
                    <a:pt x="99442" y="801612"/>
                    <a:pt x="33147" y="802946"/>
                  </a:cubicBezTo>
                  <a:cubicBezTo>
                    <a:pt x="8859" y="803422"/>
                    <a:pt x="0" y="796278"/>
                    <a:pt x="96" y="771037"/>
                  </a:cubicBezTo>
                  <a:cubicBezTo>
                    <a:pt x="763" y="527864"/>
                    <a:pt x="763" y="284690"/>
                    <a:pt x="0" y="41612"/>
                  </a:cubicBezTo>
                  <a:cubicBezTo>
                    <a:pt x="-95" y="10180"/>
                    <a:pt x="13526" y="83"/>
                    <a:pt x="42768" y="464"/>
                  </a:cubicBezTo>
                  <a:cubicBezTo>
                    <a:pt x="102775" y="1322"/>
                    <a:pt x="162783" y="1988"/>
                    <a:pt x="222695" y="83"/>
                  </a:cubicBezTo>
                  <a:cubicBezTo>
                    <a:pt x="259176" y="-1155"/>
                    <a:pt x="272892" y="11228"/>
                    <a:pt x="272225" y="49137"/>
                  </a:cubicBezTo>
                  <a:cubicBezTo>
                    <a:pt x="270320" y="167438"/>
                    <a:pt x="271558" y="285929"/>
                    <a:pt x="271558" y="404324"/>
                  </a:cubicBezTo>
                  <a:close/>
                </a:path>
              </a:pathLst>
            </a:custGeom>
            <a:grpFill/>
            <a:ln w="9525" cap="flat">
              <a:noFill/>
              <a:prstDash val="solid"/>
              <a:miter/>
            </a:ln>
          </p:spPr>
          <p:txBody>
            <a:bodyPr rtlCol="0" anchor="ctr">
              <a:noAutofit/>
            </a:bodyPr>
            <a:lstStyle/>
            <a:p>
              <a:endParaRPr lang="en-IN" dirty="0"/>
            </a:p>
          </p:txBody>
        </p:sp>
        <p:sp>
          <p:nvSpPr>
            <p:cNvPr id="163" name="Freeform: Shape 202">
              <a:extLst>
                <a:ext uri="{FF2B5EF4-FFF2-40B4-BE49-F238E27FC236}">
                  <a16:creationId xmlns:a16="http://schemas.microsoft.com/office/drawing/2014/main" id="{81DE5F84-22F1-452F-A7C8-112DDEC312BB}"/>
                </a:ext>
              </a:extLst>
            </p:cNvPr>
            <p:cNvSpPr/>
            <p:nvPr/>
          </p:nvSpPr>
          <p:spPr>
            <a:xfrm>
              <a:off x="5977314" y="3720138"/>
              <a:ext cx="272359" cy="567116"/>
            </a:xfrm>
            <a:custGeom>
              <a:avLst/>
              <a:gdLst>
                <a:gd name="connsiteX0" fmla="*/ 271751 w 272359"/>
                <a:gd name="connsiteY0" fmla="*/ 286553 h 567116"/>
                <a:gd name="connsiteX1" fmla="*/ 272323 w 272359"/>
                <a:gd name="connsiteY1" fmla="*/ 528203 h 567116"/>
                <a:gd name="connsiteX2" fmla="*/ 236318 w 272359"/>
                <a:gd name="connsiteY2" fmla="*/ 567065 h 567116"/>
                <a:gd name="connsiteX3" fmla="*/ 32579 w 272359"/>
                <a:gd name="connsiteY3" fmla="*/ 566779 h 567116"/>
                <a:gd name="connsiteX4" fmla="*/ 3 w 272359"/>
                <a:gd name="connsiteY4" fmla="*/ 535061 h 567116"/>
                <a:gd name="connsiteX5" fmla="*/ 289 w 272359"/>
                <a:gd name="connsiteY5" fmla="*/ 46999 h 567116"/>
                <a:gd name="connsiteX6" fmla="*/ 47914 w 272359"/>
                <a:gd name="connsiteY6" fmla="*/ 41 h 567116"/>
                <a:gd name="connsiteX7" fmla="*/ 227936 w 272359"/>
                <a:gd name="connsiteY7" fmla="*/ 137 h 567116"/>
                <a:gd name="connsiteX8" fmla="*/ 272323 w 272359"/>
                <a:gd name="connsiteY8" fmla="*/ 44999 h 567116"/>
                <a:gd name="connsiteX9" fmla="*/ 271847 w 272359"/>
                <a:gd name="connsiteY9" fmla="*/ 286649 h 567116"/>
                <a:gd name="connsiteX10" fmla="*/ 271751 w 272359"/>
                <a:gd name="connsiteY10" fmla="*/ 286553 h 56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359" h="567116">
                  <a:moveTo>
                    <a:pt x="271751" y="286553"/>
                  </a:moveTo>
                  <a:cubicBezTo>
                    <a:pt x="271751" y="367135"/>
                    <a:pt x="270704" y="447716"/>
                    <a:pt x="272323" y="528203"/>
                  </a:cubicBezTo>
                  <a:cubicBezTo>
                    <a:pt x="272894" y="555825"/>
                    <a:pt x="267084" y="568017"/>
                    <a:pt x="236318" y="567065"/>
                  </a:cubicBezTo>
                  <a:cubicBezTo>
                    <a:pt x="168500" y="564969"/>
                    <a:pt x="100492" y="565541"/>
                    <a:pt x="32579" y="566779"/>
                  </a:cubicBezTo>
                  <a:cubicBezTo>
                    <a:pt x="8576" y="567160"/>
                    <a:pt x="-188" y="560683"/>
                    <a:pt x="3" y="535061"/>
                  </a:cubicBezTo>
                  <a:cubicBezTo>
                    <a:pt x="1241" y="372374"/>
                    <a:pt x="1432" y="209687"/>
                    <a:pt x="289" y="46999"/>
                  </a:cubicBezTo>
                  <a:cubicBezTo>
                    <a:pt x="3" y="11566"/>
                    <a:pt x="14005" y="-816"/>
                    <a:pt x="47914" y="41"/>
                  </a:cubicBezTo>
                  <a:cubicBezTo>
                    <a:pt x="107921" y="1375"/>
                    <a:pt x="167929" y="1470"/>
                    <a:pt x="227936" y="137"/>
                  </a:cubicBezTo>
                  <a:cubicBezTo>
                    <a:pt x="260512" y="-626"/>
                    <a:pt x="272894" y="12424"/>
                    <a:pt x="272323" y="44999"/>
                  </a:cubicBezTo>
                  <a:cubicBezTo>
                    <a:pt x="270989" y="125486"/>
                    <a:pt x="271847" y="206067"/>
                    <a:pt x="271847" y="286649"/>
                  </a:cubicBezTo>
                  <a:cubicBezTo>
                    <a:pt x="271847" y="286553"/>
                    <a:pt x="271751" y="286553"/>
                    <a:pt x="271751" y="286553"/>
                  </a:cubicBezTo>
                  <a:close/>
                </a:path>
              </a:pathLst>
            </a:custGeom>
            <a:grpFill/>
            <a:ln w="9525" cap="flat">
              <a:noFill/>
              <a:prstDash val="solid"/>
              <a:miter/>
            </a:ln>
          </p:spPr>
          <p:txBody>
            <a:bodyPr rtlCol="0" anchor="ctr">
              <a:noAutofit/>
            </a:bodyPr>
            <a:lstStyle/>
            <a:p>
              <a:endParaRPr lang="en-IN" dirty="0"/>
            </a:p>
          </p:txBody>
        </p:sp>
        <p:sp>
          <p:nvSpPr>
            <p:cNvPr id="164" name="Freeform: Shape 203">
              <a:extLst>
                <a:ext uri="{FF2B5EF4-FFF2-40B4-BE49-F238E27FC236}">
                  <a16:creationId xmlns:a16="http://schemas.microsoft.com/office/drawing/2014/main" id="{4C8D6C9B-AE68-490A-8DBD-69CAD136C1FE}"/>
                </a:ext>
              </a:extLst>
            </p:cNvPr>
            <p:cNvSpPr/>
            <p:nvPr/>
          </p:nvSpPr>
          <p:spPr>
            <a:xfrm>
              <a:off x="5143745" y="4333303"/>
              <a:ext cx="1981733" cy="47148"/>
            </a:xfrm>
            <a:custGeom>
              <a:avLst/>
              <a:gdLst>
                <a:gd name="connsiteX0" fmla="*/ 989306 w 1981733"/>
                <a:gd name="connsiteY0" fmla="*/ 46768 h 47148"/>
                <a:gd name="connsiteX1" fmla="*/ 55285 w 1981733"/>
                <a:gd name="connsiteY1" fmla="*/ 46768 h 47148"/>
                <a:gd name="connsiteX2" fmla="*/ 26805 w 1981733"/>
                <a:gd name="connsiteY2" fmla="*/ 46577 h 47148"/>
                <a:gd name="connsiteX3" fmla="*/ 40 w 1981733"/>
                <a:gd name="connsiteY3" fmla="*/ 24860 h 47148"/>
                <a:gd name="connsiteX4" fmla="*/ 28234 w 1981733"/>
                <a:gd name="connsiteY4" fmla="*/ 476 h 47148"/>
                <a:gd name="connsiteX5" fmla="*/ 179967 w 1981733"/>
                <a:gd name="connsiteY5" fmla="*/ 0 h 47148"/>
                <a:gd name="connsiteX6" fmla="*/ 1924661 w 1981733"/>
                <a:gd name="connsiteY6" fmla="*/ 191 h 47148"/>
                <a:gd name="connsiteX7" fmla="*/ 1957809 w 1981733"/>
                <a:gd name="connsiteY7" fmla="*/ 476 h 47148"/>
                <a:gd name="connsiteX8" fmla="*/ 1981716 w 1981733"/>
                <a:gd name="connsiteY8" fmla="*/ 23622 h 47148"/>
                <a:gd name="connsiteX9" fmla="*/ 1956380 w 1981733"/>
                <a:gd name="connsiteY9" fmla="*/ 45815 h 47148"/>
                <a:gd name="connsiteX10" fmla="*/ 1894753 w 1981733"/>
                <a:gd name="connsiteY10" fmla="*/ 47054 h 47148"/>
                <a:gd name="connsiteX11" fmla="*/ 989211 w 1981733"/>
                <a:gd name="connsiteY11" fmla="*/ 47149 h 47148"/>
                <a:gd name="connsiteX12" fmla="*/ 989306 w 1981733"/>
                <a:gd name="connsiteY12" fmla="*/ 46768 h 4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1733" h="47148">
                  <a:moveTo>
                    <a:pt x="989306" y="46768"/>
                  </a:moveTo>
                  <a:cubicBezTo>
                    <a:pt x="677934" y="46768"/>
                    <a:pt x="366657" y="46768"/>
                    <a:pt x="55285" y="46768"/>
                  </a:cubicBezTo>
                  <a:cubicBezTo>
                    <a:pt x="45760" y="46768"/>
                    <a:pt x="36330" y="46958"/>
                    <a:pt x="26805" y="46577"/>
                  </a:cubicBezTo>
                  <a:cubicBezTo>
                    <a:pt x="12708" y="45910"/>
                    <a:pt x="802" y="39148"/>
                    <a:pt x="40" y="24860"/>
                  </a:cubicBezTo>
                  <a:cubicBezTo>
                    <a:pt x="-817" y="7525"/>
                    <a:pt x="12232" y="667"/>
                    <a:pt x="28234" y="476"/>
                  </a:cubicBezTo>
                  <a:cubicBezTo>
                    <a:pt x="78812" y="191"/>
                    <a:pt x="129389" y="0"/>
                    <a:pt x="179967" y="0"/>
                  </a:cubicBezTo>
                  <a:cubicBezTo>
                    <a:pt x="761564" y="0"/>
                    <a:pt x="1343065" y="95"/>
                    <a:pt x="1924661" y="191"/>
                  </a:cubicBezTo>
                  <a:cubicBezTo>
                    <a:pt x="1935711" y="191"/>
                    <a:pt x="1946760" y="95"/>
                    <a:pt x="1957809" y="476"/>
                  </a:cubicBezTo>
                  <a:cubicBezTo>
                    <a:pt x="1972572" y="1048"/>
                    <a:pt x="1982193" y="8287"/>
                    <a:pt x="1981716" y="23622"/>
                  </a:cubicBezTo>
                  <a:cubicBezTo>
                    <a:pt x="1981240" y="38957"/>
                    <a:pt x="1970858" y="45434"/>
                    <a:pt x="1956380" y="45815"/>
                  </a:cubicBezTo>
                  <a:cubicBezTo>
                    <a:pt x="1935806" y="46387"/>
                    <a:pt x="1915327" y="46958"/>
                    <a:pt x="1894753" y="47054"/>
                  </a:cubicBezTo>
                  <a:cubicBezTo>
                    <a:pt x="1592906" y="47149"/>
                    <a:pt x="1291059" y="47149"/>
                    <a:pt x="989211" y="47149"/>
                  </a:cubicBezTo>
                  <a:cubicBezTo>
                    <a:pt x="989306" y="47054"/>
                    <a:pt x="989306" y="46958"/>
                    <a:pt x="989306" y="46768"/>
                  </a:cubicBezTo>
                  <a:close/>
                </a:path>
              </a:pathLst>
            </a:custGeom>
            <a:grpFill/>
            <a:ln w="9525" cap="flat">
              <a:noFill/>
              <a:prstDash val="solid"/>
              <a:miter/>
            </a:ln>
          </p:spPr>
          <p:txBody>
            <a:bodyPr rtlCol="0" anchor="ctr">
              <a:noAutofit/>
            </a:bodyPr>
            <a:lstStyle/>
            <a:p>
              <a:endParaRPr lang="en-IN" dirty="0"/>
            </a:p>
          </p:txBody>
        </p:sp>
        <p:sp>
          <p:nvSpPr>
            <p:cNvPr id="165" name="Freeform: Shape 204">
              <a:extLst>
                <a:ext uri="{FF2B5EF4-FFF2-40B4-BE49-F238E27FC236}">
                  <a16:creationId xmlns:a16="http://schemas.microsoft.com/office/drawing/2014/main" id="{1B69EDF3-97BF-4C03-B054-52DF13B7FD10}"/>
                </a:ext>
              </a:extLst>
            </p:cNvPr>
            <p:cNvSpPr/>
            <p:nvPr/>
          </p:nvSpPr>
          <p:spPr>
            <a:xfrm>
              <a:off x="5914607" y="2663753"/>
              <a:ext cx="1213047" cy="1051955"/>
            </a:xfrm>
            <a:custGeom>
              <a:avLst/>
              <a:gdLst>
                <a:gd name="connsiteX0" fmla="*/ 1121795 w 1213047"/>
                <a:gd name="connsiteY0" fmla="*/ 60110 h 1051955"/>
                <a:gd name="connsiteX1" fmla="*/ 1015115 w 1213047"/>
                <a:gd name="connsiteY1" fmla="*/ 46490 h 1051955"/>
                <a:gd name="connsiteX2" fmla="*/ 980634 w 1213047"/>
                <a:gd name="connsiteY2" fmla="*/ 22487 h 1051955"/>
                <a:gd name="connsiteX3" fmla="*/ 1019306 w 1213047"/>
                <a:gd name="connsiteY3" fmla="*/ 865 h 1051955"/>
                <a:gd name="connsiteX4" fmla="*/ 1179516 w 1213047"/>
                <a:gd name="connsiteY4" fmla="*/ 14867 h 1051955"/>
                <a:gd name="connsiteX5" fmla="*/ 1212759 w 1213047"/>
                <a:gd name="connsiteY5" fmla="*/ 49728 h 1051955"/>
                <a:gd name="connsiteX6" fmla="*/ 1198947 w 1213047"/>
                <a:gd name="connsiteY6" fmla="*/ 219559 h 1051955"/>
                <a:gd name="connsiteX7" fmla="*/ 1175421 w 1213047"/>
                <a:gd name="connsiteY7" fmla="*/ 249277 h 1051955"/>
                <a:gd name="connsiteX8" fmla="*/ 1152846 w 1213047"/>
                <a:gd name="connsiteY8" fmla="*/ 215368 h 1051955"/>
                <a:gd name="connsiteX9" fmla="*/ 1163324 w 1213047"/>
                <a:gd name="connsiteY9" fmla="*/ 104497 h 1051955"/>
                <a:gd name="connsiteX10" fmla="*/ 1119033 w 1213047"/>
                <a:gd name="connsiteY10" fmla="*/ 130310 h 1051955"/>
                <a:gd name="connsiteX11" fmla="*/ 51661 w 1213047"/>
                <a:gd name="connsiteY11" fmla="*/ 1030899 h 1051955"/>
                <a:gd name="connsiteX12" fmla="*/ 7941 w 1213047"/>
                <a:gd name="connsiteY12" fmla="*/ 1039281 h 1051955"/>
                <a:gd name="connsiteX13" fmla="*/ 22896 w 1213047"/>
                <a:gd name="connsiteY13" fmla="*/ 996228 h 1051955"/>
                <a:gd name="connsiteX14" fmla="*/ 1089410 w 1213047"/>
                <a:gd name="connsiteY14" fmla="*/ 94877 h 1051955"/>
                <a:gd name="connsiteX15" fmla="*/ 1121795 w 1213047"/>
                <a:gd name="connsiteY15" fmla="*/ 60110 h 105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3047" h="1051955">
                  <a:moveTo>
                    <a:pt x="1121795" y="60110"/>
                  </a:moveTo>
                  <a:cubicBezTo>
                    <a:pt x="1086933" y="45823"/>
                    <a:pt x="1050262" y="51538"/>
                    <a:pt x="1015115" y="46490"/>
                  </a:cubicBezTo>
                  <a:cubicBezTo>
                    <a:pt x="999970" y="44299"/>
                    <a:pt x="980253" y="44204"/>
                    <a:pt x="980634" y="22487"/>
                  </a:cubicBezTo>
                  <a:cubicBezTo>
                    <a:pt x="981015" y="-3612"/>
                    <a:pt x="1002542" y="-469"/>
                    <a:pt x="1019306" y="865"/>
                  </a:cubicBezTo>
                  <a:cubicBezTo>
                    <a:pt x="1072741" y="4865"/>
                    <a:pt x="1126081" y="10009"/>
                    <a:pt x="1179516" y="14867"/>
                  </a:cubicBezTo>
                  <a:cubicBezTo>
                    <a:pt x="1200471" y="16772"/>
                    <a:pt x="1215330" y="23344"/>
                    <a:pt x="1212759" y="49728"/>
                  </a:cubicBezTo>
                  <a:cubicBezTo>
                    <a:pt x="1207234" y="106211"/>
                    <a:pt x="1203805" y="162981"/>
                    <a:pt x="1198947" y="219559"/>
                  </a:cubicBezTo>
                  <a:cubicBezTo>
                    <a:pt x="1197709" y="234037"/>
                    <a:pt x="1194185" y="249753"/>
                    <a:pt x="1175421" y="249277"/>
                  </a:cubicBezTo>
                  <a:cubicBezTo>
                    <a:pt x="1153799" y="248801"/>
                    <a:pt x="1151418" y="232227"/>
                    <a:pt x="1152846" y="215368"/>
                  </a:cubicBezTo>
                  <a:cubicBezTo>
                    <a:pt x="1155894" y="179364"/>
                    <a:pt x="1159609" y="143359"/>
                    <a:pt x="1163324" y="104497"/>
                  </a:cubicBezTo>
                  <a:cubicBezTo>
                    <a:pt x="1141131" y="105068"/>
                    <a:pt x="1131034" y="120309"/>
                    <a:pt x="1119033" y="130310"/>
                  </a:cubicBezTo>
                  <a:cubicBezTo>
                    <a:pt x="763179" y="430442"/>
                    <a:pt x="407705" y="731052"/>
                    <a:pt x="51661" y="1030899"/>
                  </a:cubicBezTo>
                  <a:cubicBezTo>
                    <a:pt x="40612" y="1040138"/>
                    <a:pt x="30420" y="1068046"/>
                    <a:pt x="7941" y="1039281"/>
                  </a:cubicBezTo>
                  <a:cubicBezTo>
                    <a:pt x="-11775" y="1013944"/>
                    <a:pt x="9846" y="1007277"/>
                    <a:pt x="22896" y="996228"/>
                  </a:cubicBezTo>
                  <a:cubicBezTo>
                    <a:pt x="378368" y="695809"/>
                    <a:pt x="734032" y="395581"/>
                    <a:pt x="1089410" y="94877"/>
                  </a:cubicBezTo>
                  <a:cubicBezTo>
                    <a:pt x="1100745" y="85161"/>
                    <a:pt x="1116461" y="78589"/>
                    <a:pt x="1121795" y="60110"/>
                  </a:cubicBezTo>
                  <a:close/>
                </a:path>
              </a:pathLst>
            </a:custGeom>
            <a:grpFill/>
            <a:ln w="9525" cap="flat">
              <a:noFill/>
              <a:prstDash val="solid"/>
              <a:miter/>
            </a:ln>
          </p:spPr>
          <p:txBody>
            <a:bodyPr rtlCol="0" anchor="ctr">
              <a:noAutofit/>
            </a:bodyPr>
            <a:lstStyle/>
            <a:p>
              <a:endParaRPr lang="en-IN" dirty="0"/>
            </a:p>
          </p:txBody>
        </p:sp>
        <p:sp>
          <p:nvSpPr>
            <p:cNvPr id="166" name="Freeform: Shape 205">
              <a:extLst>
                <a:ext uri="{FF2B5EF4-FFF2-40B4-BE49-F238E27FC236}">
                  <a16:creationId xmlns:a16="http://schemas.microsoft.com/office/drawing/2014/main" id="{CFE2313C-B4BD-4759-BC18-7B2242F5EF99}"/>
                </a:ext>
              </a:extLst>
            </p:cNvPr>
            <p:cNvSpPr/>
            <p:nvPr/>
          </p:nvSpPr>
          <p:spPr>
            <a:xfrm>
              <a:off x="5605471" y="3999915"/>
              <a:ext cx="270701" cy="287117"/>
            </a:xfrm>
            <a:custGeom>
              <a:avLst/>
              <a:gdLst>
                <a:gd name="connsiteX0" fmla="*/ 467 w 270701"/>
                <a:gd name="connsiteY0" fmla="*/ 144222 h 287117"/>
                <a:gd name="connsiteX1" fmla="*/ 86 w 270701"/>
                <a:gd name="connsiteY1" fmla="*/ 40018 h 287117"/>
                <a:gd name="connsiteX2" fmla="*/ 38090 w 270701"/>
                <a:gd name="connsiteY2" fmla="*/ 13 h 287117"/>
                <a:gd name="connsiteX3" fmla="*/ 232400 w 270701"/>
                <a:gd name="connsiteY3" fmla="*/ 13 h 287117"/>
                <a:gd name="connsiteX4" fmla="*/ 270596 w 270701"/>
                <a:gd name="connsiteY4" fmla="*/ 35446 h 287117"/>
                <a:gd name="connsiteX5" fmla="*/ 270691 w 270701"/>
                <a:gd name="connsiteY5" fmla="*/ 258141 h 287117"/>
                <a:gd name="connsiteX6" fmla="*/ 239639 w 270701"/>
                <a:gd name="connsiteY6" fmla="*/ 286906 h 287117"/>
                <a:gd name="connsiteX7" fmla="*/ 31137 w 270701"/>
                <a:gd name="connsiteY7" fmla="*/ 287097 h 287117"/>
                <a:gd name="connsiteX8" fmla="*/ 181 w 270701"/>
                <a:gd name="connsiteY8" fmla="*/ 253283 h 287117"/>
                <a:gd name="connsiteX9" fmla="*/ 562 w 270701"/>
                <a:gd name="connsiteY9" fmla="*/ 144317 h 287117"/>
                <a:gd name="connsiteX10" fmla="*/ 467 w 270701"/>
                <a:gd name="connsiteY10" fmla="*/ 144222 h 287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0701" h="287117">
                  <a:moveTo>
                    <a:pt x="467" y="144222"/>
                  </a:moveTo>
                  <a:cubicBezTo>
                    <a:pt x="467" y="109455"/>
                    <a:pt x="1610" y="74689"/>
                    <a:pt x="86" y="40018"/>
                  </a:cubicBezTo>
                  <a:cubicBezTo>
                    <a:pt x="-1057" y="12015"/>
                    <a:pt x="9134" y="-463"/>
                    <a:pt x="38090" y="13"/>
                  </a:cubicBezTo>
                  <a:cubicBezTo>
                    <a:pt x="102860" y="1061"/>
                    <a:pt x="167630" y="1061"/>
                    <a:pt x="232400" y="13"/>
                  </a:cubicBezTo>
                  <a:cubicBezTo>
                    <a:pt x="258118" y="-368"/>
                    <a:pt x="270691" y="9252"/>
                    <a:pt x="270596" y="35446"/>
                  </a:cubicBezTo>
                  <a:cubicBezTo>
                    <a:pt x="270215" y="109646"/>
                    <a:pt x="269548" y="183941"/>
                    <a:pt x="270691" y="258141"/>
                  </a:cubicBezTo>
                  <a:cubicBezTo>
                    <a:pt x="271072" y="282144"/>
                    <a:pt x="260880" y="287097"/>
                    <a:pt x="239639" y="286906"/>
                  </a:cubicBezTo>
                  <a:cubicBezTo>
                    <a:pt x="170107" y="286049"/>
                    <a:pt x="100574" y="285477"/>
                    <a:pt x="31137" y="287097"/>
                  </a:cubicBezTo>
                  <a:cubicBezTo>
                    <a:pt x="4562" y="287668"/>
                    <a:pt x="-581" y="276333"/>
                    <a:pt x="181" y="253283"/>
                  </a:cubicBezTo>
                  <a:cubicBezTo>
                    <a:pt x="1514" y="216993"/>
                    <a:pt x="562" y="180607"/>
                    <a:pt x="562" y="144317"/>
                  </a:cubicBezTo>
                  <a:cubicBezTo>
                    <a:pt x="562" y="144222"/>
                    <a:pt x="467" y="144222"/>
                    <a:pt x="467" y="144222"/>
                  </a:cubicBezTo>
                  <a:close/>
                </a:path>
              </a:pathLst>
            </a:custGeom>
            <a:grpFill/>
            <a:ln w="9525" cap="flat">
              <a:noFill/>
              <a:prstDash val="solid"/>
              <a:miter/>
            </a:ln>
          </p:spPr>
          <p:txBody>
            <a:bodyPr rtlCol="0" anchor="ctr">
              <a:noAutofit/>
            </a:bodyPr>
            <a:lstStyle/>
            <a:p>
              <a:endParaRPr lang="en-IN" dirty="0"/>
            </a:p>
          </p:txBody>
        </p:sp>
        <p:sp>
          <p:nvSpPr>
            <p:cNvPr id="167" name="Freeform: Shape 206">
              <a:extLst>
                <a:ext uri="{FF2B5EF4-FFF2-40B4-BE49-F238E27FC236}">
                  <a16:creationId xmlns:a16="http://schemas.microsoft.com/office/drawing/2014/main" id="{70CA3519-5BD8-4EFE-B4A3-334063CA3760}"/>
                </a:ext>
              </a:extLst>
            </p:cNvPr>
            <p:cNvSpPr/>
            <p:nvPr/>
          </p:nvSpPr>
          <p:spPr>
            <a:xfrm>
              <a:off x="5683551" y="3687507"/>
              <a:ext cx="222046" cy="219863"/>
            </a:xfrm>
            <a:custGeom>
              <a:avLst/>
              <a:gdLst>
                <a:gd name="connsiteX0" fmla="*/ 111744 w 222046"/>
                <a:gd name="connsiteY0" fmla="*/ 1 h 219863"/>
                <a:gd name="connsiteX1" fmla="*/ 222044 w 222046"/>
                <a:gd name="connsiteY1" fmla="*/ 110206 h 219863"/>
                <a:gd name="connsiteX2" fmla="*/ 109363 w 222046"/>
                <a:gd name="connsiteY2" fmla="*/ 219838 h 219863"/>
                <a:gd name="connsiteX3" fmla="*/ 16 w 222046"/>
                <a:gd name="connsiteY3" fmla="*/ 110777 h 219863"/>
                <a:gd name="connsiteX4" fmla="*/ 111744 w 222046"/>
                <a:gd name="connsiteY4" fmla="*/ 1 h 21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046" h="219863">
                  <a:moveTo>
                    <a:pt x="111744" y="1"/>
                  </a:moveTo>
                  <a:cubicBezTo>
                    <a:pt x="176895" y="382"/>
                    <a:pt x="221567" y="44959"/>
                    <a:pt x="222044" y="110206"/>
                  </a:cubicBezTo>
                  <a:cubicBezTo>
                    <a:pt x="222520" y="170499"/>
                    <a:pt x="170418" y="221172"/>
                    <a:pt x="109363" y="219838"/>
                  </a:cubicBezTo>
                  <a:cubicBezTo>
                    <a:pt x="49736" y="218505"/>
                    <a:pt x="1063" y="169927"/>
                    <a:pt x="16" y="110777"/>
                  </a:cubicBezTo>
                  <a:cubicBezTo>
                    <a:pt x="-1032" y="50769"/>
                    <a:pt x="50498" y="-285"/>
                    <a:pt x="111744" y="1"/>
                  </a:cubicBezTo>
                  <a:close/>
                </a:path>
              </a:pathLst>
            </a:custGeom>
            <a:grpFill/>
            <a:ln w="9525" cap="flat">
              <a:noFill/>
              <a:prstDash val="solid"/>
              <a:miter/>
            </a:ln>
          </p:spPr>
          <p:txBody>
            <a:bodyPr rtlCol="0" anchor="ctr">
              <a:noAutofit/>
            </a:bodyPr>
            <a:lstStyle/>
            <a:p>
              <a:endParaRPr lang="en-IN" dirty="0"/>
            </a:p>
          </p:txBody>
        </p:sp>
        <p:sp>
          <p:nvSpPr>
            <p:cNvPr id="168" name="Freeform: Shape 207">
              <a:extLst>
                <a:ext uri="{FF2B5EF4-FFF2-40B4-BE49-F238E27FC236}">
                  <a16:creationId xmlns:a16="http://schemas.microsoft.com/office/drawing/2014/main" id="{0D3F8C00-7BFA-40AD-B55B-332175B4B61B}"/>
                </a:ext>
              </a:extLst>
            </p:cNvPr>
            <p:cNvSpPr/>
            <p:nvPr/>
          </p:nvSpPr>
          <p:spPr>
            <a:xfrm>
              <a:off x="5416961" y="3429476"/>
              <a:ext cx="221077" cy="220313"/>
            </a:xfrm>
            <a:custGeom>
              <a:avLst/>
              <a:gdLst>
                <a:gd name="connsiteX0" fmla="*/ 109443 w 221077"/>
                <a:gd name="connsiteY0" fmla="*/ 0 h 220313"/>
                <a:gd name="connsiteX1" fmla="*/ 221076 w 221077"/>
                <a:gd name="connsiteY1" fmla="*/ 108204 h 220313"/>
                <a:gd name="connsiteX2" fmla="*/ 111157 w 221077"/>
                <a:gd name="connsiteY2" fmla="*/ 220313 h 220313"/>
                <a:gd name="connsiteX3" fmla="*/ 1 w 221077"/>
                <a:gd name="connsiteY3" fmla="*/ 107918 h 220313"/>
                <a:gd name="connsiteX4" fmla="*/ 109443 w 221077"/>
                <a:gd name="connsiteY4" fmla="*/ 0 h 220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077" h="220313">
                  <a:moveTo>
                    <a:pt x="109443" y="0"/>
                  </a:moveTo>
                  <a:cubicBezTo>
                    <a:pt x="175832" y="-95"/>
                    <a:pt x="220790" y="43434"/>
                    <a:pt x="221076" y="108204"/>
                  </a:cubicBezTo>
                  <a:cubicBezTo>
                    <a:pt x="221362" y="170974"/>
                    <a:pt x="173260" y="220028"/>
                    <a:pt x="111157" y="220313"/>
                  </a:cubicBezTo>
                  <a:cubicBezTo>
                    <a:pt x="51055" y="220504"/>
                    <a:pt x="-190" y="168688"/>
                    <a:pt x="1" y="107918"/>
                  </a:cubicBezTo>
                  <a:cubicBezTo>
                    <a:pt x="286" y="48959"/>
                    <a:pt x="49912" y="95"/>
                    <a:pt x="109443" y="0"/>
                  </a:cubicBezTo>
                  <a:close/>
                </a:path>
              </a:pathLst>
            </a:custGeom>
            <a:grpFill/>
            <a:ln w="9525" cap="flat">
              <a:noFill/>
              <a:prstDash val="solid"/>
              <a:miter/>
            </a:ln>
          </p:spPr>
          <p:txBody>
            <a:bodyPr rtlCol="0" anchor="ctr">
              <a:noAutofit/>
            </a:bodyPr>
            <a:lstStyle/>
            <a:p>
              <a:endParaRPr lang="en-IN" dirty="0"/>
            </a:p>
          </p:txBody>
        </p:sp>
        <p:sp>
          <p:nvSpPr>
            <p:cNvPr id="169" name="Freeform: Shape 208">
              <a:extLst>
                <a:ext uri="{FF2B5EF4-FFF2-40B4-BE49-F238E27FC236}">
                  <a16:creationId xmlns:a16="http://schemas.microsoft.com/office/drawing/2014/main" id="{94AB6272-411B-4A09-AB90-CE3146D4043A}"/>
                </a:ext>
              </a:extLst>
            </p:cNvPr>
            <p:cNvSpPr/>
            <p:nvPr/>
          </p:nvSpPr>
          <p:spPr>
            <a:xfrm>
              <a:off x="5062500" y="3751792"/>
              <a:ext cx="219984" cy="221466"/>
            </a:xfrm>
            <a:custGeom>
              <a:avLst/>
              <a:gdLst>
                <a:gd name="connsiteX0" fmla="*/ 107764 w 219984"/>
                <a:gd name="connsiteY0" fmla="*/ 9 h 221466"/>
                <a:gd name="connsiteX1" fmla="*/ 219968 w 219984"/>
                <a:gd name="connsiteY1" fmla="*/ 108880 h 221466"/>
                <a:gd name="connsiteX2" fmla="*/ 109193 w 219984"/>
                <a:gd name="connsiteY2" fmla="*/ 221466 h 221466"/>
                <a:gd name="connsiteX3" fmla="*/ 36 w 219984"/>
                <a:gd name="connsiteY3" fmla="*/ 113357 h 221466"/>
                <a:gd name="connsiteX4" fmla="*/ 107764 w 219984"/>
                <a:gd name="connsiteY4" fmla="*/ 9 h 221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84" h="221466">
                  <a:moveTo>
                    <a:pt x="107764" y="9"/>
                  </a:moveTo>
                  <a:cubicBezTo>
                    <a:pt x="172058" y="-753"/>
                    <a:pt x="218921" y="44682"/>
                    <a:pt x="219968" y="108880"/>
                  </a:cubicBezTo>
                  <a:cubicBezTo>
                    <a:pt x="221016" y="168888"/>
                    <a:pt x="169486" y="221180"/>
                    <a:pt x="109193" y="221466"/>
                  </a:cubicBezTo>
                  <a:cubicBezTo>
                    <a:pt x="49757" y="221656"/>
                    <a:pt x="1560" y="173936"/>
                    <a:pt x="36" y="113357"/>
                  </a:cubicBezTo>
                  <a:cubicBezTo>
                    <a:pt x="-1488" y="50016"/>
                    <a:pt x="45375" y="676"/>
                    <a:pt x="107764" y="9"/>
                  </a:cubicBezTo>
                  <a:close/>
                </a:path>
              </a:pathLst>
            </a:custGeom>
            <a:grpFill/>
            <a:ln w="9525" cap="flat">
              <a:noFill/>
              <a:prstDash val="solid"/>
              <a:miter/>
            </a:ln>
          </p:spPr>
          <p:txBody>
            <a:bodyPr rtlCol="0" anchor="ctr">
              <a:noAutofit/>
            </a:bodyPr>
            <a:lstStyle/>
            <a:p>
              <a:endParaRPr lang="en-IN" dirty="0"/>
            </a:p>
          </p:txBody>
        </p:sp>
        <p:sp>
          <p:nvSpPr>
            <p:cNvPr id="170" name="Freeform: Shape 209">
              <a:extLst>
                <a:ext uri="{FF2B5EF4-FFF2-40B4-BE49-F238E27FC236}">
                  <a16:creationId xmlns:a16="http://schemas.microsoft.com/office/drawing/2014/main" id="{B621DDBF-7815-4B72-B454-96A0087B8044}"/>
                </a:ext>
              </a:extLst>
            </p:cNvPr>
            <p:cNvSpPr/>
            <p:nvPr/>
          </p:nvSpPr>
          <p:spPr>
            <a:xfrm>
              <a:off x="5279789" y="3632563"/>
              <a:ext cx="142221" cy="131015"/>
            </a:xfrm>
            <a:custGeom>
              <a:avLst/>
              <a:gdLst>
                <a:gd name="connsiteX0" fmla="*/ 142221 w 142221"/>
                <a:gd name="connsiteY0" fmla="*/ 27418 h 131015"/>
                <a:gd name="connsiteX1" fmla="*/ 122314 w 142221"/>
                <a:gd name="connsiteY1" fmla="*/ 49135 h 131015"/>
                <a:gd name="connsiteX2" fmla="*/ 42209 w 142221"/>
                <a:gd name="connsiteY2" fmla="*/ 121334 h 131015"/>
                <a:gd name="connsiteX3" fmla="*/ 8014 w 142221"/>
                <a:gd name="connsiteY3" fmla="*/ 120477 h 131015"/>
                <a:gd name="connsiteX4" fmla="*/ 9062 w 142221"/>
                <a:gd name="connsiteY4" fmla="*/ 89807 h 131015"/>
                <a:gd name="connsiteX5" fmla="*/ 99930 w 142221"/>
                <a:gd name="connsiteY5" fmla="*/ 8654 h 131015"/>
                <a:gd name="connsiteX6" fmla="*/ 123838 w 142221"/>
                <a:gd name="connsiteY6" fmla="*/ 4748 h 131015"/>
                <a:gd name="connsiteX7" fmla="*/ 142221 w 142221"/>
                <a:gd name="connsiteY7" fmla="*/ 27418 h 13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221" h="131015">
                  <a:moveTo>
                    <a:pt x="142221" y="27418"/>
                  </a:moveTo>
                  <a:cubicBezTo>
                    <a:pt x="134601" y="35800"/>
                    <a:pt x="128981" y="43039"/>
                    <a:pt x="122314" y="49135"/>
                  </a:cubicBezTo>
                  <a:cubicBezTo>
                    <a:pt x="95739" y="73329"/>
                    <a:pt x="68212" y="96569"/>
                    <a:pt x="42209" y="121334"/>
                  </a:cubicBezTo>
                  <a:cubicBezTo>
                    <a:pt x="29255" y="133622"/>
                    <a:pt x="20396" y="135146"/>
                    <a:pt x="8014" y="120477"/>
                  </a:cubicBezTo>
                  <a:cubicBezTo>
                    <a:pt x="-2083" y="108476"/>
                    <a:pt x="-3607" y="100665"/>
                    <a:pt x="9062" y="89807"/>
                  </a:cubicBezTo>
                  <a:cubicBezTo>
                    <a:pt x="39827" y="63232"/>
                    <a:pt x="69450" y="35514"/>
                    <a:pt x="99930" y="8654"/>
                  </a:cubicBezTo>
                  <a:cubicBezTo>
                    <a:pt x="106598" y="2748"/>
                    <a:pt x="114503" y="-5253"/>
                    <a:pt x="123838" y="4748"/>
                  </a:cubicBezTo>
                  <a:cubicBezTo>
                    <a:pt x="130029" y="11225"/>
                    <a:pt x="135268" y="18750"/>
                    <a:pt x="142221" y="27418"/>
                  </a:cubicBezTo>
                  <a:close/>
                </a:path>
              </a:pathLst>
            </a:custGeom>
            <a:grpFill/>
            <a:ln w="9525" cap="flat">
              <a:noFill/>
              <a:prstDash val="solid"/>
              <a:miter/>
            </a:ln>
          </p:spPr>
          <p:txBody>
            <a:bodyPr rtlCol="0" anchor="ctr">
              <a:noAutofit/>
            </a:bodyPr>
            <a:lstStyle/>
            <a:p>
              <a:endParaRPr lang="en-IN" dirty="0"/>
            </a:p>
          </p:txBody>
        </p:sp>
        <p:sp>
          <p:nvSpPr>
            <p:cNvPr id="171" name="Freeform: Shape 210">
              <a:extLst>
                <a:ext uri="{FF2B5EF4-FFF2-40B4-BE49-F238E27FC236}">
                  <a16:creationId xmlns:a16="http://schemas.microsoft.com/office/drawing/2014/main" id="{B909344B-28AB-45BA-9A01-47AA7C26394D}"/>
                </a:ext>
              </a:extLst>
            </p:cNvPr>
            <p:cNvSpPr/>
            <p:nvPr/>
          </p:nvSpPr>
          <p:spPr>
            <a:xfrm>
              <a:off x="5626180" y="3644836"/>
              <a:ext cx="59101" cy="60220"/>
            </a:xfrm>
            <a:custGeom>
              <a:avLst/>
              <a:gdLst>
                <a:gd name="connsiteX0" fmla="*/ 59101 w 59101"/>
                <a:gd name="connsiteY0" fmla="*/ 34004 h 60220"/>
                <a:gd name="connsiteX1" fmla="*/ 30145 w 59101"/>
                <a:gd name="connsiteY1" fmla="*/ 59341 h 60220"/>
                <a:gd name="connsiteX2" fmla="*/ 141 w 59101"/>
                <a:gd name="connsiteY2" fmla="*/ 22289 h 60220"/>
                <a:gd name="connsiteX3" fmla="*/ 25383 w 59101"/>
                <a:gd name="connsiteY3" fmla="*/ 95 h 60220"/>
                <a:gd name="connsiteX4" fmla="*/ 59101 w 59101"/>
                <a:gd name="connsiteY4" fmla="*/ 34004 h 60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01" h="60220">
                  <a:moveTo>
                    <a:pt x="59101" y="34004"/>
                  </a:moveTo>
                  <a:cubicBezTo>
                    <a:pt x="51100" y="45911"/>
                    <a:pt x="44147" y="64484"/>
                    <a:pt x="30145" y="59341"/>
                  </a:cubicBezTo>
                  <a:cubicBezTo>
                    <a:pt x="15953" y="54102"/>
                    <a:pt x="-1763" y="40862"/>
                    <a:pt x="141" y="22289"/>
                  </a:cubicBezTo>
                  <a:cubicBezTo>
                    <a:pt x="999" y="13621"/>
                    <a:pt x="18239" y="-1333"/>
                    <a:pt x="25383" y="95"/>
                  </a:cubicBezTo>
                  <a:cubicBezTo>
                    <a:pt x="41385" y="3239"/>
                    <a:pt x="53577" y="16669"/>
                    <a:pt x="59101" y="34004"/>
                  </a:cubicBezTo>
                  <a:close/>
                </a:path>
              </a:pathLst>
            </a:custGeom>
            <a:grpFill/>
            <a:ln w="9525" cap="flat">
              <a:noFill/>
              <a:prstDash val="solid"/>
              <a:miter/>
            </a:ln>
          </p:spPr>
          <p:txBody>
            <a:bodyPr rtlCol="0" anchor="ctr">
              <a:noAutofit/>
            </a:bodyPr>
            <a:lstStyle/>
            <a:p>
              <a:endParaRPr lang="en-IN" dirty="0"/>
            </a:p>
          </p:txBody>
        </p:sp>
        <p:sp>
          <p:nvSpPr>
            <p:cNvPr id="172" name="Freeform: Shape 211">
              <a:extLst>
                <a:ext uri="{FF2B5EF4-FFF2-40B4-BE49-F238E27FC236}">
                  <a16:creationId xmlns:a16="http://schemas.microsoft.com/office/drawing/2014/main" id="{0BEA428C-6FAE-48A3-9A4A-228DFDCCA8D7}"/>
                </a:ext>
              </a:extLst>
            </p:cNvPr>
            <p:cNvSpPr/>
            <p:nvPr/>
          </p:nvSpPr>
          <p:spPr>
            <a:xfrm>
              <a:off x="5775244" y="2996945"/>
              <a:ext cx="77977" cy="132460"/>
            </a:xfrm>
            <a:custGeom>
              <a:avLst/>
              <a:gdLst>
                <a:gd name="connsiteX0" fmla="*/ 334 w 77977"/>
                <a:gd name="connsiteY0" fmla="*/ 0 h 132460"/>
                <a:gd name="connsiteX1" fmla="*/ 77677 w 77977"/>
                <a:gd name="connsiteY1" fmla="*/ 65627 h 132460"/>
                <a:gd name="connsiteX2" fmla="*/ 35005 w 77977"/>
                <a:gd name="connsiteY2" fmla="*/ 126683 h 132460"/>
                <a:gd name="connsiteX3" fmla="*/ 48 w 77977"/>
                <a:gd name="connsiteY3" fmla="*/ 105727 h 132460"/>
                <a:gd name="connsiteX4" fmla="*/ 334 w 77977"/>
                <a:gd name="connsiteY4" fmla="*/ 0 h 132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77" h="132460">
                  <a:moveTo>
                    <a:pt x="334" y="0"/>
                  </a:moveTo>
                  <a:cubicBezTo>
                    <a:pt x="40339" y="12002"/>
                    <a:pt x="73581" y="23146"/>
                    <a:pt x="77677" y="65627"/>
                  </a:cubicBezTo>
                  <a:cubicBezTo>
                    <a:pt x="80629" y="96774"/>
                    <a:pt x="61484" y="114586"/>
                    <a:pt x="35005" y="126683"/>
                  </a:cubicBezTo>
                  <a:cubicBezTo>
                    <a:pt x="12430" y="137065"/>
                    <a:pt x="-905" y="135350"/>
                    <a:pt x="48" y="105727"/>
                  </a:cubicBezTo>
                  <a:cubicBezTo>
                    <a:pt x="1096" y="72676"/>
                    <a:pt x="334" y="39624"/>
                    <a:pt x="334" y="0"/>
                  </a:cubicBezTo>
                  <a:close/>
                </a:path>
              </a:pathLst>
            </a:custGeom>
            <a:grpFill/>
            <a:ln w="9525" cap="flat">
              <a:noFill/>
              <a:prstDash val="solid"/>
              <a:miter/>
            </a:ln>
          </p:spPr>
          <p:txBody>
            <a:bodyPr rtlCol="0" anchor="ctr">
              <a:noAutofit/>
            </a:bodyPr>
            <a:lstStyle/>
            <a:p>
              <a:endParaRPr lang="en-IN" dirty="0"/>
            </a:p>
          </p:txBody>
        </p:sp>
        <p:sp>
          <p:nvSpPr>
            <p:cNvPr id="173" name="Freeform: Shape 212">
              <a:extLst>
                <a:ext uri="{FF2B5EF4-FFF2-40B4-BE49-F238E27FC236}">
                  <a16:creationId xmlns:a16="http://schemas.microsoft.com/office/drawing/2014/main" id="{EB57F639-BE58-494D-A6A4-33C8AE5AB40B}"/>
                </a:ext>
              </a:extLst>
            </p:cNvPr>
            <p:cNvSpPr/>
            <p:nvPr/>
          </p:nvSpPr>
          <p:spPr>
            <a:xfrm>
              <a:off x="5652126" y="2760275"/>
              <a:ext cx="72874" cy="117549"/>
            </a:xfrm>
            <a:custGeom>
              <a:avLst/>
              <a:gdLst>
                <a:gd name="connsiteX0" fmla="*/ 72874 w 72874"/>
                <a:gd name="connsiteY0" fmla="*/ 64268 h 117549"/>
                <a:gd name="connsiteX1" fmla="*/ 56396 w 72874"/>
                <a:gd name="connsiteY1" fmla="*/ 117513 h 117549"/>
                <a:gd name="connsiteX2" fmla="*/ 8 w 72874"/>
                <a:gd name="connsiteY2" fmla="*/ 59982 h 117549"/>
                <a:gd name="connsiteX3" fmla="*/ 51919 w 72874"/>
                <a:gd name="connsiteY3" fmla="*/ 260 h 117549"/>
                <a:gd name="connsiteX4" fmla="*/ 72874 w 72874"/>
                <a:gd name="connsiteY4" fmla="*/ 64268 h 117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74" h="117549">
                  <a:moveTo>
                    <a:pt x="72874" y="64268"/>
                  </a:moveTo>
                  <a:cubicBezTo>
                    <a:pt x="60777" y="81508"/>
                    <a:pt x="85352" y="116465"/>
                    <a:pt x="56396" y="117513"/>
                  </a:cubicBezTo>
                  <a:cubicBezTo>
                    <a:pt x="28392" y="118560"/>
                    <a:pt x="484" y="97034"/>
                    <a:pt x="8" y="59982"/>
                  </a:cubicBezTo>
                  <a:cubicBezTo>
                    <a:pt x="-468" y="24453"/>
                    <a:pt x="20582" y="-2979"/>
                    <a:pt x="51919" y="260"/>
                  </a:cubicBezTo>
                  <a:cubicBezTo>
                    <a:pt x="89638" y="4165"/>
                    <a:pt x="58872" y="43503"/>
                    <a:pt x="72874" y="64268"/>
                  </a:cubicBezTo>
                  <a:close/>
                </a:path>
              </a:pathLst>
            </a:custGeom>
            <a:grpFill/>
            <a:ln w="9525" cap="flat">
              <a:noFill/>
              <a:prstDash val="solid"/>
              <a:miter/>
            </a:ln>
          </p:spPr>
          <p:txBody>
            <a:bodyPr rtlCol="0" anchor="ctr">
              <a:noAutofit/>
            </a:bodyPr>
            <a:lstStyle/>
            <a:p>
              <a:endParaRPr lang="en-IN" dirty="0"/>
            </a:p>
          </p:txBody>
        </p:sp>
      </p:grpSp>
      <p:grpSp>
        <p:nvGrpSpPr>
          <p:cNvPr id="174" name="Graphic 213">
            <a:extLst>
              <a:ext uri="{FF2B5EF4-FFF2-40B4-BE49-F238E27FC236}">
                <a16:creationId xmlns:a16="http://schemas.microsoft.com/office/drawing/2014/main" id="{9082246D-4985-4DCC-B8B0-E04F904BBAC5}"/>
              </a:ext>
            </a:extLst>
          </p:cNvPr>
          <p:cNvGrpSpPr/>
          <p:nvPr/>
        </p:nvGrpSpPr>
        <p:grpSpPr>
          <a:xfrm>
            <a:off x="5283978" y="1973847"/>
            <a:ext cx="419286" cy="449600"/>
            <a:chOff x="5072062" y="2328862"/>
            <a:chExt cx="2049875" cy="2198084"/>
          </a:xfrm>
          <a:solidFill>
            <a:srgbClr val="4D84BC"/>
          </a:solidFill>
        </p:grpSpPr>
        <p:sp>
          <p:nvSpPr>
            <p:cNvPr id="175" name="Freeform: Shape 215">
              <a:extLst>
                <a:ext uri="{FF2B5EF4-FFF2-40B4-BE49-F238E27FC236}">
                  <a16:creationId xmlns:a16="http://schemas.microsoft.com/office/drawing/2014/main" id="{6063B934-A359-40C1-BE1E-7BE514B7A77D}"/>
                </a:ext>
              </a:extLst>
            </p:cNvPr>
            <p:cNvSpPr/>
            <p:nvPr/>
          </p:nvSpPr>
          <p:spPr>
            <a:xfrm>
              <a:off x="5072062" y="2328862"/>
              <a:ext cx="2049875" cy="1409062"/>
            </a:xfrm>
            <a:custGeom>
              <a:avLst/>
              <a:gdLst>
                <a:gd name="connsiteX0" fmla="*/ 1029176 w 2049875"/>
                <a:gd name="connsiteY0" fmla="*/ 0 h 1409062"/>
                <a:gd name="connsiteX1" fmla="*/ 1501616 w 2049875"/>
                <a:gd name="connsiteY1" fmla="*/ 329851 h 1409062"/>
                <a:gd name="connsiteX2" fmla="*/ 2000345 w 2049875"/>
                <a:gd name="connsiteY2" fmla="*/ 673227 h 1409062"/>
                <a:gd name="connsiteX3" fmla="*/ 2049875 w 2049875"/>
                <a:gd name="connsiteY3" fmla="*/ 709708 h 1409062"/>
                <a:gd name="connsiteX4" fmla="*/ 1861280 w 2049875"/>
                <a:gd name="connsiteY4" fmla="*/ 841058 h 1409062"/>
                <a:gd name="connsiteX5" fmla="*/ 1059275 w 2049875"/>
                <a:gd name="connsiteY5" fmla="*/ 1394555 h 1409062"/>
                <a:gd name="connsiteX6" fmla="*/ 993648 w 2049875"/>
                <a:gd name="connsiteY6" fmla="*/ 1397413 h 1409062"/>
                <a:gd name="connsiteX7" fmla="*/ 28480 w 2049875"/>
                <a:gd name="connsiteY7" fmla="*/ 730568 h 1409062"/>
                <a:gd name="connsiteX8" fmla="*/ 0 w 2049875"/>
                <a:gd name="connsiteY8" fmla="*/ 707612 h 1409062"/>
                <a:gd name="connsiteX9" fmla="*/ 360331 w 2049875"/>
                <a:gd name="connsiteY9" fmla="*/ 458724 h 1409062"/>
                <a:gd name="connsiteX10" fmla="*/ 998887 w 2049875"/>
                <a:gd name="connsiteY10" fmla="*/ 18193 h 1409062"/>
                <a:gd name="connsiteX11" fmla="*/ 1019651 w 2049875"/>
                <a:gd name="connsiteY11" fmla="*/ 0 h 1409062"/>
                <a:gd name="connsiteX12" fmla="*/ 1029176 w 2049875"/>
                <a:gd name="connsiteY12" fmla="*/ 0 h 140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49875" h="1409062">
                  <a:moveTo>
                    <a:pt x="1029176" y="0"/>
                  </a:moveTo>
                  <a:cubicBezTo>
                    <a:pt x="1186625" y="110014"/>
                    <a:pt x="1343692" y="220504"/>
                    <a:pt x="1501616" y="329851"/>
                  </a:cubicBezTo>
                  <a:cubicBezTo>
                    <a:pt x="1667542" y="444818"/>
                    <a:pt x="1834134" y="558737"/>
                    <a:pt x="2000345" y="673227"/>
                  </a:cubicBezTo>
                  <a:cubicBezTo>
                    <a:pt x="2015681" y="683800"/>
                    <a:pt x="2030254" y="695230"/>
                    <a:pt x="2049875" y="709708"/>
                  </a:cubicBezTo>
                  <a:cubicBezTo>
                    <a:pt x="1984724" y="755142"/>
                    <a:pt x="1923193" y="798386"/>
                    <a:pt x="1861280" y="841058"/>
                  </a:cubicBezTo>
                  <a:cubicBezTo>
                    <a:pt x="1593914" y="1025557"/>
                    <a:pt x="1326356" y="1209580"/>
                    <a:pt x="1059275" y="1394555"/>
                  </a:cubicBezTo>
                  <a:cubicBezTo>
                    <a:pt x="1036320" y="1410462"/>
                    <a:pt x="1020223" y="1415891"/>
                    <a:pt x="993648" y="1397413"/>
                  </a:cubicBezTo>
                  <a:cubicBezTo>
                    <a:pt x="672560" y="1174337"/>
                    <a:pt x="350330" y="952690"/>
                    <a:pt x="28480" y="730568"/>
                  </a:cubicBezTo>
                  <a:cubicBezTo>
                    <a:pt x="19717" y="724567"/>
                    <a:pt x="11811" y="717233"/>
                    <a:pt x="0" y="707612"/>
                  </a:cubicBezTo>
                  <a:cubicBezTo>
                    <a:pt x="122206" y="623221"/>
                    <a:pt x="241268" y="540925"/>
                    <a:pt x="360331" y="458724"/>
                  </a:cubicBezTo>
                  <a:cubicBezTo>
                    <a:pt x="573215" y="311849"/>
                    <a:pt x="786098" y="165164"/>
                    <a:pt x="998887" y="18193"/>
                  </a:cubicBezTo>
                  <a:cubicBezTo>
                    <a:pt x="1006412" y="12954"/>
                    <a:pt x="1012793" y="6096"/>
                    <a:pt x="1019651" y="0"/>
                  </a:cubicBezTo>
                  <a:cubicBezTo>
                    <a:pt x="1022890" y="0"/>
                    <a:pt x="1026033" y="0"/>
                    <a:pt x="1029176" y="0"/>
                  </a:cubicBezTo>
                  <a:close/>
                </a:path>
              </a:pathLst>
            </a:custGeom>
            <a:grpFill/>
            <a:ln w="9525" cap="flat">
              <a:noFill/>
              <a:prstDash val="solid"/>
              <a:miter/>
            </a:ln>
          </p:spPr>
          <p:txBody>
            <a:bodyPr rtlCol="0" anchor="ctr">
              <a:noAutofit/>
            </a:bodyPr>
            <a:lstStyle/>
            <a:p>
              <a:endParaRPr lang="en-IN" dirty="0"/>
            </a:p>
          </p:txBody>
        </p:sp>
        <p:sp>
          <p:nvSpPr>
            <p:cNvPr id="176" name="Freeform: Shape 216">
              <a:extLst>
                <a:ext uri="{FF2B5EF4-FFF2-40B4-BE49-F238E27FC236}">
                  <a16:creationId xmlns:a16="http://schemas.microsoft.com/office/drawing/2014/main" id="{06775B5E-544F-498E-880B-967A580A6C90}"/>
                </a:ext>
              </a:extLst>
            </p:cNvPr>
            <p:cNvSpPr/>
            <p:nvPr/>
          </p:nvSpPr>
          <p:spPr>
            <a:xfrm>
              <a:off x="5078724" y="3310549"/>
              <a:ext cx="2038735" cy="820251"/>
            </a:xfrm>
            <a:custGeom>
              <a:avLst/>
              <a:gdLst>
                <a:gd name="connsiteX0" fmla="*/ 2038736 w 2038735"/>
                <a:gd name="connsiteY0" fmla="*/ 114545 h 820251"/>
                <a:gd name="connsiteX1" fmla="*/ 2018257 w 2038735"/>
                <a:gd name="connsiteY1" fmla="*/ 136738 h 820251"/>
                <a:gd name="connsiteX2" fmla="*/ 1041278 w 2038735"/>
                <a:gd name="connsiteY2" fmla="*/ 811489 h 820251"/>
                <a:gd name="connsiteX3" fmla="*/ 991653 w 2038735"/>
                <a:gd name="connsiteY3" fmla="*/ 809584 h 820251"/>
                <a:gd name="connsiteX4" fmla="*/ 18102 w 2038735"/>
                <a:gd name="connsiteY4" fmla="*/ 138262 h 820251"/>
                <a:gd name="connsiteX5" fmla="*/ 15054 w 2038735"/>
                <a:gd name="connsiteY5" fmla="*/ 92257 h 820251"/>
                <a:gd name="connsiteX6" fmla="*/ 108495 w 2038735"/>
                <a:gd name="connsiteY6" fmla="*/ 2436 h 820251"/>
                <a:gd name="connsiteX7" fmla="*/ 218794 w 2038735"/>
                <a:gd name="connsiteY7" fmla="*/ 65777 h 820251"/>
                <a:gd name="connsiteX8" fmla="*/ 978699 w 2038735"/>
                <a:gd name="connsiteY8" fmla="*/ 571364 h 820251"/>
                <a:gd name="connsiteX9" fmla="*/ 1057089 w 2038735"/>
                <a:gd name="connsiteY9" fmla="*/ 570983 h 820251"/>
                <a:gd name="connsiteX10" fmla="*/ 1886050 w 2038735"/>
                <a:gd name="connsiteY10" fmla="*/ 14818 h 820251"/>
                <a:gd name="connsiteX11" fmla="*/ 1955487 w 2038735"/>
                <a:gd name="connsiteY11" fmla="*/ 21962 h 820251"/>
                <a:gd name="connsiteX12" fmla="*/ 2022924 w 2038735"/>
                <a:gd name="connsiteY12" fmla="*/ 95019 h 820251"/>
                <a:gd name="connsiteX13" fmla="*/ 2038736 w 2038735"/>
                <a:gd name="connsiteY13" fmla="*/ 114545 h 820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38735" h="820251">
                  <a:moveTo>
                    <a:pt x="2038736" y="114545"/>
                  </a:moveTo>
                  <a:cubicBezTo>
                    <a:pt x="2035879" y="128928"/>
                    <a:pt x="2025687" y="131595"/>
                    <a:pt x="2018257" y="136738"/>
                  </a:cubicBezTo>
                  <a:cubicBezTo>
                    <a:pt x="1692502" y="361624"/>
                    <a:pt x="1366557" y="586128"/>
                    <a:pt x="1041278" y="811489"/>
                  </a:cubicBezTo>
                  <a:cubicBezTo>
                    <a:pt x="1021656" y="825110"/>
                    <a:pt x="1009083" y="821586"/>
                    <a:pt x="991653" y="809584"/>
                  </a:cubicBezTo>
                  <a:cubicBezTo>
                    <a:pt x="667517" y="585271"/>
                    <a:pt x="343191" y="361147"/>
                    <a:pt x="18102" y="138262"/>
                  </a:cubicBezTo>
                  <a:cubicBezTo>
                    <a:pt x="-7806" y="120546"/>
                    <a:pt x="-3234" y="110164"/>
                    <a:pt x="15054" y="92257"/>
                  </a:cubicBezTo>
                  <a:cubicBezTo>
                    <a:pt x="46582" y="61396"/>
                    <a:pt x="72585" y="10342"/>
                    <a:pt x="108495" y="2436"/>
                  </a:cubicBezTo>
                  <a:cubicBezTo>
                    <a:pt x="144880" y="-5565"/>
                    <a:pt x="182409" y="41774"/>
                    <a:pt x="218794" y="65777"/>
                  </a:cubicBezTo>
                  <a:cubicBezTo>
                    <a:pt x="472445" y="233703"/>
                    <a:pt x="726096" y="401724"/>
                    <a:pt x="978699" y="571364"/>
                  </a:cubicBezTo>
                  <a:cubicBezTo>
                    <a:pt x="1008226" y="591176"/>
                    <a:pt x="1027657" y="590890"/>
                    <a:pt x="1057089" y="570983"/>
                  </a:cubicBezTo>
                  <a:cubicBezTo>
                    <a:pt x="1332838" y="384769"/>
                    <a:pt x="1610111" y="200842"/>
                    <a:pt x="1886050" y="14818"/>
                  </a:cubicBezTo>
                  <a:cubicBezTo>
                    <a:pt x="1914720" y="-4517"/>
                    <a:pt x="1933104" y="-7661"/>
                    <a:pt x="1955487" y="21962"/>
                  </a:cubicBezTo>
                  <a:cubicBezTo>
                    <a:pt x="1975395" y="48251"/>
                    <a:pt x="2000350" y="70635"/>
                    <a:pt x="2022924" y="95019"/>
                  </a:cubicBezTo>
                  <a:cubicBezTo>
                    <a:pt x="2029116" y="101686"/>
                    <a:pt x="2034450" y="109116"/>
                    <a:pt x="2038736" y="114545"/>
                  </a:cubicBezTo>
                  <a:close/>
                </a:path>
              </a:pathLst>
            </a:custGeom>
            <a:grpFill/>
            <a:ln w="9525" cap="flat">
              <a:noFill/>
              <a:prstDash val="solid"/>
              <a:miter/>
            </a:ln>
          </p:spPr>
          <p:txBody>
            <a:bodyPr rtlCol="0" anchor="ctr">
              <a:noAutofit/>
            </a:bodyPr>
            <a:lstStyle/>
            <a:p>
              <a:endParaRPr lang="en-IN" dirty="0"/>
            </a:p>
          </p:txBody>
        </p:sp>
        <p:sp>
          <p:nvSpPr>
            <p:cNvPr id="177" name="Freeform: Shape 217">
              <a:extLst>
                <a:ext uri="{FF2B5EF4-FFF2-40B4-BE49-F238E27FC236}">
                  <a16:creationId xmlns:a16="http://schemas.microsoft.com/office/drawing/2014/main" id="{0DB8666E-674D-46A8-B438-A19B099AAED1}"/>
                </a:ext>
              </a:extLst>
            </p:cNvPr>
            <p:cNvSpPr/>
            <p:nvPr/>
          </p:nvSpPr>
          <p:spPr>
            <a:xfrm>
              <a:off x="5080411" y="3701274"/>
              <a:ext cx="2030891" cy="825672"/>
            </a:xfrm>
            <a:custGeom>
              <a:avLst/>
              <a:gdLst>
                <a:gd name="connsiteX0" fmla="*/ 1016827 w 2030891"/>
                <a:gd name="connsiteY0" fmla="*/ 825672 h 825672"/>
                <a:gd name="connsiteX1" fmla="*/ 988537 w 2030891"/>
                <a:gd name="connsiteY1" fmla="*/ 808432 h 825672"/>
                <a:gd name="connsiteX2" fmla="*/ 22512 w 2030891"/>
                <a:gd name="connsiteY2" fmla="*/ 142634 h 825672"/>
                <a:gd name="connsiteX3" fmla="*/ 18226 w 2030891"/>
                <a:gd name="connsiteY3" fmla="*/ 87103 h 825672"/>
                <a:gd name="connsiteX4" fmla="*/ 108904 w 2030891"/>
                <a:gd name="connsiteY4" fmla="*/ 2712 h 825672"/>
                <a:gd name="connsiteX5" fmla="*/ 215965 w 2030891"/>
                <a:gd name="connsiteY5" fmla="*/ 64339 h 825672"/>
                <a:gd name="connsiteX6" fmla="*/ 979679 w 2030891"/>
                <a:gd name="connsiteY6" fmla="*/ 573069 h 825672"/>
                <a:gd name="connsiteX7" fmla="*/ 1054165 w 2030891"/>
                <a:gd name="connsiteY7" fmla="*/ 571736 h 825672"/>
                <a:gd name="connsiteX8" fmla="*/ 1882649 w 2030891"/>
                <a:gd name="connsiteY8" fmla="*/ 15571 h 825672"/>
                <a:gd name="connsiteX9" fmla="*/ 1955039 w 2030891"/>
                <a:gd name="connsiteY9" fmla="*/ 23762 h 825672"/>
                <a:gd name="connsiteX10" fmla="*/ 2030572 w 2030891"/>
                <a:gd name="connsiteY10" fmla="*/ 119393 h 825672"/>
                <a:gd name="connsiteX11" fmla="*/ 1937037 w 2030891"/>
                <a:gd name="connsiteY11" fmla="*/ 191879 h 825672"/>
                <a:gd name="connsiteX12" fmla="*/ 1052926 w 2030891"/>
                <a:gd name="connsiteY12" fmla="*/ 801574 h 825672"/>
                <a:gd name="connsiteX13" fmla="*/ 1016827 w 2030891"/>
                <a:gd name="connsiteY13" fmla="*/ 825672 h 82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30891" h="825672">
                  <a:moveTo>
                    <a:pt x="1016827" y="825672"/>
                  </a:moveTo>
                  <a:cubicBezTo>
                    <a:pt x="1007111" y="819767"/>
                    <a:pt x="997491" y="814623"/>
                    <a:pt x="988537" y="808432"/>
                  </a:cubicBezTo>
                  <a:cubicBezTo>
                    <a:pt x="666592" y="586309"/>
                    <a:pt x="345028" y="363710"/>
                    <a:pt x="22512" y="142634"/>
                  </a:cubicBezTo>
                  <a:cubicBezTo>
                    <a:pt x="-7778" y="121870"/>
                    <a:pt x="-5777" y="109202"/>
                    <a:pt x="18226" y="87103"/>
                  </a:cubicBezTo>
                  <a:cubicBezTo>
                    <a:pt x="49468" y="58338"/>
                    <a:pt x="75852" y="6712"/>
                    <a:pt x="108904" y="2712"/>
                  </a:cubicBezTo>
                  <a:cubicBezTo>
                    <a:pt x="141670" y="-1193"/>
                    <a:pt x="180722" y="40907"/>
                    <a:pt x="215965" y="64339"/>
                  </a:cubicBezTo>
                  <a:cubicBezTo>
                    <a:pt x="470854" y="233408"/>
                    <a:pt x="725838" y="402381"/>
                    <a:pt x="979679" y="573069"/>
                  </a:cubicBezTo>
                  <a:cubicBezTo>
                    <a:pt x="1008445" y="592405"/>
                    <a:pt x="1027114" y="589928"/>
                    <a:pt x="1054165" y="571736"/>
                  </a:cubicBezTo>
                  <a:cubicBezTo>
                    <a:pt x="1330009" y="385903"/>
                    <a:pt x="1607091" y="201880"/>
                    <a:pt x="1882649" y="15571"/>
                  </a:cubicBezTo>
                  <a:cubicBezTo>
                    <a:pt x="1913320" y="-5194"/>
                    <a:pt x="1932370" y="-7765"/>
                    <a:pt x="1955039" y="23762"/>
                  </a:cubicBezTo>
                  <a:cubicBezTo>
                    <a:pt x="1979518" y="57862"/>
                    <a:pt x="2035621" y="83960"/>
                    <a:pt x="2030572" y="119393"/>
                  </a:cubicBezTo>
                  <a:cubicBezTo>
                    <a:pt x="2026572" y="147492"/>
                    <a:pt x="1970660" y="168733"/>
                    <a:pt x="1937037" y="191879"/>
                  </a:cubicBezTo>
                  <a:cubicBezTo>
                    <a:pt x="1642429" y="395237"/>
                    <a:pt x="1347725" y="598406"/>
                    <a:pt x="1052926" y="801574"/>
                  </a:cubicBezTo>
                  <a:cubicBezTo>
                    <a:pt x="1041211" y="809670"/>
                    <a:pt x="1029304" y="817385"/>
                    <a:pt x="1016827" y="825672"/>
                  </a:cubicBezTo>
                  <a:close/>
                </a:path>
              </a:pathLst>
            </a:custGeom>
            <a:grpFill/>
            <a:ln w="9525" cap="flat">
              <a:noFill/>
              <a:prstDash val="solid"/>
              <a:miter/>
            </a:ln>
          </p:spPr>
          <p:txBody>
            <a:bodyPr rtlCol="0" anchor="ctr">
              <a:noAutofit/>
            </a:bodyPr>
            <a:lstStyle/>
            <a:p>
              <a:endParaRPr lang="en-IN" dirty="0"/>
            </a:p>
          </p:txBody>
        </p:sp>
      </p:grpSp>
      <p:pic>
        <p:nvPicPr>
          <p:cNvPr id="178" name="Shape 199">
            <a:extLst>
              <a:ext uri="{FF2B5EF4-FFF2-40B4-BE49-F238E27FC236}">
                <a16:creationId xmlns:a16="http://schemas.microsoft.com/office/drawing/2014/main" id="{1E0B44BF-7BF7-44E4-87B7-0A7806462B2B}"/>
              </a:ext>
            </a:extLst>
          </p:cNvPr>
          <p:cNvPicPr preferRelativeResize="0"/>
          <p:nvPr/>
        </p:nvPicPr>
        <p:blipFill rotWithShape="1">
          <a:blip r:embed="rId4">
            <a:alphaModFix/>
          </a:blip>
          <a:srcRect/>
          <a:stretch/>
        </p:blipFill>
        <p:spPr>
          <a:xfrm>
            <a:off x="2999243" y="4174177"/>
            <a:ext cx="912265" cy="251891"/>
          </a:xfrm>
          <a:prstGeom prst="rect">
            <a:avLst/>
          </a:prstGeom>
          <a:noFill/>
          <a:ln>
            <a:noFill/>
          </a:ln>
        </p:spPr>
      </p:pic>
      <p:pic>
        <p:nvPicPr>
          <p:cNvPr id="179" name="Picture 178">
            <a:extLst>
              <a:ext uri="{FF2B5EF4-FFF2-40B4-BE49-F238E27FC236}">
                <a16:creationId xmlns:a16="http://schemas.microsoft.com/office/drawing/2014/main" id="{4557BC08-ABBD-472C-A7E9-ABBDBAF46D99}"/>
              </a:ext>
            </a:extLst>
          </p:cNvPr>
          <p:cNvPicPr>
            <a:picLocks noChangeAspect="1"/>
          </p:cNvPicPr>
          <p:nvPr/>
        </p:nvPicPr>
        <p:blipFill>
          <a:blip r:embed="rId5"/>
          <a:stretch>
            <a:fillRect/>
          </a:stretch>
        </p:blipFill>
        <p:spPr>
          <a:xfrm>
            <a:off x="5108494" y="5787510"/>
            <a:ext cx="991859" cy="150268"/>
          </a:xfrm>
          <a:prstGeom prst="rect">
            <a:avLst/>
          </a:prstGeom>
        </p:spPr>
      </p:pic>
      <p:pic>
        <p:nvPicPr>
          <p:cNvPr id="180" name="Shape 203">
            <a:extLst>
              <a:ext uri="{FF2B5EF4-FFF2-40B4-BE49-F238E27FC236}">
                <a16:creationId xmlns:a16="http://schemas.microsoft.com/office/drawing/2014/main" id="{54FE684D-108A-4481-933F-465C974D1405}"/>
              </a:ext>
            </a:extLst>
          </p:cNvPr>
          <p:cNvPicPr preferRelativeResize="0"/>
          <p:nvPr/>
        </p:nvPicPr>
        <p:blipFill rotWithShape="1">
          <a:blip r:embed="rId6">
            <a:alphaModFix/>
          </a:blip>
          <a:srcRect/>
          <a:stretch/>
        </p:blipFill>
        <p:spPr>
          <a:xfrm>
            <a:off x="7291730" y="4162722"/>
            <a:ext cx="858403" cy="319321"/>
          </a:xfrm>
          <a:prstGeom prst="rect">
            <a:avLst/>
          </a:prstGeom>
          <a:noFill/>
          <a:ln>
            <a:noFill/>
          </a:ln>
        </p:spPr>
      </p:pic>
      <p:pic>
        <p:nvPicPr>
          <p:cNvPr id="181" name="Picture 180">
            <a:extLst>
              <a:ext uri="{FF2B5EF4-FFF2-40B4-BE49-F238E27FC236}">
                <a16:creationId xmlns:a16="http://schemas.microsoft.com/office/drawing/2014/main" id="{E452BB13-FF30-4F8B-B401-990815664E4A}"/>
              </a:ext>
            </a:extLst>
          </p:cNvPr>
          <p:cNvPicPr>
            <a:picLocks noChangeAspect="1"/>
          </p:cNvPicPr>
          <p:nvPr/>
        </p:nvPicPr>
        <p:blipFill>
          <a:blip r:embed="rId7"/>
          <a:stretch>
            <a:fillRect/>
          </a:stretch>
        </p:blipFill>
        <p:spPr>
          <a:xfrm>
            <a:off x="9449456" y="5931999"/>
            <a:ext cx="789033" cy="230611"/>
          </a:xfrm>
          <a:prstGeom prst="rect">
            <a:avLst/>
          </a:prstGeom>
        </p:spPr>
      </p:pic>
      <p:pic>
        <p:nvPicPr>
          <p:cNvPr id="182" name="Picture 20" descr="Image result for microsoft logo transparent background">
            <a:extLst>
              <a:ext uri="{FF2B5EF4-FFF2-40B4-BE49-F238E27FC236}">
                <a16:creationId xmlns:a16="http://schemas.microsoft.com/office/drawing/2014/main" id="{112AE6B0-FFF4-483F-A878-E8F1085093D0}"/>
              </a:ext>
            </a:extLst>
          </p:cNvPr>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9391855" y="5635807"/>
            <a:ext cx="1003062" cy="20878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793910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A5E0259-1CBC-4BF0-B5AE-5E37E3B8775B}"/>
              </a:ext>
            </a:extLst>
          </p:cNvPr>
          <p:cNvGrpSpPr/>
          <p:nvPr/>
        </p:nvGrpSpPr>
        <p:grpSpPr>
          <a:xfrm>
            <a:off x="891038" y="1826999"/>
            <a:ext cx="10450987" cy="898924"/>
            <a:chOff x="-1311058" y="1342354"/>
            <a:chExt cx="10450987" cy="898924"/>
          </a:xfrm>
        </p:grpSpPr>
        <p:pic>
          <p:nvPicPr>
            <p:cNvPr id="30" name="Picture 20" descr="Image result for microsoft logo transparent background">
              <a:extLst>
                <a:ext uri="{FF2B5EF4-FFF2-40B4-BE49-F238E27FC236}">
                  <a16:creationId xmlns:a16="http://schemas.microsoft.com/office/drawing/2014/main" id="{64A38803-8D22-4B75-9FBB-181E853F0BE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5522" b="18067"/>
            <a:stretch/>
          </p:blipFill>
          <p:spPr bwMode="auto">
            <a:xfrm>
              <a:off x="611228" y="1585030"/>
              <a:ext cx="1986896" cy="413572"/>
            </a:xfrm>
            <a:prstGeom prst="rect">
              <a:avLst/>
            </a:prstGeom>
            <a:noFill/>
            <a:extLst>
              <a:ext uri="{909E8E84-426E-40dd-AFC4-6F175D3DCCD1}">
                <a14:hiddenFill xmlns:a14="http://schemas.microsoft.com/office/drawing/2010/main" xmlns="">
                  <a:solidFill>
                    <a:srgbClr val="FFFFFF"/>
                  </a:solidFill>
                </a14:hiddenFill>
              </a:ext>
            </a:extLst>
          </p:spPr>
        </p:pic>
        <p:pic>
          <p:nvPicPr>
            <p:cNvPr id="33" name="Picture 2" descr="Image result for facebook logo">
              <a:extLst>
                <a:ext uri="{FF2B5EF4-FFF2-40B4-BE49-F238E27FC236}">
                  <a16:creationId xmlns:a16="http://schemas.microsoft.com/office/drawing/2014/main" id="{B2EC1BBB-9A70-4300-A991-9EBF434DEB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41214" y="1342354"/>
              <a:ext cx="898924" cy="898924"/>
            </a:xfrm>
            <a:prstGeom prst="rect">
              <a:avLst/>
            </a:prstGeom>
            <a:noFill/>
            <a:extLst>
              <a:ext uri="{909E8E84-426E-40dd-AFC4-6F175D3DCCD1}">
                <a14:hiddenFill xmlns:a14="http://schemas.microsoft.com/office/drawing/2010/main" xmlns="">
                  <a:solidFill>
                    <a:srgbClr val="FFFFFF"/>
                  </a:solidFill>
                </a14:hiddenFill>
              </a:ext>
            </a:extLst>
          </p:spPr>
        </p:pic>
        <p:pic>
          <p:nvPicPr>
            <p:cNvPr id="35" name="Picture 4" descr="Image result for Google logo">
              <a:extLst>
                <a:ext uri="{FF2B5EF4-FFF2-40B4-BE49-F238E27FC236}">
                  <a16:creationId xmlns:a16="http://schemas.microsoft.com/office/drawing/2014/main" id="{2B783CA1-A57F-40B3-A542-9712896F32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11058" y="1578966"/>
              <a:ext cx="1259469" cy="425701"/>
            </a:xfrm>
            <a:prstGeom prst="rect">
              <a:avLst/>
            </a:prstGeom>
            <a:noFill/>
            <a:extLst>
              <a:ext uri="{909E8E84-426E-40dd-AFC4-6F175D3DCCD1}">
                <a14:hiddenFill xmlns:a14="http://schemas.microsoft.com/office/drawing/2010/main" xmlns="">
                  <a:solidFill>
                    <a:srgbClr val="FFFFFF"/>
                  </a:solidFill>
                </a14:hiddenFill>
              </a:ext>
            </a:extLst>
          </p:spPr>
        </p:pic>
        <p:pic>
          <p:nvPicPr>
            <p:cNvPr id="39" name="Picture 6" descr="Image result for adobe">
              <a:extLst>
                <a:ext uri="{FF2B5EF4-FFF2-40B4-BE49-F238E27FC236}">
                  <a16:creationId xmlns:a16="http://schemas.microsoft.com/office/drawing/2014/main" id="{4F1CC29D-C778-4C09-A97E-74D7DBC89E7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85424" y="1614038"/>
              <a:ext cx="1354505" cy="35555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apple logo">
              <a:extLst>
                <a:ext uri="{FF2B5EF4-FFF2-40B4-BE49-F238E27FC236}">
                  <a16:creationId xmlns:a16="http://schemas.microsoft.com/office/drawing/2014/main" id="{6D063142-A64D-4199-8DC6-253815812193}"/>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894904" y="1466521"/>
              <a:ext cx="563544" cy="650591"/>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132254C6-69A6-46BA-AD12-2178C7E1175A}"/>
              </a:ext>
            </a:extLst>
          </p:cNvPr>
          <p:cNvSpPr>
            <a:spLocks noGrp="1"/>
          </p:cNvSpPr>
          <p:nvPr>
            <p:ph type="title"/>
          </p:nvPr>
        </p:nvSpPr>
        <p:spPr>
          <a:xfrm>
            <a:off x="401782" y="58925"/>
            <a:ext cx="11471480" cy="408349"/>
          </a:xfrm>
        </p:spPr>
        <p:txBody>
          <a:bodyPr/>
          <a:lstStyle/>
          <a:p>
            <a:r>
              <a:rPr lang="en-IN" dirty="0"/>
              <a:t>Trusted Analytics Partner to leading companies</a:t>
            </a:r>
            <a:endParaRPr lang="en-US" dirty="0"/>
          </a:p>
        </p:txBody>
      </p:sp>
      <p:pic>
        <p:nvPicPr>
          <p:cNvPr id="28" name="Picture 6" descr="Image result for whirlpool logo">
            <a:extLst>
              <a:ext uri="{FF2B5EF4-FFF2-40B4-BE49-F238E27FC236}">
                <a16:creationId xmlns:a16="http://schemas.microsoft.com/office/drawing/2014/main" id="{98853603-70A2-4A37-BD3A-A64EDF8C55D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7859" y="5275619"/>
            <a:ext cx="1302077" cy="433592"/>
          </a:xfrm>
          <a:prstGeom prst="rect">
            <a:avLst/>
          </a:prstGeom>
          <a:noFill/>
          <a:extLst>
            <a:ext uri="{909E8E84-426E-40dd-AFC4-6F175D3DCCD1}">
              <a14:hiddenFill xmlns:a14="http://schemas.microsoft.com/office/drawing/2010/main" xmlns="">
                <a:solidFill>
                  <a:srgbClr val="FFFFFF"/>
                </a:solidFill>
              </a14:hiddenFill>
            </a:ext>
          </a:extLst>
        </p:spPr>
      </p:pic>
      <p:pic>
        <p:nvPicPr>
          <p:cNvPr id="29" name="Picture 16" descr="Image result for metlife logo transparent">
            <a:extLst>
              <a:ext uri="{FF2B5EF4-FFF2-40B4-BE49-F238E27FC236}">
                <a16:creationId xmlns:a16="http://schemas.microsoft.com/office/drawing/2014/main" id="{0CEB4FC8-6005-4321-9357-B28A51D3D8A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02704" y="991589"/>
            <a:ext cx="1173658" cy="273853"/>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30">
            <a:extLst>
              <a:ext uri="{FF2B5EF4-FFF2-40B4-BE49-F238E27FC236}">
                <a16:creationId xmlns:a16="http://schemas.microsoft.com/office/drawing/2014/main" id="{28EED11C-8182-4358-AA54-58150A9F1A60}"/>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12365" y="5160714"/>
            <a:ext cx="1653829" cy="443537"/>
          </a:xfrm>
          <a:prstGeom prst="rect">
            <a:avLst/>
          </a:prstGeom>
        </p:spPr>
      </p:pic>
      <p:pic>
        <p:nvPicPr>
          <p:cNvPr id="32" name="Picture 26" descr="Image result for sony pictures logo transparent">
            <a:extLst>
              <a:ext uri="{FF2B5EF4-FFF2-40B4-BE49-F238E27FC236}">
                <a16:creationId xmlns:a16="http://schemas.microsoft.com/office/drawing/2014/main" id="{57ADFC1F-AA1D-46B2-9BE2-0885F9412A3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47974" y="962334"/>
            <a:ext cx="1263934" cy="446298"/>
          </a:xfrm>
          <a:prstGeom prst="rect">
            <a:avLst/>
          </a:prstGeom>
          <a:noFill/>
          <a:extLst>
            <a:ext uri="{909E8E84-426E-40dd-AFC4-6F175D3DCCD1}">
              <a14:hiddenFill xmlns:a14="http://schemas.microsoft.com/office/drawing/2010/main" xmlns="">
                <a:solidFill>
                  <a:srgbClr val="FFFFFF"/>
                </a:solidFill>
              </a14:hiddenFill>
            </a:ext>
          </a:extLst>
        </p:spPr>
      </p:pic>
      <p:pic>
        <p:nvPicPr>
          <p:cNvPr id="38" name="Picture 2" descr="Image result for paypal logo transparent background">
            <a:extLst>
              <a:ext uri="{FF2B5EF4-FFF2-40B4-BE49-F238E27FC236}">
                <a16:creationId xmlns:a16="http://schemas.microsoft.com/office/drawing/2014/main" id="{8641FE80-6916-4E8C-BFD4-689DCBF056F9}"/>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0396" b="20527"/>
          <a:stretch/>
        </p:blipFill>
        <p:spPr bwMode="auto">
          <a:xfrm>
            <a:off x="9987520" y="4025881"/>
            <a:ext cx="1604486" cy="554171"/>
          </a:xfrm>
          <a:prstGeom prst="rect">
            <a:avLst/>
          </a:prstGeom>
          <a:noFill/>
          <a:extLst>
            <a:ext uri="{909E8E84-426E-40dd-AFC4-6F175D3DCCD1}">
              <a14:hiddenFill xmlns:a14="http://schemas.microsoft.com/office/drawing/2010/main" xmlns="">
                <a:solidFill>
                  <a:srgbClr val="FFFFFF"/>
                </a:solidFill>
              </a14:hiddenFill>
            </a:ext>
          </a:extLst>
        </p:spPr>
      </p:pic>
      <p:pic>
        <p:nvPicPr>
          <p:cNvPr id="44" name="Picture 12" descr="Image result for sysco logo latest">
            <a:extLst>
              <a:ext uri="{FF2B5EF4-FFF2-40B4-BE49-F238E27FC236}">
                <a16:creationId xmlns:a16="http://schemas.microsoft.com/office/drawing/2014/main" id="{D00314F7-22A1-48FF-85C1-DE5ADEA818A6}"/>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132028" y="3151990"/>
            <a:ext cx="1044334" cy="40046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29D52B88-18F8-4AE6-A990-02D920F7E7EF}"/>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8049977" y="3019225"/>
            <a:ext cx="657588" cy="727292"/>
          </a:xfrm>
          <a:prstGeom prst="rect">
            <a:avLst/>
          </a:prstGeom>
        </p:spPr>
      </p:pic>
      <p:pic>
        <p:nvPicPr>
          <p:cNvPr id="54" name="Picture 36" descr="Image result for ebay logo transparent">
            <a:extLst>
              <a:ext uri="{FF2B5EF4-FFF2-40B4-BE49-F238E27FC236}">
                <a16:creationId xmlns:a16="http://schemas.microsoft.com/office/drawing/2014/main" id="{6E87272E-205A-4C9D-9793-F34080C23974}"/>
              </a:ext>
            </a:extLst>
          </p:cNvPr>
          <p:cNvPicPr>
            <a:picLocks noChangeAspect="1" noChangeArrowheads="1"/>
          </p:cNvPicPr>
          <p:nvPr/>
        </p:nvPicPr>
        <p:blipFill>
          <a:blip r:embed="rId14" cstate="hqprint">
            <a:extLst>
              <a:ext uri="{28A0092B-C50C-407E-A947-70E740481C1C}">
                <a14:useLocalDpi xmlns:a14="http://schemas.microsoft.com/office/drawing/2010/main" val="0"/>
              </a:ext>
            </a:extLst>
          </a:blip>
          <a:srcRect/>
          <a:stretch>
            <a:fillRect/>
          </a:stretch>
        </p:blipFill>
        <p:spPr bwMode="auto">
          <a:xfrm>
            <a:off x="884280" y="4124804"/>
            <a:ext cx="1244394" cy="543008"/>
          </a:xfrm>
          <a:prstGeom prst="rect">
            <a:avLst/>
          </a:prstGeom>
          <a:noFill/>
          <a:extLst>
            <a:ext uri="{909E8E84-426E-40dd-AFC4-6F175D3DCCD1}">
              <a14:hiddenFill xmlns:a14="http://schemas.microsoft.com/office/drawing/2010/main" xmlns="">
                <a:solidFill>
                  <a:srgbClr val="FFFFFF"/>
                </a:solidFill>
              </a14:hiddenFill>
            </a:ext>
          </a:extLst>
        </p:spPr>
      </p:pic>
      <p:pic>
        <p:nvPicPr>
          <p:cNvPr id="56" name="Picture 10" descr="Image result for uber logo latest">
            <a:extLst>
              <a:ext uri="{FF2B5EF4-FFF2-40B4-BE49-F238E27FC236}">
                <a16:creationId xmlns:a16="http://schemas.microsoft.com/office/drawing/2014/main" id="{EA3E3502-E5A2-4036-8DD1-55DD9F4179BB}"/>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26702" t="39392" r="27620" b="38031"/>
          <a:stretch/>
        </p:blipFill>
        <p:spPr bwMode="auto">
          <a:xfrm>
            <a:off x="867528" y="3213289"/>
            <a:ext cx="1453110" cy="33916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Image result for walmart">
            <a:extLst>
              <a:ext uri="{FF2B5EF4-FFF2-40B4-BE49-F238E27FC236}">
                <a16:creationId xmlns:a16="http://schemas.microsoft.com/office/drawing/2014/main" id="{643038CA-B4DC-4FB7-9723-65D394F94953}"/>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581980" y="4122052"/>
            <a:ext cx="1904581" cy="454592"/>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 descr="Image result for luxottica logo">
            <a:extLst>
              <a:ext uri="{FF2B5EF4-FFF2-40B4-BE49-F238E27FC236}">
                <a16:creationId xmlns:a16="http://schemas.microsoft.com/office/drawing/2014/main" id="{964D66BE-B1A9-4D78-88CD-03C1EBA11570}"/>
              </a:ext>
            </a:extLst>
          </p:cNvPr>
          <p:cNvPicPr>
            <a:picLocks noChangeAspect="1" noChangeArrowheads="1"/>
          </p:cNvPicPr>
          <p:nvPr/>
        </p:nvPicPr>
        <p:blipFill>
          <a:blip r:embed="rId17" cstate="hqprint">
            <a:extLst>
              <a:ext uri="{28A0092B-C50C-407E-A947-70E740481C1C}">
                <a14:useLocalDpi xmlns:a14="http://schemas.microsoft.com/office/drawing/2010/main" val="0"/>
              </a:ext>
            </a:extLst>
          </a:blip>
          <a:srcRect/>
          <a:stretch>
            <a:fillRect/>
          </a:stretch>
        </p:blipFill>
        <p:spPr bwMode="auto">
          <a:xfrm>
            <a:off x="5390226" y="4174272"/>
            <a:ext cx="1453110" cy="357601"/>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8" descr="Image result for sams club logo">
            <a:extLst>
              <a:ext uri="{FF2B5EF4-FFF2-40B4-BE49-F238E27FC236}">
                <a16:creationId xmlns:a16="http://schemas.microsoft.com/office/drawing/2014/main" id="{7299F1CF-4734-4967-A428-3CA4B5E8B396}"/>
              </a:ext>
            </a:extLst>
          </p:cNvPr>
          <p:cNvPicPr>
            <a:picLocks noChangeAspect="1" noChangeArrowheads="1"/>
          </p:cNvPicPr>
          <p:nvPr/>
        </p:nvPicPr>
        <p:blipFill>
          <a:blip r:embed="rId18" cstate="hqprint">
            <a:extLst>
              <a:ext uri="{28A0092B-C50C-407E-A947-70E740481C1C}">
                <a14:useLocalDpi xmlns:a14="http://schemas.microsoft.com/office/drawing/2010/main" val="0"/>
              </a:ext>
            </a:extLst>
          </a:blip>
          <a:srcRect/>
          <a:stretch>
            <a:fillRect/>
          </a:stretch>
        </p:blipFill>
        <p:spPr bwMode="auto">
          <a:xfrm>
            <a:off x="2805002" y="4122052"/>
            <a:ext cx="2003539" cy="44714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FA3AACE-809B-4257-B466-A6E1426F7BD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693222" y="5153691"/>
            <a:ext cx="1943100" cy="4953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extLst>
              <a:ext uri="{FF2B5EF4-FFF2-40B4-BE49-F238E27FC236}">
                <a16:creationId xmlns:a16="http://schemas.microsoft.com/office/drawing/2014/main" id="{6AF10755-9882-4DA9-84AA-F123FDE0DF7F}"/>
              </a:ext>
            </a:extLst>
          </p:cNvPr>
          <p:cNvPicPr>
            <a:picLocks noChangeAspect="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27646" y="5295364"/>
            <a:ext cx="1355692" cy="292690"/>
          </a:xfrm>
          <a:prstGeom prst="rect">
            <a:avLst/>
          </a:prstGeom>
        </p:spPr>
      </p:pic>
      <p:pic>
        <p:nvPicPr>
          <p:cNvPr id="1034" name="Picture 10" descr="Related image">
            <a:extLst>
              <a:ext uri="{FF2B5EF4-FFF2-40B4-BE49-F238E27FC236}">
                <a16:creationId xmlns:a16="http://schemas.microsoft.com/office/drawing/2014/main" id="{B0EA6182-4AEA-44A6-A6AC-6B33AD002E66}"/>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148504" y="4711519"/>
            <a:ext cx="2460535" cy="13840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hlinkClick r:id="" action="ppaction://noaction"/>
            <a:extLst>
              <a:ext uri="{FF2B5EF4-FFF2-40B4-BE49-F238E27FC236}">
                <a16:creationId xmlns:a16="http://schemas.microsoft.com/office/drawing/2014/main" id="{F6D44FA0-C625-4928-AFCC-2755A36901DB}"/>
              </a:ext>
            </a:extLst>
          </p:cNvPr>
          <p:cNvPicPr>
            <a:picLocks noChangeAspect="1"/>
          </p:cNvPicPr>
          <p:nvPr/>
        </p:nvPicPr>
        <p:blipFill>
          <a:blip r:embed="rId22">
            <a:clrChange>
              <a:clrFrom>
                <a:srgbClr val="FFFFFF"/>
              </a:clrFrom>
              <a:clrTo>
                <a:srgbClr val="FFFFFF">
                  <a:alpha val="0"/>
                </a:srgbClr>
              </a:clrTo>
            </a:clrChange>
          </a:blip>
          <a:stretch>
            <a:fillRect/>
          </a:stretch>
        </p:blipFill>
        <p:spPr>
          <a:xfrm>
            <a:off x="2805002" y="3117193"/>
            <a:ext cx="2000981" cy="470058"/>
          </a:xfrm>
          <a:prstGeom prst="rect">
            <a:avLst/>
          </a:prstGeom>
        </p:spPr>
      </p:pic>
      <p:pic>
        <p:nvPicPr>
          <p:cNvPr id="2050" name="Picture 2" descr="Image result for franklin templeton">
            <a:extLst>
              <a:ext uri="{FF2B5EF4-FFF2-40B4-BE49-F238E27FC236}">
                <a16:creationId xmlns:a16="http://schemas.microsoft.com/office/drawing/2014/main" id="{28A3E978-5E79-406E-9ACC-0527F012C09C}"/>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373633" y="2663733"/>
            <a:ext cx="1438275" cy="14382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2736AB7-E598-4229-8317-5347322B043F}"/>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033484" y="772984"/>
            <a:ext cx="867098" cy="841924"/>
          </a:xfrm>
          <a:prstGeom prst="rect">
            <a:avLst/>
          </a:prstGeom>
        </p:spPr>
      </p:pic>
      <p:pic>
        <p:nvPicPr>
          <p:cNvPr id="7" name="Picture 2">
            <a:extLst>
              <a:ext uri="{FF2B5EF4-FFF2-40B4-BE49-F238E27FC236}">
                <a16:creationId xmlns:a16="http://schemas.microsoft.com/office/drawing/2014/main" id="{20B8C0D3-61F8-4345-8D61-1D7268E0D8ED}"/>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276563" y="726174"/>
            <a:ext cx="868777" cy="8687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BA37AD3C-A945-4D5A-886B-09AE09CA5B7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419755" y="746240"/>
            <a:ext cx="1520371" cy="85878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106AEE1-8682-4098-B0FB-F406BAB429AF}"/>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81848" y="793107"/>
            <a:ext cx="2224469" cy="670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3475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A20AF-7B6B-451E-80DD-0244439DD950}"/>
              </a:ext>
            </a:extLst>
          </p:cNvPr>
          <p:cNvSpPr>
            <a:spLocks noGrp="1"/>
          </p:cNvSpPr>
          <p:nvPr>
            <p:ph type="title"/>
          </p:nvPr>
        </p:nvSpPr>
        <p:spPr/>
        <p:txBody>
          <a:bodyPr/>
          <a:lstStyle/>
          <a:p>
            <a:r>
              <a:rPr lang="en-IN" dirty="0"/>
              <a:t>Driving business benefits for our clients</a:t>
            </a:r>
            <a:endParaRPr lang="en-US" dirty="0"/>
          </a:p>
        </p:txBody>
      </p:sp>
      <p:sp>
        <p:nvSpPr>
          <p:cNvPr id="3" name="Rectangle 2">
            <a:hlinkClick r:id="" action="ppaction://noaction"/>
            <a:extLst>
              <a:ext uri="{FF2B5EF4-FFF2-40B4-BE49-F238E27FC236}">
                <a16:creationId xmlns:a16="http://schemas.microsoft.com/office/drawing/2014/main" id="{89DAC1C0-35DE-417E-9159-7B817FA90E0D}"/>
              </a:ext>
            </a:extLst>
          </p:cNvPr>
          <p:cNvSpPr/>
          <p:nvPr/>
        </p:nvSpPr>
        <p:spPr>
          <a:xfrm>
            <a:off x="516332" y="1354866"/>
            <a:ext cx="4463521" cy="523220"/>
          </a:xfrm>
          <a:prstGeom prst="rect">
            <a:avLst/>
          </a:prstGeom>
        </p:spPr>
        <p:txBody>
          <a:bodyPr wrap="square">
            <a:spAutoFit/>
          </a:bodyPr>
          <a:lstStyle/>
          <a:p>
            <a:pPr defTabSz="914377"/>
            <a:r>
              <a:rPr lang="en-US" sz="1400" i="1" dirty="0">
                <a:solidFill>
                  <a:srgbClr val="44546A"/>
                </a:solidFill>
                <a:latin typeface="Arial" panose="020B0604020202020204" pitchFamily="34" charset="0"/>
                <a:ea typeface="Segoe UI" panose="020B0502040204020203" pitchFamily="34" charset="0"/>
                <a:cs typeface="Arial" panose="020B0604020202020204" pitchFamily="34" charset="0"/>
              </a:rPr>
              <a:t>Predicting vehicle risks across 108 countries by modeling </a:t>
            </a:r>
            <a:r>
              <a:rPr lang="en-US" sz="1400" b="1" i="1" dirty="0">
                <a:solidFill>
                  <a:srgbClr val="44546A"/>
                </a:solidFill>
                <a:latin typeface="Arial" panose="020B0604020202020204" pitchFamily="34" charset="0"/>
                <a:ea typeface="Segoe UI" panose="020B0502040204020203" pitchFamily="34" charset="0"/>
                <a:cs typeface="Arial" panose="020B0604020202020204" pitchFamily="34" charset="0"/>
              </a:rPr>
              <a:t>driver behavior using sensor data </a:t>
            </a:r>
          </a:p>
        </p:txBody>
      </p:sp>
      <p:sp>
        <p:nvSpPr>
          <p:cNvPr id="4" name="Rectangle 3">
            <a:hlinkClick r:id="" action="ppaction://noaction"/>
            <a:extLst>
              <a:ext uri="{FF2B5EF4-FFF2-40B4-BE49-F238E27FC236}">
                <a16:creationId xmlns:a16="http://schemas.microsoft.com/office/drawing/2014/main" id="{93DC1C83-41F1-4E28-9E83-51DEB12B52E9}"/>
              </a:ext>
            </a:extLst>
          </p:cNvPr>
          <p:cNvSpPr/>
          <p:nvPr/>
        </p:nvSpPr>
        <p:spPr>
          <a:xfrm>
            <a:off x="3177767" y="3112848"/>
            <a:ext cx="4827898" cy="307777"/>
          </a:xfrm>
          <a:prstGeom prst="rect">
            <a:avLst/>
          </a:prstGeom>
        </p:spPr>
        <p:txBody>
          <a:bodyPr wrap="square">
            <a:spAutoFit/>
          </a:bodyPr>
          <a:lstStyle/>
          <a:p>
            <a:pPr defTabSz="914377"/>
            <a:r>
              <a:rPr lang="en-US" sz="1400" i="1" dirty="0">
                <a:solidFill>
                  <a:srgbClr val="44546A"/>
                </a:solidFill>
                <a:latin typeface="Arial" panose="020B0604020202020204" pitchFamily="34" charset="0"/>
                <a:ea typeface="Segoe UI" panose="020B0502040204020203" pitchFamily="34" charset="0"/>
                <a:cs typeface="Arial" panose="020B0604020202020204" pitchFamily="34" charset="0"/>
              </a:rPr>
              <a:t>Data lake to enable TV spots revenue optimization  </a:t>
            </a:r>
            <a:endParaRPr lang="en-US" sz="1400" b="1" i="1" dirty="0">
              <a:solidFill>
                <a:srgbClr val="44546A"/>
              </a:solidFill>
              <a:latin typeface="Arial" panose="020B0604020202020204" pitchFamily="34" charset="0"/>
              <a:ea typeface="Segoe UI" panose="020B0502040204020203" pitchFamily="34" charset="0"/>
              <a:cs typeface="Arial" panose="020B0604020202020204" pitchFamily="34" charset="0"/>
            </a:endParaRPr>
          </a:p>
        </p:txBody>
      </p:sp>
      <p:sp>
        <p:nvSpPr>
          <p:cNvPr id="5" name="Rectangle 4">
            <a:hlinkClick r:id="" action="ppaction://noaction"/>
            <a:extLst>
              <a:ext uri="{FF2B5EF4-FFF2-40B4-BE49-F238E27FC236}">
                <a16:creationId xmlns:a16="http://schemas.microsoft.com/office/drawing/2014/main" id="{FC7F3AEB-0306-4910-8EDF-F29A27E465BF}"/>
              </a:ext>
            </a:extLst>
          </p:cNvPr>
          <p:cNvSpPr/>
          <p:nvPr/>
        </p:nvSpPr>
        <p:spPr>
          <a:xfrm>
            <a:off x="971370" y="4520303"/>
            <a:ext cx="3882925" cy="523220"/>
          </a:xfrm>
          <a:prstGeom prst="rect">
            <a:avLst/>
          </a:prstGeom>
        </p:spPr>
        <p:txBody>
          <a:bodyPr wrap="square">
            <a:spAutoFit/>
          </a:bodyPr>
          <a:lstStyle/>
          <a:p>
            <a:pPr defTabSz="914377"/>
            <a:r>
              <a:rPr lang="en-US" sz="1400" i="1" dirty="0">
                <a:solidFill>
                  <a:srgbClr val="44546A"/>
                </a:solidFill>
                <a:latin typeface="Arial" panose="020B0604020202020204" pitchFamily="34" charset="0"/>
                <a:cs typeface="Arial" panose="020B0604020202020204" pitchFamily="34" charset="0"/>
              </a:rPr>
              <a:t>Personalizing campaigns across consumer life cycle through proprietary LVM platform</a:t>
            </a:r>
          </a:p>
        </p:txBody>
      </p:sp>
      <p:sp>
        <p:nvSpPr>
          <p:cNvPr id="6" name="Rectangle 5">
            <a:hlinkClick r:id="" action="ppaction://noaction"/>
            <a:extLst>
              <a:ext uri="{FF2B5EF4-FFF2-40B4-BE49-F238E27FC236}">
                <a16:creationId xmlns:a16="http://schemas.microsoft.com/office/drawing/2014/main" id="{BB6BF440-07CF-45B2-902C-39CBF7C14EC0}"/>
              </a:ext>
            </a:extLst>
          </p:cNvPr>
          <p:cNvSpPr/>
          <p:nvPr/>
        </p:nvSpPr>
        <p:spPr>
          <a:xfrm>
            <a:off x="6610771" y="1354865"/>
            <a:ext cx="4929188" cy="523220"/>
          </a:xfrm>
          <a:prstGeom prst="rect">
            <a:avLst/>
          </a:prstGeom>
        </p:spPr>
        <p:txBody>
          <a:bodyPr wrap="square">
            <a:spAutoFit/>
          </a:bodyPr>
          <a:lstStyle/>
          <a:p>
            <a:pPr defTabSz="914377"/>
            <a:r>
              <a:rPr lang="en-US" sz="1400" i="1" dirty="0">
                <a:solidFill>
                  <a:srgbClr val="44546A"/>
                </a:solidFill>
                <a:latin typeface="Arial" panose="020B0604020202020204" pitchFamily="34" charset="0"/>
                <a:ea typeface="Segoe UI" panose="020B0502040204020203" pitchFamily="34" charset="0"/>
                <a:cs typeface="Arial" panose="020B0604020202020204" pitchFamily="34" charset="0"/>
              </a:rPr>
              <a:t>Improving ROI on Marketing spends of USD 1.6 Billion through Purchase Intent Modeling</a:t>
            </a:r>
            <a:endParaRPr lang="en-US" sz="1400" b="1" i="1" dirty="0">
              <a:solidFill>
                <a:srgbClr val="44546A"/>
              </a:solidFill>
              <a:latin typeface="Arial" panose="020B0604020202020204" pitchFamily="34" charset="0"/>
              <a:ea typeface="Segoe UI" panose="020B0502040204020203" pitchFamily="34" charset="0"/>
              <a:cs typeface="Arial" panose="020B0604020202020204" pitchFamily="34" charset="0"/>
            </a:endParaRPr>
          </a:p>
        </p:txBody>
      </p:sp>
      <p:sp>
        <p:nvSpPr>
          <p:cNvPr id="7" name="Rectangle 6">
            <a:hlinkClick r:id="" action="ppaction://noaction"/>
            <a:extLst>
              <a:ext uri="{FF2B5EF4-FFF2-40B4-BE49-F238E27FC236}">
                <a16:creationId xmlns:a16="http://schemas.microsoft.com/office/drawing/2014/main" id="{DADE6391-E787-4A40-8558-271FEF699F9D}"/>
              </a:ext>
            </a:extLst>
          </p:cNvPr>
          <p:cNvSpPr/>
          <p:nvPr/>
        </p:nvSpPr>
        <p:spPr>
          <a:xfrm>
            <a:off x="4250139" y="5946112"/>
            <a:ext cx="4532427" cy="307777"/>
          </a:xfrm>
          <a:prstGeom prst="rect">
            <a:avLst/>
          </a:prstGeom>
        </p:spPr>
        <p:txBody>
          <a:bodyPr wrap="square">
            <a:spAutoFit/>
          </a:bodyPr>
          <a:lstStyle/>
          <a:p>
            <a:pPr defTabSz="914377"/>
            <a:r>
              <a:rPr lang="en-US" sz="1400" i="1" dirty="0">
                <a:solidFill>
                  <a:srgbClr val="44546A"/>
                </a:solidFill>
                <a:latin typeface="Arial" panose="020B0604020202020204" pitchFamily="34" charset="0"/>
                <a:ea typeface="Segoe UI" panose="020B0502040204020203" pitchFamily="34" charset="0"/>
                <a:cs typeface="Arial" panose="020B0604020202020204" pitchFamily="34" charset="0"/>
              </a:rPr>
              <a:t>Enabling Product innovation through voice of customer</a:t>
            </a:r>
            <a:endParaRPr lang="en-US" sz="1400" b="1" i="1" dirty="0">
              <a:solidFill>
                <a:srgbClr val="44546A"/>
              </a:solidFill>
              <a:latin typeface="Arial" panose="020B0604020202020204" pitchFamily="34" charset="0"/>
              <a:ea typeface="Segoe UI" panose="020B0502040204020203" pitchFamily="34" charset="0"/>
              <a:cs typeface="Arial" panose="020B0604020202020204" pitchFamily="34" charset="0"/>
            </a:endParaRPr>
          </a:p>
        </p:txBody>
      </p:sp>
      <p:sp>
        <p:nvSpPr>
          <p:cNvPr id="8" name="Rectangle 7">
            <a:extLst>
              <a:ext uri="{FF2B5EF4-FFF2-40B4-BE49-F238E27FC236}">
                <a16:creationId xmlns:a16="http://schemas.microsoft.com/office/drawing/2014/main" id="{FD580363-B098-467A-8E57-5BC8BC1D56D0}"/>
              </a:ext>
            </a:extLst>
          </p:cNvPr>
          <p:cNvSpPr/>
          <p:nvPr/>
        </p:nvSpPr>
        <p:spPr>
          <a:xfrm>
            <a:off x="6683745" y="4539007"/>
            <a:ext cx="4151555" cy="738664"/>
          </a:xfrm>
          <a:prstGeom prst="rect">
            <a:avLst/>
          </a:prstGeom>
        </p:spPr>
        <p:txBody>
          <a:bodyPr wrap="square">
            <a:spAutoFit/>
          </a:bodyPr>
          <a:lstStyle/>
          <a:p>
            <a:pPr defTabSz="914377"/>
            <a:r>
              <a:rPr lang="en-US" sz="1400" i="1" dirty="0">
                <a:solidFill>
                  <a:srgbClr val="44546A"/>
                </a:solidFill>
                <a:latin typeface="Arial" panose="020B0604020202020204" pitchFamily="34" charset="0"/>
                <a:cs typeface="Arial" panose="020B0604020202020204" pitchFamily="34" charset="0"/>
              </a:rPr>
              <a:t>Predicting consumer trends and preferences using machine learning</a:t>
            </a:r>
            <a:endParaRPr lang="en-US" sz="1400" b="1" i="1" dirty="0">
              <a:solidFill>
                <a:srgbClr val="44546A"/>
              </a:solidFill>
              <a:latin typeface="Arial" panose="020B0604020202020204" pitchFamily="34" charset="0"/>
              <a:cs typeface="Arial" panose="020B0604020202020204" pitchFamily="34" charset="0"/>
            </a:endParaRPr>
          </a:p>
          <a:p>
            <a:pPr defTabSz="914377"/>
            <a:endParaRPr lang="en-US" sz="1400" i="1" dirty="0">
              <a:solidFill>
                <a:srgbClr val="44546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772E8C2D-AB39-42A1-A9B6-523A69CC7A5D}"/>
              </a:ext>
            </a:extLst>
          </p:cNvPr>
          <p:cNvPicPr>
            <a:picLocks noChangeAspect="1"/>
          </p:cNvPicPr>
          <p:nvPr/>
        </p:nvPicPr>
        <p:blipFill>
          <a:blip r:embed="rId2"/>
          <a:stretch>
            <a:fillRect/>
          </a:stretch>
        </p:blipFill>
        <p:spPr>
          <a:xfrm>
            <a:off x="672997" y="2031593"/>
            <a:ext cx="1328737" cy="189820"/>
          </a:xfrm>
          <a:prstGeom prst="rect">
            <a:avLst/>
          </a:prstGeom>
        </p:spPr>
      </p:pic>
      <p:sp>
        <p:nvSpPr>
          <p:cNvPr id="10" name="TextBox 9">
            <a:extLst>
              <a:ext uri="{FF2B5EF4-FFF2-40B4-BE49-F238E27FC236}">
                <a16:creationId xmlns:a16="http://schemas.microsoft.com/office/drawing/2014/main" id="{1D247A10-0C40-43C5-96B7-F307CBE972A1}"/>
              </a:ext>
            </a:extLst>
          </p:cNvPr>
          <p:cNvSpPr txBox="1"/>
          <p:nvPr/>
        </p:nvSpPr>
        <p:spPr>
          <a:xfrm>
            <a:off x="2001732" y="1945431"/>
            <a:ext cx="2221442" cy="338554"/>
          </a:xfrm>
          <a:prstGeom prst="rect">
            <a:avLst/>
          </a:prstGeom>
          <a:noFill/>
        </p:spPr>
        <p:txBody>
          <a:bodyPr wrap="none" rtlCol="0">
            <a:spAutoFit/>
          </a:bodyPr>
          <a:lstStyle/>
          <a:p>
            <a:pPr defTabSz="914377"/>
            <a:r>
              <a:rPr lang="en-US" sz="1600" dirty="0">
                <a:solidFill>
                  <a:prstClr val="black"/>
                </a:solidFill>
                <a:latin typeface="Arial" panose="020B0604020202020204" pitchFamily="34" charset="0"/>
                <a:cs typeface="Arial" panose="020B0604020202020204" pitchFamily="34" charset="0"/>
              </a:rPr>
              <a:t>AI Award Winner 2018</a:t>
            </a:r>
          </a:p>
        </p:txBody>
      </p:sp>
      <p:sp>
        <p:nvSpPr>
          <p:cNvPr id="11" name="Rectangle 10">
            <a:extLst>
              <a:ext uri="{FF2B5EF4-FFF2-40B4-BE49-F238E27FC236}">
                <a16:creationId xmlns:a16="http://schemas.microsoft.com/office/drawing/2014/main" id="{4BF8C8AD-BC90-464F-B658-6B9A2AA47AF7}"/>
              </a:ext>
            </a:extLst>
          </p:cNvPr>
          <p:cNvSpPr/>
          <p:nvPr/>
        </p:nvSpPr>
        <p:spPr>
          <a:xfrm>
            <a:off x="600785" y="1931575"/>
            <a:ext cx="3649355" cy="369332"/>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prstClr val="white"/>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7490AB9A-8B81-4385-8064-F93976E23DC2}"/>
              </a:ext>
            </a:extLst>
          </p:cNvPr>
          <p:cNvSpPr txBox="1"/>
          <p:nvPr/>
        </p:nvSpPr>
        <p:spPr>
          <a:xfrm>
            <a:off x="7590133" y="1946550"/>
            <a:ext cx="3913251" cy="338554"/>
          </a:xfrm>
          <a:prstGeom prst="rect">
            <a:avLst/>
          </a:prstGeom>
          <a:noFill/>
        </p:spPr>
        <p:txBody>
          <a:bodyPr wrap="none" rtlCol="0">
            <a:spAutoFit/>
          </a:bodyPr>
          <a:lstStyle/>
          <a:p>
            <a:pPr defTabSz="914377"/>
            <a:r>
              <a:rPr lang="en-US" sz="1600" dirty="0">
                <a:solidFill>
                  <a:prstClr val="black"/>
                </a:solidFill>
                <a:latin typeface="Arial" panose="020B0604020202020204" pitchFamily="34" charset="0"/>
                <a:cs typeface="Arial" panose="020B0604020202020204" pitchFamily="34" charset="0"/>
              </a:rPr>
              <a:t>Winner at 2017 Netherlands Conference </a:t>
            </a:r>
          </a:p>
        </p:txBody>
      </p:sp>
      <p:sp>
        <p:nvSpPr>
          <p:cNvPr id="13" name="Rectangle 12">
            <a:extLst>
              <a:ext uri="{FF2B5EF4-FFF2-40B4-BE49-F238E27FC236}">
                <a16:creationId xmlns:a16="http://schemas.microsoft.com/office/drawing/2014/main" id="{4634943E-60A1-4872-92D2-AB82A8654870}"/>
              </a:ext>
            </a:extLst>
          </p:cNvPr>
          <p:cNvSpPr/>
          <p:nvPr/>
        </p:nvSpPr>
        <p:spPr>
          <a:xfrm>
            <a:off x="6053677" y="1917741"/>
            <a:ext cx="5570727" cy="450115"/>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prstClr val="white"/>
              </a:solidFill>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714BA910-2285-4B11-B8C6-BAD685DE24B1}"/>
              </a:ext>
            </a:extLst>
          </p:cNvPr>
          <p:cNvPicPr>
            <a:picLocks noChangeAspect="1"/>
          </p:cNvPicPr>
          <p:nvPr/>
        </p:nvPicPr>
        <p:blipFill rotWithShape="1">
          <a:blip r:embed="rId3"/>
          <a:srcRect t="7261" b="40489"/>
          <a:stretch/>
        </p:blipFill>
        <p:spPr>
          <a:xfrm>
            <a:off x="3228758" y="3430691"/>
            <a:ext cx="1519529" cy="404564"/>
          </a:xfrm>
          <a:prstGeom prst="rect">
            <a:avLst/>
          </a:prstGeom>
        </p:spPr>
      </p:pic>
      <p:sp>
        <p:nvSpPr>
          <p:cNvPr id="15" name="TextBox 14">
            <a:extLst>
              <a:ext uri="{FF2B5EF4-FFF2-40B4-BE49-F238E27FC236}">
                <a16:creationId xmlns:a16="http://schemas.microsoft.com/office/drawing/2014/main" id="{AA81BAA7-EA46-4F3D-A77F-7C9587FA1EB7}"/>
              </a:ext>
            </a:extLst>
          </p:cNvPr>
          <p:cNvSpPr txBox="1"/>
          <p:nvPr/>
        </p:nvSpPr>
        <p:spPr>
          <a:xfrm>
            <a:off x="4699002" y="3459395"/>
            <a:ext cx="2447443" cy="338554"/>
          </a:xfrm>
          <a:prstGeom prst="rect">
            <a:avLst/>
          </a:prstGeom>
          <a:noFill/>
        </p:spPr>
        <p:txBody>
          <a:bodyPr wrap="square" rtlCol="0">
            <a:spAutoFit/>
          </a:bodyPr>
          <a:lstStyle/>
          <a:p>
            <a:pPr defTabSz="914377"/>
            <a:r>
              <a:rPr lang="en-US" sz="1600" dirty="0">
                <a:solidFill>
                  <a:prstClr val="black"/>
                </a:solidFill>
                <a:latin typeface="Arial" panose="020B0604020202020204" pitchFamily="34" charset="0"/>
                <a:cs typeface="Arial" panose="020B0604020202020204" pitchFamily="34" charset="0"/>
              </a:rPr>
              <a:t>Case Study Presentation</a:t>
            </a:r>
          </a:p>
        </p:txBody>
      </p:sp>
      <p:sp>
        <p:nvSpPr>
          <p:cNvPr id="16" name="Rectangle 15">
            <a:extLst>
              <a:ext uri="{FF2B5EF4-FFF2-40B4-BE49-F238E27FC236}">
                <a16:creationId xmlns:a16="http://schemas.microsoft.com/office/drawing/2014/main" id="{20490258-368F-4ACE-A745-F89537C49972}"/>
              </a:ext>
            </a:extLst>
          </p:cNvPr>
          <p:cNvSpPr/>
          <p:nvPr/>
        </p:nvSpPr>
        <p:spPr>
          <a:xfrm>
            <a:off x="3228757" y="3430287"/>
            <a:ext cx="3934117" cy="390835"/>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prstClr val="white"/>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A48F360E-95C5-42C4-A38F-1C1EDC9D0F2F}"/>
              </a:ext>
            </a:extLst>
          </p:cNvPr>
          <p:cNvPicPr>
            <a:picLocks noChangeAspect="1"/>
          </p:cNvPicPr>
          <p:nvPr/>
        </p:nvPicPr>
        <p:blipFill>
          <a:blip r:embed="rId4"/>
          <a:stretch>
            <a:fillRect/>
          </a:stretch>
        </p:blipFill>
        <p:spPr>
          <a:xfrm>
            <a:off x="6298240" y="1999984"/>
            <a:ext cx="1174261" cy="343203"/>
          </a:xfrm>
          <a:prstGeom prst="rect">
            <a:avLst/>
          </a:prstGeom>
        </p:spPr>
      </p:pic>
      <p:sp>
        <p:nvSpPr>
          <p:cNvPr id="18" name="Rectangle 17">
            <a:extLst>
              <a:ext uri="{FF2B5EF4-FFF2-40B4-BE49-F238E27FC236}">
                <a16:creationId xmlns:a16="http://schemas.microsoft.com/office/drawing/2014/main" id="{427AE56A-2872-43DF-9D82-7841F4A0A17E}"/>
              </a:ext>
            </a:extLst>
          </p:cNvPr>
          <p:cNvSpPr/>
          <p:nvPr/>
        </p:nvSpPr>
        <p:spPr>
          <a:xfrm>
            <a:off x="365279" y="796458"/>
            <a:ext cx="4120367" cy="584775"/>
          </a:xfrm>
          <a:prstGeom prst="rect">
            <a:avLst/>
          </a:prstGeom>
        </p:spPr>
        <p:txBody>
          <a:bodyPr wrap="square">
            <a:spAutoFit/>
          </a:bodyPr>
          <a:lstStyle/>
          <a:p>
            <a:pPr algn="ctr" defTabSz="914377"/>
            <a:r>
              <a:rPr lang="en-US" sz="1600" b="1" dirty="0">
                <a:solidFill>
                  <a:srgbClr val="1957A3"/>
                </a:solidFill>
                <a:latin typeface="Arial" panose="020B0604020202020204" pitchFamily="34" charset="0"/>
                <a:cs typeface="Arial" panose="020B0604020202020204" pitchFamily="34" charset="0"/>
              </a:rPr>
              <a:t>Germany-based Iconic Automobile Manufacturer </a:t>
            </a:r>
          </a:p>
        </p:txBody>
      </p:sp>
      <p:sp>
        <p:nvSpPr>
          <p:cNvPr id="19" name="Rectangle 18">
            <a:extLst>
              <a:ext uri="{FF2B5EF4-FFF2-40B4-BE49-F238E27FC236}">
                <a16:creationId xmlns:a16="http://schemas.microsoft.com/office/drawing/2014/main" id="{AC2AA9CE-C70A-4E14-B70C-194169FD0539}"/>
              </a:ext>
            </a:extLst>
          </p:cNvPr>
          <p:cNvSpPr/>
          <p:nvPr/>
        </p:nvSpPr>
        <p:spPr>
          <a:xfrm>
            <a:off x="6465072" y="999043"/>
            <a:ext cx="4894048" cy="338554"/>
          </a:xfrm>
          <a:prstGeom prst="rect">
            <a:avLst/>
          </a:prstGeom>
        </p:spPr>
        <p:txBody>
          <a:bodyPr wrap="square">
            <a:spAutoFit/>
          </a:bodyPr>
          <a:lstStyle/>
          <a:p>
            <a:pPr algn="ctr" defTabSz="914377"/>
            <a:r>
              <a:rPr lang="en-US" sz="1600" b="1" dirty="0">
                <a:solidFill>
                  <a:srgbClr val="1957A3"/>
                </a:solidFill>
                <a:latin typeface="Arial" panose="020B0604020202020204" pitchFamily="34" charset="0"/>
                <a:cs typeface="Arial" panose="020B0604020202020204" pitchFamily="34" charset="0"/>
              </a:rPr>
              <a:t>A Global Technology Devices &amp; Software Firm</a:t>
            </a:r>
          </a:p>
        </p:txBody>
      </p:sp>
      <p:sp>
        <p:nvSpPr>
          <p:cNvPr id="20" name="Rectangle 19">
            <a:extLst>
              <a:ext uri="{FF2B5EF4-FFF2-40B4-BE49-F238E27FC236}">
                <a16:creationId xmlns:a16="http://schemas.microsoft.com/office/drawing/2014/main" id="{2210CEDA-6CEF-4E83-8502-7913B46C3AF3}"/>
              </a:ext>
            </a:extLst>
          </p:cNvPr>
          <p:cNvSpPr/>
          <p:nvPr/>
        </p:nvSpPr>
        <p:spPr>
          <a:xfrm>
            <a:off x="2258347" y="2893852"/>
            <a:ext cx="6179289" cy="338554"/>
          </a:xfrm>
          <a:prstGeom prst="rect">
            <a:avLst/>
          </a:prstGeom>
        </p:spPr>
        <p:txBody>
          <a:bodyPr wrap="square">
            <a:spAutoFit/>
          </a:bodyPr>
          <a:lstStyle/>
          <a:p>
            <a:pPr algn="ctr" defTabSz="914377"/>
            <a:r>
              <a:rPr lang="en-US" sz="1600" b="1" dirty="0">
                <a:solidFill>
                  <a:srgbClr val="1957A3"/>
                </a:solidFill>
                <a:latin typeface="Arial" panose="020B0604020202020204" pitchFamily="34" charset="0"/>
                <a:cs typeface="Arial" panose="020B0604020202020204" pitchFamily="34" charset="0"/>
              </a:rPr>
              <a:t>German media and entertainment company</a:t>
            </a:r>
          </a:p>
        </p:txBody>
      </p:sp>
      <p:sp>
        <p:nvSpPr>
          <p:cNvPr id="21" name="Rectangle 20">
            <a:extLst>
              <a:ext uri="{FF2B5EF4-FFF2-40B4-BE49-F238E27FC236}">
                <a16:creationId xmlns:a16="http://schemas.microsoft.com/office/drawing/2014/main" id="{A80364DB-6784-417F-B4F1-A9EB4F0151FD}"/>
              </a:ext>
            </a:extLst>
          </p:cNvPr>
          <p:cNvSpPr/>
          <p:nvPr/>
        </p:nvSpPr>
        <p:spPr>
          <a:xfrm>
            <a:off x="1064266" y="4249318"/>
            <a:ext cx="3684021" cy="338554"/>
          </a:xfrm>
          <a:prstGeom prst="rect">
            <a:avLst/>
          </a:prstGeom>
        </p:spPr>
        <p:txBody>
          <a:bodyPr wrap="none">
            <a:spAutoFit/>
          </a:bodyPr>
          <a:lstStyle/>
          <a:p>
            <a:pPr algn="ctr" defTabSz="914377">
              <a:defRPr/>
            </a:pPr>
            <a:r>
              <a:rPr lang="en-US" sz="1600" b="1" dirty="0">
                <a:solidFill>
                  <a:srgbClr val="1957A3"/>
                </a:solidFill>
                <a:latin typeface="Arial" panose="020B0604020202020204" pitchFamily="34" charset="0"/>
                <a:cs typeface="Arial" panose="020B0604020202020204" pitchFamily="34" charset="0"/>
              </a:rPr>
              <a:t>Leading Online Payments Company</a:t>
            </a:r>
          </a:p>
        </p:txBody>
      </p:sp>
      <p:sp>
        <p:nvSpPr>
          <p:cNvPr id="22" name="Rectangle 21">
            <a:extLst>
              <a:ext uri="{FF2B5EF4-FFF2-40B4-BE49-F238E27FC236}">
                <a16:creationId xmlns:a16="http://schemas.microsoft.com/office/drawing/2014/main" id="{B556AF22-FBDC-44A1-BC30-F1E9BC08E95F}"/>
              </a:ext>
            </a:extLst>
          </p:cNvPr>
          <p:cNvSpPr/>
          <p:nvPr/>
        </p:nvSpPr>
        <p:spPr>
          <a:xfrm>
            <a:off x="4147579" y="5655298"/>
            <a:ext cx="4634987" cy="338554"/>
          </a:xfrm>
          <a:prstGeom prst="rect">
            <a:avLst/>
          </a:prstGeom>
        </p:spPr>
        <p:txBody>
          <a:bodyPr wrap="none">
            <a:spAutoFit/>
          </a:bodyPr>
          <a:lstStyle/>
          <a:p>
            <a:pPr defTabSz="914377">
              <a:defRPr/>
            </a:pPr>
            <a:r>
              <a:rPr lang="en-US" sz="1600" b="1" dirty="0">
                <a:solidFill>
                  <a:srgbClr val="1957A3"/>
                </a:solidFill>
                <a:latin typeface="Arial" panose="020B0604020202020204" pitchFamily="34" charset="0"/>
                <a:cs typeface="Arial" panose="020B0604020202020204" pitchFamily="34" charset="0"/>
              </a:rPr>
              <a:t>Largest</a:t>
            </a:r>
            <a:r>
              <a:rPr lang="en-US" sz="1600" b="1" kern="0" dirty="0">
                <a:solidFill>
                  <a:srgbClr val="1957A3"/>
                </a:solidFill>
                <a:latin typeface="Arial" panose="020B0604020202020204" pitchFamily="34" charset="0"/>
                <a:cs typeface="Arial" panose="020B0604020202020204" pitchFamily="34" charset="0"/>
              </a:rPr>
              <a:t> </a:t>
            </a:r>
            <a:r>
              <a:rPr lang="en-US" sz="1600" b="1" dirty="0">
                <a:solidFill>
                  <a:srgbClr val="1957A3"/>
                </a:solidFill>
                <a:latin typeface="Arial" panose="020B0604020202020204" pitchFamily="34" charset="0"/>
                <a:cs typeface="Arial" panose="020B0604020202020204" pitchFamily="34" charset="0"/>
              </a:rPr>
              <a:t>Home Appliances Manufacturer in US</a:t>
            </a:r>
          </a:p>
        </p:txBody>
      </p:sp>
      <p:sp>
        <p:nvSpPr>
          <p:cNvPr id="23" name="Rectangle 22">
            <a:extLst>
              <a:ext uri="{FF2B5EF4-FFF2-40B4-BE49-F238E27FC236}">
                <a16:creationId xmlns:a16="http://schemas.microsoft.com/office/drawing/2014/main" id="{045FFDD3-34B4-48AA-8ED4-39A269FC7878}"/>
              </a:ext>
            </a:extLst>
          </p:cNvPr>
          <p:cNvSpPr/>
          <p:nvPr/>
        </p:nvSpPr>
        <p:spPr>
          <a:xfrm>
            <a:off x="6640862" y="4249318"/>
            <a:ext cx="5357557" cy="338554"/>
          </a:xfrm>
          <a:prstGeom prst="rect">
            <a:avLst/>
          </a:prstGeom>
        </p:spPr>
        <p:txBody>
          <a:bodyPr wrap="none">
            <a:spAutoFit/>
          </a:bodyPr>
          <a:lstStyle/>
          <a:p>
            <a:pPr defTabSz="914377"/>
            <a:r>
              <a:rPr lang="en-US" sz="1600" b="1" dirty="0">
                <a:solidFill>
                  <a:srgbClr val="1957A3"/>
                </a:solidFill>
                <a:latin typeface="Arial" panose="020B0604020202020204" pitchFamily="34" charset="0"/>
                <a:cs typeface="Arial" panose="020B0604020202020204" pitchFamily="34" charset="0"/>
              </a:rPr>
              <a:t>Leading US Based Beverages &amp; Snack Manufacturer </a:t>
            </a:r>
          </a:p>
        </p:txBody>
      </p:sp>
    </p:spTree>
    <p:extLst>
      <p:ext uri="{BB962C8B-B14F-4D97-AF65-F5344CB8AC3E}">
        <p14:creationId xmlns:p14="http://schemas.microsoft.com/office/powerpoint/2010/main" val="3601498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F3179-6219-4FF2-A3A9-7EA7E2B711E2}"/>
              </a:ext>
            </a:extLst>
          </p:cNvPr>
          <p:cNvSpPr>
            <a:spLocks noGrp="1"/>
          </p:cNvSpPr>
          <p:nvPr>
            <p:ph type="title"/>
          </p:nvPr>
        </p:nvSpPr>
        <p:spPr/>
        <p:txBody>
          <a:bodyPr/>
          <a:lstStyle/>
          <a:p>
            <a:r>
              <a:rPr lang="en-IN" dirty="0"/>
              <a:t>LatentView – The Trusted Analytics Partner</a:t>
            </a:r>
            <a:endParaRPr lang="en-US" dirty="0"/>
          </a:p>
        </p:txBody>
      </p:sp>
      <p:sp>
        <p:nvSpPr>
          <p:cNvPr id="117" name="Freeform: Shape 116">
            <a:extLst>
              <a:ext uri="{FF2B5EF4-FFF2-40B4-BE49-F238E27FC236}">
                <a16:creationId xmlns:a16="http://schemas.microsoft.com/office/drawing/2014/main" id="{1AAB178C-09C5-4332-B43D-DB64F351B249}"/>
              </a:ext>
            </a:extLst>
          </p:cNvPr>
          <p:cNvSpPr/>
          <p:nvPr/>
        </p:nvSpPr>
        <p:spPr>
          <a:xfrm>
            <a:off x="5274732" y="767273"/>
            <a:ext cx="33002" cy="56898"/>
          </a:xfrm>
          <a:custGeom>
            <a:avLst/>
            <a:gdLst>
              <a:gd name="connsiteX0" fmla="*/ 33002 w 33002"/>
              <a:gd name="connsiteY0" fmla="*/ 0 h 56898"/>
              <a:gd name="connsiteX1" fmla="*/ 0 w 33002"/>
              <a:gd name="connsiteY1" fmla="*/ 56898 h 56898"/>
              <a:gd name="connsiteX2" fmla="*/ 5995 w 33002"/>
              <a:gd name="connsiteY2" fmla="*/ 44454 h 56898"/>
              <a:gd name="connsiteX3" fmla="*/ 33002 w 33002"/>
              <a:gd name="connsiteY3" fmla="*/ 0 h 56898"/>
            </a:gdLst>
            <a:ahLst/>
            <a:cxnLst>
              <a:cxn ang="0">
                <a:pos x="connsiteX0" y="connsiteY0"/>
              </a:cxn>
              <a:cxn ang="0">
                <a:pos x="connsiteX1" y="connsiteY1"/>
              </a:cxn>
              <a:cxn ang="0">
                <a:pos x="connsiteX2" y="connsiteY2"/>
              </a:cxn>
              <a:cxn ang="0">
                <a:pos x="connsiteX3" y="connsiteY3"/>
              </a:cxn>
            </a:cxnLst>
            <a:rect l="l" t="t" r="r" b="b"/>
            <a:pathLst>
              <a:path w="33002" h="56898">
                <a:moveTo>
                  <a:pt x="33002" y="0"/>
                </a:moveTo>
                <a:lnTo>
                  <a:pt x="0" y="56898"/>
                </a:lnTo>
                <a:lnTo>
                  <a:pt x="5995" y="44454"/>
                </a:lnTo>
                <a:lnTo>
                  <a:pt x="3300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Freeform: Shape 115">
            <a:extLst>
              <a:ext uri="{FF2B5EF4-FFF2-40B4-BE49-F238E27FC236}">
                <a16:creationId xmlns:a16="http://schemas.microsoft.com/office/drawing/2014/main" id="{DA4EEEA8-E13E-482C-8A4F-BFB606BBC7A2}"/>
              </a:ext>
            </a:extLst>
          </p:cNvPr>
          <p:cNvSpPr/>
          <p:nvPr/>
        </p:nvSpPr>
        <p:spPr>
          <a:xfrm>
            <a:off x="6861796" y="767273"/>
            <a:ext cx="33001" cy="56898"/>
          </a:xfrm>
          <a:custGeom>
            <a:avLst/>
            <a:gdLst>
              <a:gd name="connsiteX0" fmla="*/ 0 w 33001"/>
              <a:gd name="connsiteY0" fmla="*/ 0 h 56898"/>
              <a:gd name="connsiteX1" fmla="*/ 27006 w 33001"/>
              <a:gd name="connsiteY1" fmla="*/ 44454 h 56898"/>
              <a:gd name="connsiteX2" fmla="*/ 33001 w 33001"/>
              <a:gd name="connsiteY2" fmla="*/ 56898 h 56898"/>
              <a:gd name="connsiteX3" fmla="*/ 0 w 33001"/>
              <a:gd name="connsiteY3" fmla="*/ 0 h 56898"/>
            </a:gdLst>
            <a:ahLst/>
            <a:cxnLst>
              <a:cxn ang="0">
                <a:pos x="connsiteX0" y="connsiteY0"/>
              </a:cxn>
              <a:cxn ang="0">
                <a:pos x="connsiteX1" y="connsiteY1"/>
              </a:cxn>
              <a:cxn ang="0">
                <a:pos x="connsiteX2" y="connsiteY2"/>
              </a:cxn>
              <a:cxn ang="0">
                <a:pos x="connsiteX3" y="connsiteY3"/>
              </a:cxn>
            </a:cxnLst>
            <a:rect l="l" t="t" r="r" b="b"/>
            <a:pathLst>
              <a:path w="33001" h="56898">
                <a:moveTo>
                  <a:pt x="0" y="0"/>
                </a:moveTo>
                <a:lnTo>
                  <a:pt x="27006" y="44454"/>
                </a:lnTo>
                <a:lnTo>
                  <a:pt x="33001" y="56898"/>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Freeform: Shape 121">
            <a:extLst>
              <a:ext uri="{FF2B5EF4-FFF2-40B4-BE49-F238E27FC236}">
                <a16:creationId xmlns:a16="http://schemas.microsoft.com/office/drawing/2014/main" id="{FC7CBD97-EBAC-4295-83B4-A70E56BFEACA}"/>
              </a:ext>
            </a:extLst>
          </p:cNvPr>
          <p:cNvSpPr/>
          <p:nvPr/>
        </p:nvSpPr>
        <p:spPr>
          <a:xfrm>
            <a:off x="3649452" y="848958"/>
            <a:ext cx="4840710" cy="4371050"/>
          </a:xfrm>
          <a:custGeom>
            <a:avLst/>
            <a:gdLst>
              <a:gd name="connsiteX0" fmla="*/ 2977304 w 5952406"/>
              <a:gd name="connsiteY0" fmla="*/ 0 h 5374887"/>
              <a:gd name="connsiteX1" fmla="*/ 3735539 w 5952406"/>
              <a:gd name="connsiteY1" fmla="*/ 403150 h 5374887"/>
              <a:gd name="connsiteX2" fmla="*/ 3754335 w 5952406"/>
              <a:gd name="connsiteY2" fmla="*/ 434089 h 5374887"/>
              <a:gd name="connsiteX3" fmla="*/ 3787336 w 5952406"/>
              <a:gd name="connsiteY3" fmla="*/ 490987 h 5374887"/>
              <a:gd name="connsiteX4" fmla="*/ 5795500 w 5952406"/>
              <a:gd name="connsiteY4" fmla="*/ 3953339 h 5374887"/>
              <a:gd name="connsiteX5" fmla="*/ 5853289 w 5952406"/>
              <a:gd name="connsiteY5" fmla="*/ 4052975 h 5374887"/>
              <a:gd name="connsiteX6" fmla="*/ 5880548 w 5952406"/>
              <a:gd name="connsiteY6" fmla="*/ 4109561 h 5374887"/>
              <a:gd name="connsiteX7" fmla="*/ 5952406 w 5952406"/>
              <a:gd name="connsiteY7" fmla="*/ 4465487 h 5374887"/>
              <a:gd name="connsiteX8" fmla="*/ 5222289 w 5952406"/>
              <a:gd name="connsiteY8" fmla="*/ 5361310 h 5374887"/>
              <a:gd name="connsiteX9" fmla="*/ 5133326 w 5952406"/>
              <a:gd name="connsiteY9" fmla="*/ 5374887 h 5374887"/>
              <a:gd name="connsiteX10" fmla="*/ 4942686 w 5952406"/>
              <a:gd name="connsiteY10" fmla="*/ 5374887 h 5374887"/>
              <a:gd name="connsiteX11" fmla="*/ 1009720 w 5952406"/>
              <a:gd name="connsiteY11" fmla="*/ 5374887 h 5374887"/>
              <a:gd name="connsiteX12" fmla="*/ 819080 w 5952406"/>
              <a:gd name="connsiteY12" fmla="*/ 5374887 h 5374887"/>
              <a:gd name="connsiteX13" fmla="*/ 730117 w 5952406"/>
              <a:gd name="connsiteY13" fmla="*/ 5361310 h 5374887"/>
              <a:gd name="connsiteX14" fmla="*/ 0 w 5952406"/>
              <a:gd name="connsiteY14" fmla="*/ 4465487 h 5374887"/>
              <a:gd name="connsiteX15" fmla="*/ 71858 w 5952406"/>
              <a:gd name="connsiteY15" fmla="*/ 4109561 h 5374887"/>
              <a:gd name="connsiteX16" fmla="*/ 88323 w 5952406"/>
              <a:gd name="connsiteY16" fmla="*/ 4075383 h 5374887"/>
              <a:gd name="connsiteX17" fmla="*/ 164319 w 5952406"/>
              <a:gd name="connsiteY17" fmla="*/ 3944354 h 5374887"/>
              <a:gd name="connsiteX18" fmla="*/ 2167272 w 5952406"/>
              <a:gd name="connsiteY18" fmla="*/ 490987 h 5374887"/>
              <a:gd name="connsiteX19" fmla="*/ 2200274 w 5952406"/>
              <a:gd name="connsiteY19" fmla="*/ 434089 h 5374887"/>
              <a:gd name="connsiteX20" fmla="*/ 2219069 w 5952406"/>
              <a:gd name="connsiteY20" fmla="*/ 403150 h 5374887"/>
              <a:gd name="connsiteX21" fmla="*/ 2977304 w 5952406"/>
              <a:gd name="connsiteY21" fmla="*/ 0 h 53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52406" h="5374887">
                <a:moveTo>
                  <a:pt x="2977304" y="0"/>
                </a:moveTo>
                <a:cubicBezTo>
                  <a:pt x="3292935" y="0"/>
                  <a:pt x="3571215" y="159918"/>
                  <a:pt x="3735539" y="403150"/>
                </a:cubicBezTo>
                <a:lnTo>
                  <a:pt x="3754335" y="434089"/>
                </a:lnTo>
                <a:lnTo>
                  <a:pt x="3787336" y="490987"/>
                </a:lnTo>
                <a:lnTo>
                  <a:pt x="5795500" y="3953339"/>
                </a:lnTo>
                <a:lnTo>
                  <a:pt x="5853289" y="4052975"/>
                </a:lnTo>
                <a:lnTo>
                  <a:pt x="5880548" y="4109561"/>
                </a:lnTo>
                <a:cubicBezTo>
                  <a:pt x="5926819" y="4218959"/>
                  <a:pt x="5952406" y="4339235"/>
                  <a:pt x="5952406" y="4465487"/>
                </a:cubicBezTo>
                <a:cubicBezTo>
                  <a:pt x="5952406" y="4907370"/>
                  <a:pt x="5638966" y="5276045"/>
                  <a:pt x="5222289" y="5361310"/>
                </a:cubicBezTo>
                <a:lnTo>
                  <a:pt x="5133326" y="5374887"/>
                </a:lnTo>
                <a:lnTo>
                  <a:pt x="4942686" y="5374887"/>
                </a:lnTo>
                <a:lnTo>
                  <a:pt x="1009720" y="5374887"/>
                </a:lnTo>
                <a:lnTo>
                  <a:pt x="819080" y="5374887"/>
                </a:lnTo>
                <a:lnTo>
                  <a:pt x="730117" y="5361310"/>
                </a:lnTo>
                <a:cubicBezTo>
                  <a:pt x="313440" y="5276045"/>
                  <a:pt x="0" y="4907370"/>
                  <a:pt x="0" y="4465487"/>
                </a:cubicBezTo>
                <a:cubicBezTo>
                  <a:pt x="0" y="4339235"/>
                  <a:pt x="25587" y="4218959"/>
                  <a:pt x="71858" y="4109561"/>
                </a:cubicBezTo>
                <a:lnTo>
                  <a:pt x="88323" y="4075383"/>
                </a:lnTo>
                <a:lnTo>
                  <a:pt x="164319" y="3944354"/>
                </a:lnTo>
                <a:lnTo>
                  <a:pt x="2167272" y="490987"/>
                </a:lnTo>
                <a:lnTo>
                  <a:pt x="2200274" y="434089"/>
                </a:lnTo>
                <a:lnTo>
                  <a:pt x="2219069" y="403150"/>
                </a:lnTo>
                <a:cubicBezTo>
                  <a:pt x="2383394" y="159918"/>
                  <a:pt x="2661674" y="0"/>
                  <a:pt x="2977304" y="0"/>
                </a:cubicBezTo>
                <a:close/>
              </a:path>
            </a:pathLst>
          </a:custGeom>
          <a:no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Freeform: Shape 113">
            <a:extLst>
              <a:ext uri="{FF2B5EF4-FFF2-40B4-BE49-F238E27FC236}">
                <a16:creationId xmlns:a16="http://schemas.microsoft.com/office/drawing/2014/main" id="{E30C8835-29CB-4F0B-AB86-FFF78636DB88}"/>
              </a:ext>
            </a:extLst>
          </p:cNvPr>
          <p:cNvSpPr/>
          <p:nvPr/>
        </p:nvSpPr>
        <p:spPr>
          <a:xfrm>
            <a:off x="3057233" y="4456283"/>
            <a:ext cx="75996" cy="131029"/>
          </a:xfrm>
          <a:custGeom>
            <a:avLst/>
            <a:gdLst>
              <a:gd name="connsiteX0" fmla="*/ 75996 w 75996"/>
              <a:gd name="connsiteY0" fmla="*/ 0 h 131029"/>
              <a:gd name="connsiteX1" fmla="*/ 0 w 75996"/>
              <a:gd name="connsiteY1" fmla="*/ 131029 h 131029"/>
              <a:gd name="connsiteX2" fmla="*/ 22040 w 75996"/>
              <a:gd name="connsiteY2" fmla="*/ 85276 h 131029"/>
              <a:gd name="connsiteX3" fmla="*/ 67842 w 75996"/>
              <a:gd name="connsiteY3" fmla="*/ 9883 h 131029"/>
              <a:gd name="connsiteX4" fmla="*/ 75996 w 75996"/>
              <a:gd name="connsiteY4" fmla="*/ 0 h 131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96" h="131029">
                <a:moveTo>
                  <a:pt x="75996" y="0"/>
                </a:moveTo>
                <a:lnTo>
                  <a:pt x="0" y="131029"/>
                </a:lnTo>
                <a:lnTo>
                  <a:pt x="22040" y="85276"/>
                </a:lnTo>
                <a:cubicBezTo>
                  <a:pt x="36117" y="59363"/>
                  <a:pt x="51410" y="34207"/>
                  <a:pt x="67842" y="9883"/>
                </a:cubicBezTo>
                <a:lnTo>
                  <a:pt x="7599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Freeform: Shape 112">
            <a:extLst>
              <a:ext uri="{FF2B5EF4-FFF2-40B4-BE49-F238E27FC236}">
                <a16:creationId xmlns:a16="http://schemas.microsoft.com/office/drawing/2014/main" id="{69A906A1-DB1F-4C08-AE23-BE5A53346ED2}"/>
              </a:ext>
            </a:extLst>
          </p:cNvPr>
          <p:cNvSpPr/>
          <p:nvPr/>
        </p:nvSpPr>
        <p:spPr>
          <a:xfrm>
            <a:off x="8902961" y="4520687"/>
            <a:ext cx="57789" cy="99636"/>
          </a:xfrm>
          <a:custGeom>
            <a:avLst/>
            <a:gdLst>
              <a:gd name="connsiteX0" fmla="*/ 0 w 57789"/>
              <a:gd name="connsiteY0" fmla="*/ 0 h 99636"/>
              <a:gd name="connsiteX1" fmla="*/ 741 w 57789"/>
              <a:gd name="connsiteY1" fmla="*/ 898 h 99636"/>
              <a:gd name="connsiteX2" fmla="*/ 46543 w 57789"/>
              <a:gd name="connsiteY2" fmla="*/ 76291 h 99636"/>
              <a:gd name="connsiteX3" fmla="*/ 57789 w 57789"/>
              <a:gd name="connsiteY3" fmla="*/ 99636 h 99636"/>
              <a:gd name="connsiteX4" fmla="*/ 0 w 57789"/>
              <a:gd name="connsiteY4" fmla="*/ 0 h 99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89" h="99636">
                <a:moveTo>
                  <a:pt x="0" y="0"/>
                </a:moveTo>
                <a:lnTo>
                  <a:pt x="741" y="898"/>
                </a:lnTo>
                <a:cubicBezTo>
                  <a:pt x="17173" y="25222"/>
                  <a:pt x="32466" y="50378"/>
                  <a:pt x="46543" y="76291"/>
                </a:cubicBezTo>
                <a:lnTo>
                  <a:pt x="57789" y="99636"/>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854475A4-3B97-4FDE-9B7A-7F3A2D25BA1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195634" y="2260765"/>
            <a:ext cx="1800731" cy="1273325"/>
          </a:xfrm>
          <a:prstGeom prst="rect">
            <a:avLst/>
          </a:prstGeom>
        </p:spPr>
      </p:pic>
      <p:grpSp>
        <p:nvGrpSpPr>
          <p:cNvPr id="13" name="Group 12">
            <a:extLst>
              <a:ext uri="{FF2B5EF4-FFF2-40B4-BE49-F238E27FC236}">
                <a16:creationId xmlns:a16="http://schemas.microsoft.com/office/drawing/2014/main" id="{09764C3E-A821-474F-94E9-04D1E695C69C}"/>
              </a:ext>
            </a:extLst>
          </p:cNvPr>
          <p:cNvGrpSpPr/>
          <p:nvPr/>
        </p:nvGrpSpPr>
        <p:grpSpPr>
          <a:xfrm>
            <a:off x="4059629" y="3504773"/>
            <a:ext cx="4052340" cy="670819"/>
            <a:chOff x="1885876" y="3910717"/>
            <a:chExt cx="4052340" cy="670819"/>
          </a:xfrm>
        </p:grpSpPr>
        <p:sp>
          <p:nvSpPr>
            <p:cNvPr id="14" name="TextBox 13">
              <a:extLst>
                <a:ext uri="{FF2B5EF4-FFF2-40B4-BE49-F238E27FC236}">
                  <a16:creationId xmlns:a16="http://schemas.microsoft.com/office/drawing/2014/main" id="{12F0D067-5EE7-4E1F-A153-6056050BCB60}"/>
                </a:ext>
              </a:extLst>
            </p:cNvPr>
            <p:cNvSpPr txBox="1"/>
            <p:nvPr/>
          </p:nvSpPr>
          <p:spPr>
            <a:xfrm>
              <a:off x="1885876" y="3910717"/>
              <a:ext cx="405234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84379"/>
                  </a:solidFill>
                  <a:effectLst/>
                  <a:uLnTx/>
                  <a:uFillTx/>
                  <a:latin typeface="Arial" panose="020B0604020202020204" pitchFamily="34" charset="0"/>
                  <a:cs typeface="Arial" panose="020B0604020202020204" pitchFamily="34" charset="0"/>
                </a:rPr>
                <a:t>TRUSTED ANALYTICS</a:t>
              </a:r>
            </a:p>
          </p:txBody>
        </p:sp>
        <p:sp>
          <p:nvSpPr>
            <p:cNvPr id="15" name="TextBox 14">
              <a:extLst>
                <a:ext uri="{FF2B5EF4-FFF2-40B4-BE49-F238E27FC236}">
                  <a16:creationId xmlns:a16="http://schemas.microsoft.com/office/drawing/2014/main" id="{72351D7C-4667-433A-BAF7-A270077EDD94}"/>
                </a:ext>
              </a:extLst>
            </p:cNvPr>
            <p:cNvSpPr txBox="1"/>
            <p:nvPr/>
          </p:nvSpPr>
          <p:spPr>
            <a:xfrm>
              <a:off x="2330636" y="4212204"/>
              <a:ext cx="312146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B0F0"/>
                  </a:solidFill>
                  <a:effectLst/>
                  <a:uLnTx/>
                  <a:uFillTx/>
                  <a:latin typeface="Arial" panose="020B0604020202020204" pitchFamily="34" charset="0"/>
                  <a:cs typeface="Arial" panose="020B0604020202020204" pitchFamily="34" charset="0"/>
                </a:rPr>
                <a:t>PARTNER</a:t>
              </a:r>
            </a:p>
          </p:txBody>
        </p:sp>
      </p:grpSp>
      <p:sp>
        <p:nvSpPr>
          <p:cNvPr id="123" name="Oval 122">
            <a:extLst>
              <a:ext uri="{FF2B5EF4-FFF2-40B4-BE49-F238E27FC236}">
                <a16:creationId xmlns:a16="http://schemas.microsoft.com/office/drawing/2014/main" id="{221F29FE-040E-4A91-9141-8047D9335FDF}"/>
              </a:ext>
            </a:extLst>
          </p:cNvPr>
          <p:cNvSpPr/>
          <p:nvPr/>
        </p:nvSpPr>
        <p:spPr>
          <a:xfrm>
            <a:off x="5394656" y="844183"/>
            <a:ext cx="1371600" cy="1371600"/>
          </a:xfrm>
          <a:prstGeom prst="ellipse">
            <a:avLst/>
          </a:prstGeom>
          <a:solidFill>
            <a:schemeClr val="accent1"/>
          </a:solidFill>
          <a:ln w="571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E201756B-C7D0-4E8E-A2EE-5D99C86CA783}"/>
              </a:ext>
            </a:extLst>
          </p:cNvPr>
          <p:cNvSpPr/>
          <p:nvPr/>
        </p:nvSpPr>
        <p:spPr>
          <a:xfrm>
            <a:off x="3642280" y="3833309"/>
            <a:ext cx="1371600" cy="1371600"/>
          </a:xfrm>
          <a:prstGeom prst="ellipse">
            <a:avLst/>
          </a:prstGeom>
          <a:solidFill>
            <a:schemeClr val="accent4"/>
          </a:solidFill>
          <a:ln w="571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a:extLst>
              <a:ext uri="{FF2B5EF4-FFF2-40B4-BE49-F238E27FC236}">
                <a16:creationId xmlns:a16="http://schemas.microsoft.com/office/drawing/2014/main" id="{F8F29B43-4279-4F11-B829-B394367AEAC5}"/>
              </a:ext>
            </a:extLst>
          </p:cNvPr>
          <p:cNvSpPr/>
          <p:nvPr/>
        </p:nvSpPr>
        <p:spPr>
          <a:xfrm>
            <a:off x="7119998" y="3868515"/>
            <a:ext cx="1371600" cy="1371600"/>
          </a:xfrm>
          <a:prstGeom prst="ellipse">
            <a:avLst/>
          </a:prstGeom>
          <a:solidFill>
            <a:schemeClr val="accent3"/>
          </a:solidFill>
          <a:ln w="571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TextBox 125">
            <a:extLst>
              <a:ext uri="{FF2B5EF4-FFF2-40B4-BE49-F238E27FC236}">
                <a16:creationId xmlns:a16="http://schemas.microsoft.com/office/drawing/2014/main" id="{0950D378-582E-41CB-B78F-6A574BE4DBC8}"/>
              </a:ext>
            </a:extLst>
          </p:cNvPr>
          <p:cNvSpPr txBox="1"/>
          <p:nvPr/>
        </p:nvSpPr>
        <p:spPr>
          <a:xfrm>
            <a:off x="5028868" y="1612877"/>
            <a:ext cx="210317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CONSULTING</a:t>
            </a:r>
          </a:p>
        </p:txBody>
      </p:sp>
      <p:sp>
        <p:nvSpPr>
          <p:cNvPr id="128" name="TextBox 127">
            <a:extLst>
              <a:ext uri="{FF2B5EF4-FFF2-40B4-BE49-F238E27FC236}">
                <a16:creationId xmlns:a16="http://schemas.microsoft.com/office/drawing/2014/main" id="{9485A9D9-99D8-4752-BD61-D0A9D444ECC0}"/>
              </a:ext>
            </a:extLst>
          </p:cNvPr>
          <p:cNvSpPr txBox="1"/>
          <p:nvPr/>
        </p:nvSpPr>
        <p:spPr>
          <a:xfrm>
            <a:off x="3291481" y="4728344"/>
            <a:ext cx="210317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normalizeH="0" noProof="0" dirty="0">
                <a:ln>
                  <a:noFill/>
                </a:ln>
                <a:solidFill>
                  <a:schemeClr val="bg1"/>
                </a:solidFill>
                <a:effectLst/>
                <a:uLnTx/>
                <a:uFillTx/>
                <a:latin typeface="Arial" panose="020B0604020202020204" pitchFamily="34" charset="0"/>
                <a:cs typeface="Arial" panose="020B0604020202020204" pitchFamily="34" charset="0"/>
              </a:rPr>
              <a:t>SERVICES</a:t>
            </a:r>
          </a:p>
        </p:txBody>
      </p:sp>
      <p:pic>
        <p:nvPicPr>
          <p:cNvPr id="2050" name="Picture 2" descr="https://static.thenounproject.com/png/1958242-200.png">
            <a:extLst>
              <a:ext uri="{FF2B5EF4-FFF2-40B4-BE49-F238E27FC236}">
                <a16:creationId xmlns:a16="http://schemas.microsoft.com/office/drawing/2014/main" id="{CEF84A1C-46D5-4BD8-A530-4F38BAE7A660}"/>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977438" y="4025868"/>
            <a:ext cx="707442" cy="70744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static.thenounproject.com/png/552567-200.png">
            <a:extLst>
              <a:ext uri="{FF2B5EF4-FFF2-40B4-BE49-F238E27FC236}">
                <a16:creationId xmlns:a16="http://schemas.microsoft.com/office/drawing/2014/main" id="{F4596099-0DCD-4B75-B184-D0C35B1A12F0}"/>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5763814" y="963732"/>
            <a:ext cx="708032" cy="70803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CD192471-9E68-4128-86F0-9A8953CB8C13}"/>
              </a:ext>
            </a:extLst>
          </p:cNvPr>
          <p:cNvSpPr txBox="1"/>
          <p:nvPr/>
        </p:nvSpPr>
        <p:spPr>
          <a:xfrm>
            <a:off x="6779137" y="4728343"/>
            <a:ext cx="210317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PRODUCTS</a:t>
            </a:r>
          </a:p>
        </p:txBody>
      </p:sp>
      <p:pic>
        <p:nvPicPr>
          <p:cNvPr id="22" name="Picture 4" descr="https://static.thenounproject.com/png/1589699-200.png">
            <a:extLst>
              <a:ext uri="{FF2B5EF4-FFF2-40B4-BE49-F238E27FC236}">
                <a16:creationId xmlns:a16="http://schemas.microsoft.com/office/drawing/2014/main" id="{4E8A571E-1543-4A1A-9DFA-958E3BC51E1F}"/>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436149" y="4069464"/>
            <a:ext cx="741934" cy="74193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852B304-C85A-42E0-B9D5-3BC8991FF581}"/>
              </a:ext>
            </a:extLst>
          </p:cNvPr>
          <p:cNvSpPr/>
          <p:nvPr/>
        </p:nvSpPr>
        <p:spPr>
          <a:xfrm>
            <a:off x="7512111" y="1074670"/>
            <a:ext cx="3383280" cy="914400"/>
          </a:xfrm>
          <a:prstGeom prst="rect">
            <a:avLst/>
          </a:prstGeom>
          <a:solidFill>
            <a:schemeClr val="accent1">
              <a:lumMod val="20000"/>
              <a:lumOff val="8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3736" lvl="0" indent="-173736">
              <a:spcAft>
                <a:spcPts val="600"/>
              </a:spcAft>
              <a:buClr>
                <a:srgbClr val="1957A3"/>
              </a:buClr>
              <a:buFont typeface="Wingdings" panose="05000000000000000000" pitchFamily="2" charset="2"/>
              <a:buChar char="§"/>
            </a:pPr>
            <a:r>
              <a:rPr lang="en-US" sz="1400" dirty="0">
                <a:solidFill>
                  <a:prstClr val="black"/>
                </a:solidFill>
                <a:latin typeface="Arial" panose="020B0604020202020204" pitchFamily="34" charset="0"/>
              </a:rPr>
              <a:t>Combining our deep math/tech skills with functional expertise to expand the horizons of a data-driven organization</a:t>
            </a:r>
          </a:p>
        </p:txBody>
      </p:sp>
      <p:sp>
        <p:nvSpPr>
          <p:cNvPr id="4" name="Rectangle: Top Corners Rounded 3">
            <a:extLst>
              <a:ext uri="{FF2B5EF4-FFF2-40B4-BE49-F238E27FC236}">
                <a16:creationId xmlns:a16="http://schemas.microsoft.com/office/drawing/2014/main" id="{3EB97098-93BE-49BE-B9C5-21BC6443CA93}"/>
              </a:ext>
            </a:extLst>
          </p:cNvPr>
          <p:cNvSpPr/>
          <p:nvPr/>
        </p:nvSpPr>
        <p:spPr>
          <a:xfrm>
            <a:off x="7512111" y="626007"/>
            <a:ext cx="3383280" cy="457200"/>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rial" panose="020B0604020202020204" pitchFamily="34" charset="0"/>
                <a:cs typeface="Arial" panose="020B0604020202020204" pitchFamily="34" charset="0"/>
              </a:rPr>
              <a:t>Envision the Future</a:t>
            </a:r>
          </a:p>
        </p:txBody>
      </p:sp>
      <p:sp>
        <p:nvSpPr>
          <p:cNvPr id="28" name="Rectangle 27">
            <a:extLst>
              <a:ext uri="{FF2B5EF4-FFF2-40B4-BE49-F238E27FC236}">
                <a16:creationId xmlns:a16="http://schemas.microsoft.com/office/drawing/2014/main" id="{5C285709-2AA8-4198-B671-6C1CC1EB7C6E}"/>
              </a:ext>
            </a:extLst>
          </p:cNvPr>
          <p:cNvSpPr/>
          <p:nvPr/>
        </p:nvSpPr>
        <p:spPr>
          <a:xfrm>
            <a:off x="8609373" y="4322179"/>
            <a:ext cx="3383280" cy="914400"/>
          </a:xfrm>
          <a:prstGeom prst="rect">
            <a:avLst/>
          </a:prstGeom>
          <a:solidFill>
            <a:schemeClr val="accent3">
              <a:lumMod val="20000"/>
              <a:lumOff val="8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3736" lvl="0" indent="-173736">
              <a:spcAft>
                <a:spcPts val="600"/>
              </a:spcAft>
              <a:buClr>
                <a:srgbClr val="1957A3"/>
              </a:buClr>
              <a:buFont typeface="Wingdings" panose="05000000000000000000" pitchFamily="2" charset="2"/>
              <a:buChar char="§"/>
            </a:pPr>
            <a:r>
              <a:rPr lang="en-US" sz="1400" dirty="0">
                <a:solidFill>
                  <a:prstClr val="black"/>
                </a:solidFill>
                <a:latin typeface="Arial" panose="020B0604020202020204" pitchFamily="34" charset="0"/>
              </a:rPr>
              <a:t>Industry and function specific products &amp; assets to embed data-driven decision making within the organization</a:t>
            </a:r>
          </a:p>
        </p:txBody>
      </p:sp>
      <p:sp>
        <p:nvSpPr>
          <p:cNvPr id="29" name="Rectangle: Top Corners Rounded 28">
            <a:extLst>
              <a:ext uri="{FF2B5EF4-FFF2-40B4-BE49-F238E27FC236}">
                <a16:creationId xmlns:a16="http://schemas.microsoft.com/office/drawing/2014/main" id="{1E5D590B-FD26-415E-ACE1-BD6D6C2EC05E}"/>
              </a:ext>
            </a:extLst>
          </p:cNvPr>
          <p:cNvSpPr/>
          <p:nvPr/>
        </p:nvSpPr>
        <p:spPr>
          <a:xfrm>
            <a:off x="8609373" y="3873516"/>
            <a:ext cx="3383280" cy="457200"/>
          </a:xfrm>
          <a:prstGeom prst="round2Same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rial" panose="020B0604020202020204" pitchFamily="34" charset="0"/>
                <a:cs typeface="Arial" panose="020B0604020202020204" pitchFamily="34" charset="0"/>
              </a:rPr>
              <a:t>Enhance Decision Making</a:t>
            </a:r>
          </a:p>
        </p:txBody>
      </p:sp>
      <p:sp>
        <p:nvSpPr>
          <p:cNvPr id="30" name="Freeform: Shape 29">
            <a:extLst>
              <a:ext uri="{FF2B5EF4-FFF2-40B4-BE49-F238E27FC236}">
                <a16:creationId xmlns:a16="http://schemas.microsoft.com/office/drawing/2014/main" id="{1D47E78C-86B0-40B9-B468-FD144C281864}"/>
              </a:ext>
            </a:extLst>
          </p:cNvPr>
          <p:cNvSpPr/>
          <p:nvPr/>
        </p:nvSpPr>
        <p:spPr>
          <a:xfrm>
            <a:off x="464691" y="4520687"/>
            <a:ext cx="57789" cy="99636"/>
          </a:xfrm>
          <a:custGeom>
            <a:avLst/>
            <a:gdLst>
              <a:gd name="connsiteX0" fmla="*/ 0 w 57789"/>
              <a:gd name="connsiteY0" fmla="*/ 0 h 99636"/>
              <a:gd name="connsiteX1" fmla="*/ 741 w 57789"/>
              <a:gd name="connsiteY1" fmla="*/ 898 h 99636"/>
              <a:gd name="connsiteX2" fmla="*/ 46543 w 57789"/>
              <a:gd name="connsiteY2" fmla="*/ 76291 h 99636"/>
              <a:gd name="connsiteX3" fmla="*/ 57789 w 57789"/>
              <a:gd name="connsiteY3" fmla="*/ 99636 h 99636"/>
              <a:gd name="connsiteX4" fmla="*/ 0 w 57789"/>
              <a:gd name="connsiteY4" fmla="*/ 0 h 99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89" h="99636">
                <a:moveTo>
                  <a:pt x="0" y="0"/>
                </a:moveTo>
                <a:lnTo>
                  <a:pt x="741" y="898"/>
                </a:lnTo>
                <a:cubicBezTo>
                  <a:pt x="17173" y="25222"/>
                  <a:pt x="32466" y="50378"/>
                  <a:pt x="46543" y="76291"/>
                </a:cubicBezTo>
                <a:lnTo>
                  <a:pt x="57789" y="99636"/>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5B83148C-2146-450D-8773-BFA8ADA77B4C}"/>
              </a:ext>
            </a:extLst>
          </p:cNvPr>
          <p:cNvSpPr/>
          <p:nvPr/>
        </p:nvSpPr>
        <p:spPr>
          <a:xfrm>
            <a:off x="146961" y="4322179"/>
            <a:ext cx="3383280" cy="914400"/>
          </a:xfrm>
          <a:prstGeom prst="rect">
            <a:avLst/>
          </a:prstGeom>
          <a:solidFill>
            <a:schemeClr val="accent4">
              <a:lumMod val="20000"/>
              <a:lumOff val="8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3736" lvl="0" indent="-173736">
              <a:spcAft>
                <a:spcPts val="600"/>
              </a:spcAft>
              <a:buClr>
                <a:srgbClr val="1957A3"/>
              </a:buClr>
              <a:buFont typeface="Wingdings" panose="05000000000000000000" pitchFamily="2" charset="2"/>
              <a:buChar char="§"/>
            </a:pPr>
            <a:r>
              <a:rPr lang="en-US" sz="1400" dirty="0">
                <a:solidFill>
                  <a:prstClr val="black"/>
                </a:solidFill>
                <a:latin typeface="Arial" panose="020B0604020202020204" pitchFamily="34" charset="0"/>
              </a:rPr>
              <a:t>Robust analytics services model paired with Service Delivery Excellence to serve as an extended analytics arm of the organization</a:t>
            </a:r>
          </a:p>
        </p:txBody>
      </p:sp>
      <p:sp>
        <p:nvSpPr>
          <p:cNvPr id="32" name="Rectangle: Top Corners Rounded 31">
            <a:extLst>
              <a:ext uri="{FF2B5EF4-FFF2-40B4-BE49-F238E27FC236}">
                <a16:creationId xmlns:a16="http://schemas.microsoft.com/office/drawing/2014/main" id="{6F88A7B8-E2F9-47B8-9917-FF8BF195173A}"/>
              </a:ext>
            </a:extLst>
          </p:cNvPr>
          <p:cNvSpPr/>
          <p:nvPr/>
        </p:nvSpPr>
        <p:spPr>
          <a:xfrm>
            <a:off x="141388" y="3873516"/>
            <a:ext cx="3383280" cy="457200"/>
          </a:xfrm>
          <a:prstGeom prst="round2Same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rial" panose="020B0604020202020204" pitchFamily="34" charset="0"/>
                <a:cs typeface="Arial" panose="020B0604020202020204" pitchFamily="34" charset="0"/>
              </a:rPr>
              <a:t>Execute for Business Impact</a:t>
            </a:r>
          </a:p>
        </p:txBody>
      </p:sp>
      <p:sp>
        <p:nvSpPr>
          <p:cNvPr id="5" name="TextBox 4">
            <a:extLst>
              <a:ext uri="{FF2B5EF4-FFF2-40B4-BE49-F238E27FC236}">
                <a16:creationId xmlns:a16="http://schemas.microsoft.com/office/drawing/2014/main" id="{54B54272-633A-4370-B34F-35ABD27C57B6}"/>
              </a:ext>
            </a:extLst>
          </p:cNvPr>
          <p:cNvSpPr txBox="1"/>
          <p:nvPr/>
        </p:nvSpPr>
        <p:spPr>
          <a:xfrm>
            <a:off x="625356" y="5947381"/>
            <a:ext cx="10276916" cy="400110"/>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You Feel Like You’re buying a Partner who wants You to Succeed” - Forrester Research</a:t>
            </a:r>
          </a:p>
        </p:txBody>
      </p:sp>
    </p:spTree>
    <p:extLst>
      <p:ext uri="{BB962C8B-B14F-4D97-AF65-F5344CB8AC3E}">
        <p14:creationId xmlns:p14="http://schemas.microsoft.com/office/powerpoint/2010/main" val="3668442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358586D4-0958-4427-B525-42BF6162DFB5}"/>
              </a:ext>
            </a:extLst>
          </p:cNvPr>
          <p:cNvCxnSpPr/>
          <p:nvPr/>
        </p:nvCxnSpPr>
        <p:spPr>
          <a:xfrm flipV="1">
            <a:off x="594202" y="3920037"/>
            <a:ext cx="1990596" cy="1639228"/>
          </a:xfrm>
          <a:prstGeom prst="line">
            <a:avLst/>
          </a:prstGeom>
          <a:ln w="212725" cmpd="sng">
            <a:gradFill>
              <a:gsLst>
                <a:gs pos="0">
                  <a:schemeClr val="tx1"/>
                </a:gs>
                <a:gs pos="87000">
                  <a:schemeClr val="accent2"/>
                </a:gs>
                <a:gs pos="83000">
                  <a:schemeClr val="accent1">
                    <a:lumMod val="45000"/>
                    <a:lumOff val="55000"/>
                  </a:schemeClr>
                </a:gs>
                <a:gs pos="100000">
                  <a:schemeClr val="accent1">
                    <a:lumMod val="30000"/>
                    <a:lumOff val="70000"/>
                  </a:schemeClr>
                </a:gs>
              </a:gsLst>
              <a:lin ang="5400000" scaled="1"/>
            </a:gradFill>
            <a:headEnd type="oval" w="sm" len="sm"/>
          </a:ln>
          <a:effectLst>
            <a:softEdge rad="31750"/>
          </a:effectLst>
        </p:spPr>
        <p:style>
          <a:lnRef idx="3">
            <a:schemeClr val="dk1"/>
          </a:lnRef>
          <a:fillRef idx="0">
            <a:schemeClr val="dk1"/>
          </a:fillRef>
          <a:effectRef idx="2">
            <a:schemeClr val="dk1"/>
          </a:effectRef>
          <a:fontRef idx="minor">
            <a:schemeClr val="tx1"/>
          </a:fontRef>
        </p:style>
      </p:cxnSp>
      <p:sp>
        <p:nvSpPr>
          <p:cNvPr id="308" name="Shape 308"/>
          <p:cNvSpPr txBox="1">
            <a:spLocks noGrp="1"/>
          </p:cNvSpPr>
          <p:nvPr>
            <p:ph type="title"/>
          </p:nvPr>
        </p:nvSpPr>
        <p:spPr>
          <a:xfrm>
            <a:off x="599655" y="58925"/>
            <a:ext cx="10940304" cy="408349"/>
          </a:xfrm>
          <a:prstGeom prst="rect">
            <a:avLst/>
          </a:prstGeom>
          <a:noFill/>
          <a:ln>
            <a:noFill/>
          </a:ln>
        </p:spPr>
        <p:txBody>
          <a:bodyPr wrap="square" lIns="91425" tIns="45700" rIns="91425" bIns="45700" anchor="ctr" anchorCtr="0">
            <a:noAutofit/>
          </a:bodyPr>
          <a:lstStyle/>
          <a:p>
            <a:r>
              <a:rPr lang="en-US" dirty="0"/>
              <a:t>Enabling the data driven decision-making journey by…</a:t>
            </a:r>
          </a:p>
        </p:txBody>
      </p:sp>
      <p:cxnSp>
        <p:nvCxnSpPr>
          <p:cNvPr id="21" name="Straight Connector 20">
            <a:extLst>
              <a:ext uri="{FF2B5EF4-FFF2-40B4-BE49-F238E27FC236}">
                <a16:creationId xmlns:a16="http://schemas.microsoft.com/office/drawing/2014/main" id="{1D9BE5CD-3547-4962-99B6-30185265743D}"/>
              </a:ext>
            </a:extLst>
          </p:cNvPr>
          <p:cNvCxnSpPr/>
          <p:nvPr/>
        </p:nvCxnSpPr>
        <p:spPr>
          <a:xfrm flipV="1">
            <a:off x="5882995" y="3364957"/>
            <a:ext cx="3522341" cy="501805"/>
          </a:xfrm>
          <a:prstGeom prst="line">
            <a:avLst/>
          </a:prstGeom>
          <a:ln w="212725" cmpd="sng">
            <a:gradFill>
              <a:gsLst>
                <a:gs pos="0">
                  <a:schemeClr val="tx1"/>
                </a:gs>
                <a:gs pos="87000">
                  <a:schemeClr val="accent2"/>
                </a:gs>
                <a:gs pos="83000">
                  <a:schemeClr val="accent1">
                    <a:lumMod val="45000"/>
                    <a:lumOff val="55000"/>
                  </a:schemeClr>
                </a:gs>
                <a:gs pos="100000">
                  <a:schemeClr val="accent1">
                    <a:lumMod val="30000"/>
                    <a:lumOff val="70000"/>
                  </a:schemeClr>
                </a:gs>
              </a:gsLst>
              <a:lin ang="5400000" scaled="1"/>
            </a:gradFill>
            <a:headEnd type="oval"/>
          </a:ln>
          <a:effectLst>
            <a:softEdge rad="31750"/>
          </a:effectLst>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4232ACC6-1261-415C-ACBE-6816008D433B}"/>
              </a:ext>
            </a:extLst>
          </p:cNvPr>
          <p:cNvCxnSpPr/>
          <p:nvPr/>
        </p:nvCxnSpPr>
        <p:spPr>
          <a:xfrm flipH="1">
            <a:off x="9566698" y="1687179"/>
            <a:ext cx="2491038" cy="2145238"/>
          </a:xfrm>
          <a:prstGeom prst="line">
            <a:avLst/>
          </a:prstGeom>
          <a:ln w="212725" cmpd="sng">
            <a:gradFill>
              <a:gsLst>
                <a:gs pos="0">
                  <a:schemeClr val="tx1"/>
                </a:gs>
                <a:gs pos="87000">
                  <a:schemeClr val="accent2"/>
                </a:gs>
                <a:gs pos="83000">
                  <a:schemeClr val="accent1">
                    <a:lumMod val="45000"/>
                    <a:lumOff val="55000"/>
                  </a:schemeClr>
                </a:gs>
                <a:gs pos="100000">
                  <a:schemeClr val="accent1">
                    <a:lumMod val="30000"/>
                    <a:lumOff val="70000"/>
                  </a:schemeClr>
                </a:gs>
              </a:gsLst>
              <a:lin ang="5400000" scaled="1"/>
            </a:gradFill>
            <a:headEnd type="stealth"/>
            <a:tailEnd type="arrow" w="med" len="lg"/>
          </a:ln>
          <a:effectLst>
            <a:softEdge rad="31750"/>
          </a:effectLst>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1ACE820A-2E7C-45B2-9535-DA40F100EE91}"/>
              </a:ext>
            </a:extLst>
          </p:cNvPr>
          <p:cNvCxnSpPr/>
          <p:nvPr/>
        </p:nvCxnSpPr>
        <p:spPr>
          <a:xfrm flipV="1">
            <a:off x="2643669" y="3739216"/>
            <a:ext cx="3239326" cy="546411"/>
          </a:xfrm>
          <a:prstGeom prst="line">
            <a:avLst/>
          </a:prstGeom>
          <a:ln w="212725" cmpd="sng">
            <a:gradFill>
              <a:gsLst>
                <a:gs pos="0">
                  <a:schemeClr val="tx1"/>
                </a:gs>
                <a:gs pos="87000">
                  <a:schemeClr val="accent2"/>
                </a:gs>
                <a:gs pos="83000">
                  <a:schemeClr val="accent1">
                    <a:lumMod val="45000"/>
                    <a:lumOff val="55000"/>
                  </a:schemeClr>
                </a:gs>
                <a:gs pos="100000">
                  <a:schemeClr val="accent1">
                    <a:lumMod val="30000"/>
                    <a:lumOff val="70000"/>
                  </a:schemeClr>
                </a:gs>
              </a:gsLst>
              <a:lin ang="5400000" scaled="1"/>
            </a:gradFill>
            <a:headEnd type="oval"/>
          </a:ln>
          <a:effectLst>
            <a:softEdge rad="31750"/>
          </a:effectLst>
        </p:spPr>
        <p:style>
          <a:lnRef idx="3">
            <a:schemeClr val="dk1"/>
          </a:lnRef>
          <a:fillRef idx="0">
            <a:schemeClr val="dk1"/>
          </a:fillRef>
          <a:effectRef idx="2">
            <a:schemeClr val="dk1"/>
          </a:effectRef>
          <a:fontRef idx="minor">
            <a:schemeClr val="tx1"/>
          </a:fontRef>
        </p:style>
      </p:cxnSp>
      <p:grpSp>
        <p:nvGrpSpPr>
          <p:cNvPr id="5" name="Group 4">
            <a:extLst>
              <a:ext uri="{FF2B5EF4-FFF2-40B4-BE49-F238E27FC236}">
                <a16:creationId xmlns:a16="http://schemas.microsoft.com/office/drawing/2014/main" id="{5A76A772-7D66-45B3-A761-DF3EA19C34C6}"/>
              </a:ext>
            </a:extLst>
          </p:cNvPr>
          <p:cNvGrpSpPr/>
          <p:nvPr/>
        </p:nvGrpSpPr>
        <p:grpSpPr>
          <a:xfrm>
            <a:off x="4790739" y="1055746"/>
            <a:ext cx="2742543" cy="4681670"/>
            <a:chOff x="4642149" y="1055746"/>
            <a:chExt cx="2742543" cy="4681670"/>
          </a:xfrm>
        </p:grpSpPr>
        <p:sp>
          <p:nvSpPr>
            <p:cNvPr id="25" name="Rectangle 24">
              <a:extLst>
                <a:ext uri="{FF2B5EF4-FFF2-40B4-BE49-F238E27FC236}">
                  <a16:creationId xmlns:a16="http://schemas.microsoft.com/office/drawing/2014/main" id="{C5109D81-6A8F-4D20-8AB0-3288D4AFCC12}"/>
                </a:ext>
              </a:extLst>
            </p:cNvPr>
            <p:cNvSpPr/>
            <p:nvPr/>
          </p:nvSpPr>
          <p:spPr>
            <a:xfrm>
              <a:off x="4649401" y="1927418"/>
              <a:ext cx="2735291" cy="3809998"/>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714BF073-FEF1-4396-B4AC-D4BD3E7DCB16}"/>
                </a:ext>
              </a:extLst>
            </p:cNvPr>
            <p:cNvSpPr/>
            <p:nvPr/>
          </p:nvSpPr>
          <p:spPr>
            <a:xfrm flipV="1">
              <a:off x="4642149" y="1055746"/>
              <a:ext cx="2742543" cy="726012"/>
            </a:xfrm>
            <a:prstGeom prst="rect">
              <a:avLst/>
            </a:prstGeom>
            <a:solidFill>
              <a:srgbClr val="0F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dirty="0">
                <a:solidFill>
                  <a:srgbClr val="FFFFFF"/>
                </a:solidFill>
                <a:latin typeface="Arial" panose="020B0604020202020204" pitchFamily="34" charset="0"/>
                <a:cs typeface="Arial" panose="020B0604020202020204" pitchFamily="34" charset="0"/>
                <a:sym typeface="Arial"/>
                <a:rtl val="0"/>
              </a:endParaRPr>
            </a:p>
          </p:txBody>
        </p:sp>
        <p:sp>
          <p:nvSpPr>
            <p:cNvPr id="31" name="Freeform 8">
              <a:extLst>
                <a:ext uri="{FF2B5EF4-FFF2-40B4-BE49-F238E27FC236}">
                  <a16:creationId xmlns:a16="http://schemas.microsoft.com/office/drawing/2014/main" id="{4E84232E-01F8-40E9-9AB8-56F319F11F15}"/>
                </a:ext>
              </a:extLst>
            </p:cNvPr>
            <p:cNvSpPr/>
            <p:nvPr/>
          </p:nvSpPr>
          <p:spPr>
            <a:xfrm>
              <a:off x="4882417" y="2043502"/>
              <a:ext cx="2381757" cy="3448803"/>
            </a:xfrm>
            <a:custGeom>
              <a:avLst/>
              <a:gdLst>
                <a:gd name="connsiteX0" fmla="*/ 0 w 2673382"/>
                <a:gd name="connsiteY0" fmla="*/ 0 h 2779673"/>
                <a:gd name="connsiteX1" fmla="*/ 2673382 w 2673382"/>
                <a:gd name="connsiteY1" fmla="*/ 0 h 2779673"/>
                <a:gd name="connsiteX2" fmla="*/ 2673382 w 2673382"/>
                <a:gd name="connsiteY2" fmla="*/ 2779673 h 2779673"/>
                <a:gd name="connsiteX3" fmla="*/ 0 w 2673382"/>
                <a:gd name="connsiteY3" fmla="*/ 2779673 h 2779673"/>
                <a:gd name="connsiteX4" fmla="*/ 0 w 2673382"/>
                <a:gd name="connsiteY4" fmla="*/ 0 h 2779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3382" h="2779673">
                  <a:moveTo>
                    <a:pt x="0" y="0"/>
                  </a:moveTo>
                  <a:lnTo>
                    <a:pt x="2673382" y="0"/>
                  </a:lnTo>
                  <a:lnTo>
                    <a:pt x="2673382" y="2779673"/>
                  </a:lnTo>
                  <a:lnTo>
                    <a:pt x="0" y="2779673"/>
                  </a:lnTo>
                  <a:lnTo>
                    <a:pt x="0" y="0"/>
                  </a:lnTo>
                  <a:close/>
                </a:path>
              </a:pathLst>
            </a:custGeom>
            <a:solidFill>
              <a:schemeClr val="bg1"/>
            </a:solidFill>
            <a:ln>
              <a:noFill/>
            </a:ln>
            <a:effectLst/>
          </p:spPr>
          <p:style>
            <a:lnRef idx="2">
              <a:schemeClr val="dk1"/>
            </a:lnRef>
            <a:fillRef idx="1">
              <a:schemeClr val="lt1"/>
            </a:fillRef>
            <a:effectRef idx="0">
              <a:schemeClr val="dk1"/>
            </a:effectRef>
            <a:fontRef idx="minor">
              <a:schemeClr val="dk1"/>
            </a:fontRef>
          </p:style>
          <p:txBody>
            <a:bodyPr spcFirstLastPara="0" vert="horz" wrap="square" lIns="76200" tIns="76200" rIns="76200" bIns="76200" numCol="1" spcCol="1270" anchor="t" anchorCtr="0">
              <a:noAutofit/>
            </a:bodyPr>
            <a:lstStyle/>
            <a:p>
              <a:pPr marL="0" lvl="1" algn="l" defTabSz="622300">
                <a:lnSpc>
                  <a:spcPct val="90000"/>
                </a:lnSpc>
                <a:spcBef>
                  <a:spcPct val="0"/>
                </a:spcBef>
                <a:spcAft>
                  <a:spcPct val="15000"/>
                </a:spcAft>
              </a:pPr>
              <a:r>
                <a:rPr lang="en-IN" sz="1300" b="1" kern="1200" dirty="0">
                  <a:solidFill>
                    <a:schemeClr val="tx1">
                      <a:lumMod val="75000"/>
                      <a:lumOff val="25000"/>
                    </a:schemeClr>
                  </a:solidFill>
                  <a:latin typeface="Arial" panose="020B0604020202020204" pitchFamily="34" charset="0"/>
                  <a:cs typeface="Arial" panose="020B0604020202020204" pitchFamily="34" charset="0"/>
                </a:rPr>
                <a:t>Business Analysis</a:t>
              </a:r>
            </a:p>
            <a:p>
              <a:pPr marL="285750" lvl="1" indent="-285750" defTabSz="622300">
                <a:lnSpc>
                  <a:spcPct val="90000"/>
                </a:lnSpc>
                <a:spcBef>
                  <a:spcPct val="0"/>
                </a:spcBef>
                <a:spcAft>
                  <a:spcPct val="15000"/>
                </a:spcAft>
                <a:buFont typeface="Arial" panose="020B0604020202020204" pitchFamily="34" charset="0"/>
                <a:buChar char="•"/>
              </a:pPr>
              <a:r>
                <a:rPr lang="en-US" sz="1300" kern="1200" dirty="0">
                  <a:solidFill>
                    <a:schemeClr val="tx1">
                      <a:lumMod val="75000"/>
                      <a:lumOff val="25000"/>
                    </a:schemeClr>
                  </a:solidFill>
                  <a:latin typeface="Arial" panose="020B0604020202020204" pitchFamily="34" charset="0"/>
                  <a:cs typeface="Arial" panose="020B0604020202020204" pitchFamily="34" charset="0"/>
                </a:rPr>
                <a:t>Exploration of frequency, strength and direction of relationships &amp; Causalities.</a:t>
              </a:r>
            </a:p>
            <a:p>
              <a:pPr marL="285750" lvl="1" indent="-285750" algn="l" defTabSz="622300">
                <a:lnSpc>
                  <a:spcPct val="90000"/>
                </a:lnSpc>
                <a:spcBef>
                  <a:spcPct val="0"/>
                </a:spcBef>
                <a:spcAft>
                  <a:spcPct val="15000"/>
                </a:spcAft>
                <a:buFont typeface="Arial" panose="020B0604020202020204" pitchFamily="34" charset="0"/>
                <a:buChar char="•"/>
              </a:pPr>
              <a:endParaRPr lang="en-US" sz="1300" kern="1200" dirty="0">
                <a:solidFill>
                  <a:schemeClr val="tx1">
                    <a:lumMod val="75000"/>
                    <a:lumOff val="25000"/>
                  </a:schemeClr>
                </a:solidFill>
                <a:latin typeface="Arial" panose="020B0604020202020204" pitchFamily="34" charset="0"/>
                <a:cs typeface="Arial" panose="020B0604020202020204" pitchFamily="34" charset="0"/>
              </a:endParaRPr>
            </a:p>
            <a:p>
              <a:pPr marL="0" lvl="1" algn="l" defTabSz="622300">
                <a:lnSpc>
                  <a:spcPct val="90000"/>
                </a:lnSpc>
                <a:spcBef>
                  <a:spcPct val="0"/>
                </a:spcBef>
                <a:spcAft>
                  <a:spcPct val="15000"/>
                </a:spcAft>
              </a:pPr>
              <a:r>
                <a:rPr lang="en-IN" sz="1300" b="1" kern="1200" dirty="0">
                  <a:solidFill>
                    <a:schemeClr val="tx1">
                      <a:lumMod val="75000"/>
                      <a:lumOff val="25000"/>
                    </a:schemeClr>
                  </a:solidFill>
                  <a:latin typeface="Arial" panose="020B0604020202020204" pitchFamily="34" charset="0"/>
                  <a:cs typeface="Arial" panose="020B0604020202020204" pitchFamily="34" charset="0"/>
                </a:rPr>
                <a:t>Exploratory Analysis</a:t>
              </a:r>
            </a:p>
            <a:p>
              <a:pPr marL="285750" lvl="1" indent="-285750" defTabSz="622300">
                <a:lnSpc>
                  <a:spcPct val="90000"/>
                </a:lnSpc>
                <a:spcBef>
                  <a:spcPct val="0"/>
                </a:spcBef>
                <a:spcAft>
                  <a:spcPct val="15000"/>
                </a:spcAft>
                <a:buFont typeface="Arial" panose="020B0604020202020204" pitchFamily="34" charset="0"/>
                <a:buChar char="•"/>
              </a:pPr>
              <a:r>
                <a:rPr lang="en-IN" sz="1300" kern="1200" dirty="0">
                  <a:solidFill>
                    <a:schemeClr val="tx1">
                      <a:lumMod val="75000"/>
                      <a:lumOff val="25000"/>
                    </a:schemeClr>
                  </a:solidFill>
                  <a:latin typeface="Arial" panose="020B0604020202020204" pitchFamily="34" charset="0"/>
                  <a:cs typeface="Arial" panose="020B0604020202020204" pitchFamily="34" charset="0"/>
                </a:rPr>
                <a:t>Deep insights from all forms of data using traditional methods (Segmentation &amp; Clustering)</a:t>
              </a:r>
              <a:endParaRPr lang="en-US" sz="1300" kern="1200" dirty="0">
                <a:solidFill>
                  <a:schemeClr val="tx1">
                    <a:lumMod val="75000"/>
                    <a:lumOff val="25000"/>
                  </a:schemeClr>
                </a:solidFill>
                <a:latin typeface="Arial" panose="020B0604020202020204" pitchFamily="34" charset="0"/>
                <a:cs typeface="Arial" panose="020B0604020202020204" pitchFamily="34" charset="0"/>
              </a:endParaRPr>
            </a:p>
            <a:p>
              <a:pPr marL="114300" lvl="1" indent="-114300" algn="l" defTabSz="622300">
                <a:lnSpc>
                  <a:spcPct val="90000"/>
                </a:lnSpc>
                <a:spcBef>
                  <a:spcPct val="0"/>
                </a:spcBef>
                <a:spcAft>
                  <a:spcPct val="15000"/>
                </a:spcAft>
                <a:buChar char="••"/>
              </a:pPr>
              <a:endParaRPr lang="en-US" sz="1300" kern="1200" dirty="0">
                <a:solidFill>
                  <a:schemeClr val="tx1">
                    <a:lumMod val="75000"/>
                    <a:lumOff val="25000"/>
                  </a:schemeClr>
                </a:solidFill>
                <a:latin typeface="Arial" panose="020B0604020202020204" pitchFamily="34" charset="0"/>
                <a:cs typeface="Arial" panose="020B0604020202020204" pitchFamily="34" charset="0"/>
              </a:endParaRPr>
            </a:p>
            <a:p>
              <a:pPr marL="0" lvl="1" defTabSz="622300">
                <a:lnSpc>
                  <a:spcPct val="90000"/>
                </a:lnSpc>
                <a:spcBef>
                  <a:spcPct val="0"/>
                </a:spcBef>
                <a:spcAft>
                  <a:spcPct val="15000"/>
                </a:spcAft>
              </a:pPr>
              <a:r>
                <a:rPr lang="en-US" sz="1300" b="1" kern="1200" dirty="0">
                  <a:solidFill>
                    <a:schemeClr val="tx1">
                      <a:lumMod val="75000"/>
                      <a:lumOff val="25000"/>
                    </a:schemeClr>
                  </a:solidFill>
                  <a:latin typeface="Arial" panose="020B0604020202020204" pitchFamily="34" charset="0"/>
                  <a:cs typeface="Arial" panose="020B0604020202020204" pitchFamily="34" charset="0"/>
                </a:rPr>
                <a:t>Visualization</a:t>
              </a:r>
              <a:endParaRPr lang="en-US" sz="1300" kern="1200" dirty="0">
                <a:solidFill>
                  <a:schemeClr val="tx1">
                    <a:lumMod val="75000"/>
                    <a:lumOff val="25000"/>
                  </a:schemeClr>
                </a:solidFill>
                <a:latin typeface="Arial" panose="020B0604020202020204" pitchFamily="34" charset="0"/>
                <a:cs typeface="Arial" panose="020B0604020202020204" pitchFamily="34" charset="0"/>
              </a:endParaRPr>
            </a:p>
            <a:p>
              <a:pPr marL="285750" lvl="1" indent="-285750" defTabSz="622300">
                <a:lnSpc>
                  <a:spcPct val="90000"/>
                </a:lnSpc>
                <a:spcBef>
                  <a:spcPct val="0"/>
                </a:spcBef>
                <a:spcAft>
                  <a:spcPct val="15000"/>
                </a:spcAft>
                <a:buFont typeface="Arial" panose="020B0604020202020204" pitchFamily="34" charset="0"/>
                <a:buChar char="•"/>
              </a:pPr>
              <a:r>
                <a:rPr lang="en-US" sz="1300" kern="1200" dirty="0">
                  <a:solidFill>
                    <a:schemeClr val="tx1">
                      <a:lumMod val="75000"/>
                      <a:lumOff val="25000"/>
                    </a:schemeClr>
                  </a:solidFill>
                  <a:latin typeface="Arial" panose="020B0604020202020204" pitchFamily="34" charset="0"/>
                  <a:cs typeface="Arial" panose="020B0604020202020204" pitchFamily="34" charset="0"/>
                </a:rPr>
                <a:t>Intuitive visualization for business users to gain insights for decision making</a:t>
              </a:r>
            </a:p>
          </p:txBody>
        </p:sp>
        <p:sp>
          <p:nvSpPr>
            <p:cNvPr id="33" name="Rectangle 32">
              <a:extLst>
                <a:ext uri="{FF2B5EF4-FFF2-40B4-BE49-F238E27FC236}">
                  <a16:creationId xmlns:a16="http://schemas.microsoft.com/office/drawing/2014/main" id="{E5ADF55C-74E3-4C38-921B-2FCE2B19BC87}"/>
                </a:ext>
              </a:extLst>
            </p:cNvPr>
            <p:cNvSpPr/>
            <p:nvPr/>
          </p:nvSpPr>
          <p:spPr>
            <a:xfrm>
              <a:off x="4836371" y="1140097"/>
              <a:ext cx="2377440" cy="590931"/>
            </a:xfrm>
            <a:prstGeom prst="rect">
              <a:avLst/>
            </a:prstGeom>
          </p:spPr>
          <p:txBody>
            <a:bodyPr wrap="square">
              <a:spAutoFit/>
            </a:bodyPr>
            <a:lstStyle/>
            <a:p>
              <a:pPr lvl="0" algn="ctr" defTabSz="889000">
                <a:lnSpc>
                  <a:spcPct val="90000"/>
                </a:lnSpc>
                <a:spcBef>
                  <a:spcPct val="0"/>
                </a:spcBef>
                <a:spcAft>
                  <a:spcPct val="35000"/>
                </a:spcAft>
              </a:pPr>
              <a:r>
                <a:rPr lang="en-US"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…making sense of the data</a:t>
              </a:r>
            </a:p>
          </p:txBody>
        </p:sp>
      </p:grpSp>
      <p:grpSp>
        <p:nvGrpSpPr>
          <p:cNvPr id="3" name="Group 2">
            <a:extLst>
              <a:ext uri="{FF2B5EF4-FFF2-40B4-BE49-F238E27FC236}">
                <a16:creationId xmlns:a16="http://schemas.microsoft.com/office/drawing/2014/main" id="{6A37D590-9045-4B57-B4F8-4BC74FFD87D0}"/>
              </a:ext>
            </a:extLst>
          </p:cNvPr>
          <p:cNvGrpSpPr/>
          <p:nvPr/>
        </p:nvGrpSpPr>
        <p:grpSpPr>
          <a:xfrm>
            <a:off x="1254155" y="1055746"/>
            <a:ext cx="2735292" cy="4681670"/>
            <a:chOff x="1254155" y="1055746"/>
            <a:chExt cx="2735292" cy="4681670"/>
          </a:xfrm>
        </p:grpSpPr>
        <p:sp>
          <p:nvSpPr>
            <p:cNvPr id="26" name="Rectangle 25">
              <a:extLst>
                <a:ext uri="{FF2B5EF4-FFF2-40B4-BE49-F238E27FC236}">
                  <a16:creationId xmlns:a16="http://schemas.microsoft.com/office/drawing/2014/main" id="{CA868051-2D8C-43F0-91D8-D0EF90D512CC}"/>
                </a:ext>
              </a:extLst>
            </p:cNvPr>
            <p:cNvSpPr/>
            <p:nvPr/>
          </p:nvSpPr>
          <p:spPr>
            <a:xfrm>
              <a:off x="1254156" y="1927418"/>
              <a:ext cx="2735291" cy="3809998"/>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3B57E344-512E-4215-BE9F-6DA2E4367D85}"/>
                </a:ext>
              </a:extLst>
            </p:cNvPr>
            <p:cNvSpPr/>
            <p:nvPr/>
          </p:nvSpPr>
          <p:spPr>
            <a:xfrm flipV="1">
              <a:off x="1254155" y="1055746"/>
              <a:ext cx="2735291" cy="726012"/>
            </a:xfrm>
            <a:prstGeom prst="rect">
              <a:avLst/>
            </a:prstGeom>
            <a:solidFill>
              <a:srgbClr val="0F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dirty="0">
                <a:solidFill>
                  <a:srgbClr val="FFFFFF"/>
                </a:solidFill>
                <a:latin typeface="Arial" panose="020B0604020202020204" pitchFamily="34" charset="0"/>
                <a:cs typeface="Arial" panose="020B0604020202020204" pitchFamily="34" charset="0"/>
                <a:sym typeface="Arial"/>
                <a:rtl val="0"/>
              </a:endParaRPr>
            </a:p>
          </p:txBody>
        </p:sp>
        <p:sp>
          <p:nvSpPr>
            <p:cNvPr id="32" name="Rectangle 31">
              <a:extLst>
                <a:ext uri="{FF2B5EF4-FFF2-40B4-BE49-F238E27FC236}">
                  <a16:creationId xmlns:a16="http://schemas.microsoft.com/office/drawing/2014/main" id="{E2DABEBD-033C-4511-A0C3-34EC6CB564C2}"/>
                </a:ext>
              </a:extLst>
            </p:cNvPr>
            <p:cNvSpPr/>
            <p:nvPr/>
          </p:nvSpPr>
          <p:spPr>
            <a:xfrm>
              <a:off x="1433065" y="1142796"/>
              <a:ext cx="2377440" cy="590931"/>
            </a:xfrm>
            <a:prstGeom prst="rect">
              <a:avLst/>
            </a:prstGeom>
          </p:spPr>
          <p:txBody>
            <a:bodyPr wrap="square">
              <a:spAutoFit/>
            </a:bodyPr>
            <a:lstStyle/>
            <a:p>
              <a:pPr lvl="0" algn="ctr" defTabSz="889000">
                <a:lnSpc>
                  <a:spcPct val="90000"/>
                </a:lnSpc>
                <a:spcBef>
                  <a:spcPct val="0"/>
                </a:spcBef>
                <a:spcAft>
                  <a:spcPct val="35000"/>
                </a:spcAft>
              </a:pPr>
              <a:r>
                <a:rPr lang="en-US"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…getting the data together</a:t>
              </a:r>
            </a:p>
          </p:txBody>
        </p:sp>
        <p:sp>
          <p:nvSpPr>
            <p:cNvPr id="36" name="Freeform 18">
              <a:extLst>
                <a:ext uri="{FF2B5EF4-FFF2-40B4-BE49-F238E27FC236}">
                  <a16:creationId xmlns:a16="http://schemas.microsoft.com/office/drawing/2014/main" id="{5BD146DE-39C3-4088-8C00-9FBD80D0D32C}"/>
                </a:ext>
              </a:extLst>
            </p:cNvPr>
            <p:cNvSpPr/>
            <p:nvPr/>
          </p:nvSpPr>
          <p:spPr>
            <a:xfrm>
              <a:off x="1341625" y="2043502"/>
              <a:ext cx="2560320" cy="3365688"/>
            </a:xfrm>
            <a:custGeom>
              <a:avLst/>
              <a:gdLst>
                <a:gd name="connsiteX0" fmla="*/ 0 w 2673382"/>
                <a:gd name="connsiteY0" fmla="*/ 0 h 2779673"/>
                <a:gd name="connsiteX1" fmla="*/ 2673382 w 2673382"/>
                <a:gd name="connsiteY1" fmla="*/ 0 h 2779673"/>
                <a:gd name="connsiteX2" fmla="*/ 2673382 w 2673382"/>
                <a:gd name="connsiteY2" fmla="*/ 2779673 h 2779673"/>
                <a:gd name="connsiteX3" fmla="*/ 0 w 2673382"/>
                <a:gd name="connsiteY3" fmla="*/ 2779673 h 2779673"/>
                <a:gd name="connsiteX4" fmla="*/ 0 w 2673382"/>
                <a:gd name="connsiteY4" fmla="*/ 0 h 2779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3382" h="2779673">
                  <a:moveTo>
                    <a:pt x="0" y="0"/>
                  </a:moveTo>
                  <a:lnTo>
                    <a:pt x="2673382" y="0"/>
                  </a:lnTo>
                  <a:lnTo>
                    <a:pt x="2673382" y="2779673"/>
                  </a:lnTo>
                  <a:lnTo>
                    <a:pt x="0" y="2779673"/>
                  </a:lnTo>
                  <a:lnTo>
                    <a:pt x="0" y="0"/>
                  </a:lnTo>
                  <a:close/>
                </a:path>
              </a:pathLst>
            </a:custGeom>
            <a:solidFill>
              <a:schemeClr val="bg1"/>
            </a:solidFill>
            <a:ln>
              <a:noFill/>
            </a:ln>
            <a:effectLst/>
          </p:spPr>
          <p:style>
            <a:lnRef idx="2">
              <a:schemeClr val="dk1"/>
            </a:lnRef>
            <a:fillRef idx="1">
              <a:schemeClr val="lt1"/>
            </a:fillRef>
            <a:effectRef idx="0">
              <a:schemeClr val="dk1"/>
            </a:effectRef>
            <a:fontRef idx="minor">
              <a:schemeClr val="dk1"/>
            </a:fontRef>
          </p:style>
          <p:txBody>
            <a:bodyPr spcFirstLastPara="0" vert="horz" wrap="square" lIns="76200" tIns="76200" rIns="76200" bIns="76200" numCol="1" spcCol="1270" anchor="t" anchorCtr="0">
              <a:noAutofit/>
            </a:bodyPr>
            <a:lstStyle/>
            <a:p>
              <a:pPr marL="0" lvl="1" algn="l" defTabSz="622300">
                <a:lnSpc>
                  <a:spcPct val="90000"/>
                </a:lnSpc>
                <a:spcBef>
                  <a:spcPct val="0"/>
                </a:spcBef>
                <a:spcAft>
                  <a:spcPct val="15000"/>
                </a:spcAft>
              </a:pPr>
              <a:r>
                <a:rPr lang="en-IN" sz="1300" b="1" kern="1200" dirty="0">
                  <a:solidFill>
                    <a:schemeClr val="tx1">
                      <a:lumMod val="75000"/>
                      <a:lumOff val="25000"/>
                    </a:schemeClr>
                  </a:solidFill>
                  <a:latin typeface="Arial" panose="020B0604020202020204" pitchFamily="34" charset="0"/>
                  <a:cs typeface="Arial" panose="020B0604020202020204" pitchFamily="34" charset="0"/>
                </a:rPr>
                <a:t>Data Acquisition</a:t>
              </a:r>
            </a:p>
            <a:p>
              <a:pPr marL="285750" lvl="1" indent="-285750" defTabSz="622300">
                <a:lnSpc>
                  <a:spcPct val="90000"/>
                </a:lnSpc>
                <a:spcBef>
                  <a:spcPct val="0"/>
                </a:spcBef>
                <a:spcAft>
                  <a:spcPct val="15000"/>
                </a:spcAft>
                <a:buFont typeface="Arial" panose="020B0604020202020204" pitchFamily="34" charset="0"/>
                <a:buChar char="•"/>
              </a:pPr>
              <a:r>
                <a:rPr lang="en-IN" sz="1300" dirty="0">
                  <a:solidFill>
                    <a:schemeClr val="tx1">
                      <a:lumMod val="75000"/>
                      <a:lumOff val="25000"/>
                    </a:schemeClr>
                  </a:solidFill>
                  <a:latin typeface="Arial" panose="020B0604020202020204" pitchFamily="34" charset="0"/>
                  <a:cs typeface="Arial" panose="020B0604020202020204" pitchFamily="34" charset="0"/>
                </a:rPr>
                <a:t>Acquiring &amp; consolidating the disparate data sources. </a:t>
              </a:r>
            </a:p>
            <a:p>
              <a:pPr marL="114300" lvl="1" indent="-114300" algn="l" defTabSz="622300">
                <a:lnSpc>
                  <a:spcPct val="90000"/>
                </a:lnSpc>
                <a:spcBef>
                  <a:spcPct val="0"/>
                </a:spcBef>
                <a:spcAft>
                  <a:spcPct val="15000"/>
                </a:spcAft>
                <a:buChar char="••"/>
              </a:pPr>
              <a:endParaRPr lang="en-IN" sz="1300" b="1" kern="1200" dirty="0">
                <a:solidFill>
                  <a:schemeClr val="tx1">
                    <a:lumMod val="75000"/>
                    <a:lumOff val="25000"/>
                  </a:schemeClr>
                </a:solidFill>
                <a:latin typeface="Arial" panose="020B0604020202020204" pitchFamily="34" charset="0"/>
                <a:cs typeface="Arial" panose="020B0604020202020204" pitchFamily="34" charset="0"/>
              </a:endParaRPr>
            </a:p>
            <a:p>
              <a:pPr marL="0" lvl="1" algn="l" defTabSz="622300">
                <a:lnSpc>
                  <a:spcPct val="90000"/>
                </a:lnSpc>
                <a:spcBef>
                  <a:spcPct val="0"/>
                </a:spcBef>
                <a:spcAft>
                  <a:spcPct val="15000"/>
                </a:spcAft>
              </a:pPr>
              <a:r>
                <a:rPr lang="en-IN" sz="1300" b="1" kern="1200" dirty="0">
                  <a:solidFill>
                    <a:schemeClr val="tx1">
                      <a:lumMod val="75000"/>
                      <a:lumOff val="25000"/>
                    </a:schemeClr>
                  </a:solidFill>
                  <a:latin typeface="Arial" panose="020B0604020202020204" pitchFamily="34" charset="0"/>
                  <a:cs typeface="Arial" panose="020B0604020202020204" pitchFamily="34" charset="0"/>
                </a:rPr>
                <a:t>Data Engineering </a:t>
              </a:r>
            </a:p>
            <a:p>
              <a:pPr marL="285750" lvl="1" indent="-285750" algn="l" defTabSz="622300">
                <a:lnSpc>
                  <a:spcPct val="90000"/>
                </a:lnSpc>
                <a:spcBef>
                  <a:spcPct val="0"/>
                </a:spcBef>
                <a:spcAft>
                  <a:spcPct val="15000"/>
                </a:spcAft>
                <a:buFont typeface="Arial" panose="020B0604020202020204" pitchFamily="34" charset="0"/>
                <a:buChar char="•"/>
              </a:pPr>
              <a:r>
                <a:rPr lang="en-IN" sz="1300" dirty="0">
                  <a:solidFill>
                    <a:schemeClr val="tx1">
                      <a:lumMod val="75000"/>
                      <a:lumOff val="25000"/>
                    </a:schemeClr>
                  </a:solidFill>
                  <a:latin typeface="Arial" panose="020B0604020202020204" pitchFamily="34" charset="0"/>
                  <a:cs typeface="Arial" panose="020B0604020202020204" pitchFamily="34" charset="0"/>
                </a:rPr>
                <a:t>Integrating various forms of data into centralized data lake using on-premise &amp; cloud-based technologies</a:t>
              </a:r>
              <a:endParaRPr lang="en-US" sz="1300" dirty="0">
                <a:solidFill>
                  <a:schemeClr val="tx1">
                    <a:lumMod val="75000"/>
                    <a:lumOff val="25000"/>
                  </a:schemeClr>
                </a:solidFill>
                <a:latin typeface="Arial" panose="020B0604020202020204" pitchFamily="34" charset="0"/>
                <a:cs typeface="Arial" panose="020B0604020202020204" pitchFamily="34" charset="0"/>
              </a:endParaRPr>
            </a:p>
            <a:p>
              <a:pPr marL="0" lvl="1" algn="l" defTabSz="622300">
                <a:lnSpc>
                  <a:spcPct val="90000"/>
                </a:lnSpc>
                <a:spcBef>
                  <a:spcPct val="0"/>
                </a:spcBef>
                <a:spcAft>
                  <a:spcPct val="15000"/>
                </a:spcAft>
              </a:pPr>
              <a:r>
                <a:rPr lang="en-IN" sz="1300" dirty="0">
                  <a:solidFill>
                    <a:schemeClr val="tx1">
                      <a:lumMod val="75000"/>
                      <a:lumOff val="25000"/>
                    </a:schemeClr>
                  </a:solidFill>
                  <a:latin typeface="Arial" panose="020B0604020202020204" pitchFamily="34" charset="0"/>
                  <a:cs typeface="Arial" panose="020B0604020202020204" pitchFamily="34" charset="0"/>
                </a:rPr>
                <a:t>  </a:t>
              </a:r>
              <a:endParaRPr lang="en-IN" sz="1300" kern="1200" dirty="0">
                <a:solidFill>
                  <a:schemeClr val="tx1">
                    <a:lumMod val="75000"/>
                    <a:lumOff val="25000"/>
                  </a:schemeClr>
                </a:solidFill>
                <a:latin typeface="Arial" panose="020B0604020202020204" pitchFamily="34" charset="0"/>
                <a:cs typeface="Arial" panose="020B0604020202020204" pitchFamily="34" charset="0"/>
              </a:endParaRPr>
            </a:p>
            <a:p>
              <a:pPr marL="0" lvl="1" algn="l" defTabSz="622300">
                <a:lnSpc>
                  <a:spcPct val="90000"/>
                </a:lnSpc>
                <a:spcBef>
                  <a:spcPct val="0"/>
                </a:spcBef>
                <a:spcAft>
                  <a:spcPct val="15000"/>
                </a:spcAft>
              </a:pPr>
              <a:r>
                <a:rPr lang="en-IN" sz="1300" b="1" kern="1200" dirty="0">
                  <a:solidFill>
                    <a:schemeClr val="tx1">
                      <a:lumMod val="75000"/>
                      <a:lumOff val="25000"/>
                    </a:schemeClr>
                  </a:solidFill>
                  <a:latin typeface="Arial" panose="020B0604020202020204" pitchFamily="34" charset="0"/>
                  <a:cs typeface="Arial" panose="020B0604020202020204" pitchFamily="34" charset="0"/>
                </a:rPr>
                <a:t>Data Processing</a:t>
              </a:r>
            </a:p>
            <a:p>
              <a:pPr marL="285750" lvl="1" indent="-285750" algn="l" defTabSz="622300">
                <a:lnSpc>
                  <a:spcPct val="90000"/>
                </a:lnSpc>
                <a:spcBef>
                  <a:spcPct val="0"/>
                </a:spcBef>
                <a:spcAft>
                  <a:spcPct val="15000"/>
                </a:spcAft>
                <a:buFont typeface="Arial" panose="020B0604020202020204" pitchFamily="34" charset="0"/>
                <a:buChar char="•"/>
              </a:pPr>
              <a:r>
                <a:rPr lang="en-IN" sz="1300" dirty="0">
                  <a:solidFill>
                    <a:schemeClr val="tx1">
                      <a:lumMod val="75000"/>
                      <a:lumOff val="25000"/>
                    </a:schemeClr>
                  </a:solidFill>
                  <a:latin typeface="Arial" panose="020B0604020202020204" pitchFamily="34" charset="0"/>
                  <a:cs typeface="Arial" panose="020B0604020202020204" pitchFamily="34" charset="0"/>
                </a:rPr>
                <a:t>Process various forms of disparate data – Structured, Unstructured, Physical, Human Interactions, Machine Generated, Real Time etc</a:t>
              </a:r>
              <a:endParaRPr lang="en-IN" sz="1300" kern="1200" dirty="0">
                <a:solidFill>
                  <a:schemeClr val="tx1">
                    <a:lumMod val="75000"/>
                    <a:lumOff val="25000"/>
                  </a:schemeClr>
                </a:solidFill>
                <a:latin typeface="Arial" panose="020B0604020202020204" pitchFamily="34" charset="0"/>
                <a:cs typeface="Arial" panose="020B0604020202020204" pitchFamily="34" charset="0"/>
              </a:endParaRPr>
            </a:p>
          </p:txBody>
        </p:sp>
      </p:grpSp>
      <p:grpSp>
        <p:nvGrpSpPr>
          <p:cNvPr id="4" name="Group 3">
            <a:extLst>
              <a:ext uri="{FF2B5EF4-FFF2-40B4-BE49-F238E27FC236}">
                <a16:creationId xmlns:a16="http://schemas.microsoft.com/office/drawing/2014/main" id="{580BC453-1BDA-4326-A1C3-DC2E101A9966}"/>
              </a:ext>
            </a:extLst>
          </p:cNvPr>
          <p:cNvGrpSpPr/>
          <p:nvPr/>
        </p:nvGrpSpPr>
        <p:grpSpPr>
          <a:xfrm>
            <a:off x="8254755" y="1055746"/>
            <a:ext cx="2739246" cy="4681670"/>
            <a:chOff x="8049015" y="1055746"/>
            <a:chExt cx="2739246" cy="4681670"/>
          </a:xfrm>
        </p:grpSpPr>
        <p:sp>
          <p:nvSpPr>
            <p:cNvPr id="23" name="Rectangle 22">
              <a:extLst>
                <a:ext uri="{FF2B5EF4-FFF2-40B4-BE49-F238E27FC236}">
                  <a16:creationId xmlns:a16="http://schemas.microsoft.com/office/drawing/2014/main" id="{BDE82B02-9475-4055-98CA-191C6AC110F7}"/>
                </a:ext>
              </a:extLst>
            </p:cNvPr>
            <p:cNvSpPr/>
            <p:nvPr/>
          </p:nvSpPr>
          <p:spPr>
            <a:xfrm>
              <a:off x="8052970" y="1927418"/>
              <a:ext cx="2735291" cy="3809998"/>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B6B5C710-F9B4-43FE-A016-8D3DA38F14E4}"/>
                </a:ext>
              </a:extLst>
            </p:cNvPr>
            <p:cNvSpPr/>
            <p:nvPr/>
          </p:nvSpPr>
          <p:spPr>
            <a:xfrm flipV="1">
              <a:off x="8049015" y="1055746"/>
              <a:ext cx="2739245" cy="726012"/>
            </a:xfrm>
            <a:prstGeom prst="rect">
              <a:avLst/>
            </a:prstGeom>
            <a:solidFill>
              <a:srgbClr val="0F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dirty="0">
                <a:solidFill>
                  <a:srgbClr val="FFFFFF"/>
                </a:solidFill>
                <a:latin typeface="Arial" panose="020B0604020202020204" pitchFamily="34" charset="0"/>
                <a:cs typeface="Arial" panose="020B0604020202020204" pitchFamily="34" charset="0"/>
                <a:sym typeface="Arial"/>
                <a:rtl val="0"/>
              </a:endParaRPr>
            </a:p>
          </p:txBody>
        </p:sp>
        <p:sp>
          <p:nvSpPr>
            <p:cNvPr id="34" name="Rectangle 33">
              <a:extLst>
                <a:ext uri="{FF2B5EF4-FFF2-40B4-BE49-F238E27FC236}">
                  <a16:creationId xmlns:a16="http://schemas.microsoft.com/office/drawing/2014/main" id="{9F8805D3-BC53-4473-95C4-6F11E12CCCEC}"/>
                </a:ext>
              </a:extLst>
            </p:cNvPr>
            <p:cNvSpPr/>
            <p:nvPr/>
          </p:nvSpPr>
          <p:spPr>
            <a:xfrm>
              <a:off x="8231896" y="1139988"/>
              <a:ext cx="2377440" cy="590931"/>
            </a:xfrm>
            <a:prstGeom prst="rect">
              <a:avLst/>
            </a:prstGeom>
          </p:spPr>
          <p:txBody>
            <a:bodyPr wrap="square">
              <a:spAutoFit/>
            </a:bodyPr>
            <a:lstStyle/>
            <a:p>
              <a:pPr lvl="0" algn="ctr" defTabSz="889000">
                <a:lnSpc>
                  <a:spcPct val="90000"/>
                </a:lnSpc>
                <a:spcBef>
                  <a:spcPct val="0"/>
                </a:spcBef>
                <a:spcAft>
                  <a:spcPct val="35000"/>
                </a:spcAft>
              </a:pPr>
              <a:r>
                <a:rPr lang="en-US"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...applying AI &amp; ML to drive impact</a:t>
              </a:r>
            </a:p>
          </p:txBody>
        </p:sp>
        <p:sp>
          <p:nvSpPr>
            <p:cNvPr id="35" name="Freeform 17">
              <a:extLst>
                <a:ext uri="{FF2B5EF4-FFF2-40B4-BE49-F238E27FC236}">
                  <a16:creationId xmlns:a16="http://schemas.microsoft.com/office/drawing/2014/main" id="{ED559A51-E823-4369-88CE-D2CC181AB0E3}"/>
                </a:ext>
              </a:extLst>
            </p:cNvPr>
            <p:cNvSpPr/>
            <p:nvPr/>
          </p:nvSpPr>
          <p:spPr>
            <a:xfrm>
              <a:off x="8274697" y="2043501"/>
              <a:ext cx="2331780" cy="3448803"/>
            </a:xfrm>
            <a:custGeom>
              <a:avLst/>
              <a:gdLst>
                <a:gd name="connsiteX0" fmla="*/ 0 w 2673382"/>
                <a:gd name="connsiteY0" fmla="*/ 0 h 2779673"/>
                <a:gd name="connsiteX1" fmla="*/ 2673382 w 2673382"/>
                <a:gd name="connsiteY1" fmla="*/ 0 h 2779673"/>
                <a:gd name="connsiteX2" fmla="*/ 2673382 w 2673382"/>
                <a:gd name="connsiteY2" fmla="*/ 2779673 h 2779673"/>
                <a:gd name="connsiteX3" fmla="*/ 0 w 2673382"/>
                <a:gd name="connsiteY3" fmla="*/ 2779673 h 2779673"/>
                <a:gd name="connsiteX4" fmla="*/ 0 w 2673382"/>
                <a:gd name="connsiteY4" fmla="*/ 0 h 2779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3382" h="2779673">
                  <a:moveTo>
                    <a:pt x="0" y="0"/>
                  </a:moveTo>
                  <a:lnTo>
                    <a:pt x="2673382" y="0"/>
                  </a:lnTo>
                  <a:lnTo>
                    <a:pt x="2673382" y="2779673"/>
                  </a:lnTo>
                  <a:lnTo>
                    <a:pt x="0" y="2779673"/>
                  </a:lnTo>
                  <a:lnTo>
                    <a:pt x="0" y="0"/>
                  </a:lnTo>
                  <a:close/>
                </a:path>
              </a:pathLst>
            </a:custGeom>
            <a:solidFill>
              <a:schemeClr val="bg1"/>
            </a:solidFill>
            <a:ln>
              <a:noFill/>
            </a:ln>
            <a:effectLst/>
          </p:spPr>
          <p:style>
            <a:lnRef idx="2">
              <a:schemeClr val="dk1"/>
            </a:lnRef>
            <a:fillRef idx="1">
              <a:schemeClr val="lt1"/>
            </a:fillRef>
            <a:effectRef idx="0">
              <a:schemeClr val="dk1"/>
            </a:effectRef>
            <a:fontRef idx="minor">
              <a:schemeClr val="dk1"/>
            </a:fontRef>
          </p:style>
          <p:txBody>
            <a:bodyPr spcFirstLastPara="0" vert="horz" wrap="square" lIns="76200" tIns="76200" rIns="76200" bIns="76200" numCol="1" spcCol="1270" anchor="t" anchorCtr="0">
              <a:noAutofit/>
            </a:bodyPr>
            <a:lstStyle/>
            <a:p>
              <a:pPr marL="0" lvl="1" defTabSz="622300">
                <a:lnSpc>
                  <a:spcPct val="90000"/>
                </a:lnSpc>
                <a:spcBef>
                  <a:spcPct val="0"/>
                </a:spcBef>
                <a:spcAft>
                  <a:spcPct val="15000"/>
                </a:spcAft>
              </a:pPr>
              <a:r>
                <a:rPr lang="en-IN" sz="1300" b="1" dirty="0">
                  <a:solidFill>
                    <a:schemeClr val="tx1">
                      <a:lumMod val="75000"/>
                      <a:lumOff val="25000"/>
                    </a:schemeClr>
                  </a:solidFill>
                  <a:latin typeface="Arial" panose="020B0604020202020204" pitchFamily="34" charset="0"/>
                  <a:cs typeface="Arial" panose="020B0604020202020204" pitchFamily="34" charset="0"/>
                </a:rPr>
                <a:t>Real Time Analytics </a:t>
              </a:r>
            </a:p>
            <a:p>
              <a:pPr marL="285750" lvl="1" indent="-285750" defTabSz="622300">
                <a:lnSpc>
                  <a:spcPct val="90000"/>
                </a:lnSpc>
                <a:spcBef>
                  <a:spcPct val="0"/>
                </a:spcBef>
                <a:spcAft>
                  <a:spcPct val="15000"/>
                </a:spcAft>
                <a:buFont typeface="Arial" panose="020B0604020202020204" pitchFamily="34" charset="0"/>
                <a:buChar char="•"/>
              </a:pPr>
              <a:r>
                <a:rPr lang="en-US" sz="1300" kern="1200" dirty="0">
                  <a:solidFill>
                    <a:schemeClr val="tx1">
                      <a:lumMod val="75000"/>
                      <a:lumOff val="25000"/>
                    </a:schemeClr>
                  </a:solidFill>
                  <a:latin typeface="Arial" panose="020B0604020202020204" pitchFamily="34" charset="0"/>
                  <a:cs typeface="Arial" panose="020B0604020202020204" pitchFamily="34" charset="0"/>
                </a:rPr>
                <a:t>Experience in sub-second big data processing for real time applications</a:t>
              </a:r>
            </a:p>
            <a:p>
              <a:pPr marL="114300" lvl="1" indent="-114300" algn="l" defTabSz="622300">
                <a:lnSpc>
                  <a:spcPct val="90000"/>
                </a:lnSpc>
                <a:spcBef>
                  <a:spcPct val="0"/>
                </a:spcBef>
                <a:spcAft>
                  <a:spcPct val="15000"/>
                </a:spcAft>
                <a:buChar char="••"/>
              </a:pPr>
              <a:endParaRPr lang="en-US" sz="1300" kern="1200" dirty="0">
                <a:solidFill>
                  <a:schemeClr val="tx1">
                    <a:lumMod val="75000"/>
                    <a:lumOff val="25000"/>
                  </a:schemeClr>
                </a:solidFill>
                <a:latin typeface="Arial" panose="020B0604020202020204" pitchFamily="34" charset="0"/>
                <a:cs typeface="Arial" panose="020B0604020202020204" pitchFamily="34" charset="0"/>
              </a:endParaRPr>
            </a:p>
            <a:p>
              <a:pPr marL="0" lvl="1" defTabSz="622300">
                <a:lnSpc>
                  <a:spcPct val="90000"/>
                </a:lnSpc>
                <a:spcBef>
                  <a:spcPct val="0"/>
                </a:spcBef>
                <a:spcAft>
                  <a:spcPct val="15000"/>
                </a:spcAft>
              </a:pPr>
              <a:r>
                <a:rPr lang="en-IN" sz="1300" b="1" dirty="0">
                  <a:solidFill>
                    <a:schemeClr val="tx1">
                      <a:lumMod val="75000"/>
                      <a:lumOff val="25000"/>
                    </a:schemeClr>
                  </a:solidFill>
                  <a:latin typeface="Arial" panose="020B0604020202020204" pitchFamily="34" charset="0"/>
                  <a:cs typeface="Arial" panose="020B0604020202020204" pitchFamily="34" charset="0"/>
                </a:rPr>
                <a:t>Deep Learning &amp; AI</a:t>
              </a:r>
            </a:p>
            <a:p>
              <a:pPr marL="285750" lvl="1" indent="-285750" defTabSz="622300">
                <a:lnSpc>
                  <a:spcPct val="90000"/>
                </a:lnSpc>
                <a:spcBef>
                  <a:spcPct val="0"/>
                </a:spcBef>
                <a:spcAft>
                  <a:spcPct val="15000"/>
                </a:spcAft>
                <a:buFont typeface="Arial" panose="020B0604020202020204" pitchFamily="34" charset="0"/>
                <a:buChar char="•"/>
              </a:pPr>
              <a:r>
                <a:rPr lang="en-US" sz="1300" dirty="0">
                  <a:solidFill>
                    <a:schemeClr val="tx1">
                      <a:lumMod val="75000"/>
                      <a:lumOff val="25000"/>
                    </a:schemeClr>
                  </a:solidFill>
                  <a:latin typeface="Arial" panose="020B0604020202020204" pitchFamily="34" charset="0"/>
                  <a:cs typeface="Arial" panose="020B0604020202020204" pitchFamily="34" charset="0"/>
                </a:rPr>
                <a:t>Self governing systems leveraging AI &amp; eliminating manual intervention</a:t>
              </a:r>
            </a:p>
            <a:p>
              <a:pPr marL="285750" lvl="1" indent="-285750" defTabSz="622300">
                <a:lnSpc>
                  <a:spcPct val="90000"/>
                </a:lnSpc>
                <a:spcBef>
                  <a:spcPct val="0"/>
                </a:spcBef>
                <a:spcAft>
                  <a:spcPct val="15000"/>
                </a:spcAft>
                <a:buFont typeface="Arial" panose="020B0604020202020204" pitchFamily="34" charset="0"/>
                <a:buChar char="•"/>
              </a:pPr>
              <a:endParaRPr lang="en-IN" sz="1300" b="1" dirty="0">
                <a:solidFill>
                  <a:schemeClr val="tx1">
                    <a:lumMod val="75000"/>
                    <a:lumOff val="25000"/>
                  </a:schemeClr>
                </a:solidFill>
                <a:latin typeface="Arial" panose="020B0604020202020204" pitchFamily="34" charset="0"/>
                <a:cs typeface="Arial" panose="020B0604020202020204" pitchFamily="34" charset="0"/>
              </a:endParaRPr>
            </a:p>
            <a:p>
              <a:pPr marL="0" lvl="1" defTabSz="622300">
                <a:lnSpc>
                  <a:spcPct val="90000"/>
                </a:lnSpc>
                <a:spcBef>
                  <a:spcPct val="0"/>
                </a:spcBef>
                <a:spcAft>
                  <a:spcPct val="15000"/>
                </a:spcAft>
              </a:pPr>
              <a:r>
                <a:rPr lang="en-IN" sz="1300" b="1" dirty="0">
                  <a:solidFill>
                    <a:schemeClr val="tx1">
                      <a:lumMod val="75000"/>
                      <a:lumOff val="25000"/>
                    </a:schemeClr>
                  </a:solidFill>
                  <a:latin typeface="Arial" panose="020B0604020202020204" pitchFamily="34" charset="0"/>
                  <a:cs typeface="Arial" panose="020B0604020202020204" pitchFamily="34" charset="0"/>
                </a:rPr>
                <a:t>Machine Learning </a:t>
              </a:r>
            </a:p>
            <a:p>
              <a:pPr marL="285750" lvl="1" indent="-285750" defTabSz="622300">
                <a:lnSpc>
                  <a:spcPct val="90000"/>
                </a:lnSpc>
                <a:spcBef>
                  <a:spcPct val="0"/>
                </a:spcBef>
                <a:spcAft>
                  <a:spcPct val="15000"/>
                </a:spcAft>
                <a:buFont typeface="Arial" panose="020B0604020202020204" pitchFamily="34" charset="0"/>
                <a:buChar char="•"/>
              </a:pPr>
              <a:r>
                <a:rPr lang="en-IN" sz="1300" dirty="0">
                  <a:solidFill>
                    <a:schemeClr val="tx1">
                      <a:lumMod val="75000"/>
                      <a:lumOff val="25000"/>
                    </a:schemeClr>
                  </a:solidFill>
                  <a:latin typeface="Arial" panose="020B0604020202020204" pitchFamily="34" charset="0"/>
                  <a:cs typeface="Arial" panose="020B0604020202020204" pitchFamily="34" charset="0"/>
                </a:rPr>
                <a:t>Deep experience with various machine learning algorithms, including Ensemble Learning, Neural Networks, etc.</a:t>
              </a:r>
              <a:endParaRPr lang="en-US" sz="1300" dirty="0">
                <a:solidFill>
                  <a:schemeClr val="tx1">
                    <a:lumMod val="75000"/>
                    <a:lumOff val="25000"/>
                  </a:schemeClr>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278113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340E0-099D-4B24-A39D-CC97884462C2}"/>
              </a:ext>
            </a:extLst>
          </p:cNvPr>
          <p:cNvSpPr>
            <a:spLocks noGrp="1"/>
          </p:cNvSpPr>
          <p:nvPr>
            <p:ph type="title"/>
          </p:nvPr>
        </p:nvSpPr>
        <p:spPr/>
        <p:txBody>
          <a:bodyPr/>
          <a:lstStyle/>
          <a:p>
            <a:r>
              <a:rPr lang="en-US" dirty="0"/>
              <a:t>Five principles we follow that drive successful engagements</a:t>
            </a:r>
            <a:endParaRPr lang="en-IN" dirty="0"/>
          </a:p>
        </p:txBody>
      </p:sp>
      <p:grpSp>
        <p:nvGrpSpPr>
          <p:cNvPr id="44" name="Group 43">
            <a:extLst>
              <a:ext uri="{FF2B5EF4-FFF2-40B4-BE49-F238E27FC236}">
                <a16:creationId xmlns:a16="http://schemas.microsoft.com/office/drawing/2014/main" id="{E063F1B4-6A8C-4B91-A11F-DD163446E806}"/>
              </a:ext>
            </a:extLst>
          </p:cNvPr>
          <p:cNvGrpSpPr/>
          <p:nvPr/>
        </p:nvGrpSpPr>
        <p:grpSpPr>
          <a:xfrm>
            <a:off x="599655" y="1232844"/>
            <a:ext cx="2946060" cy="2849483"/>
            <a:chOff x="599655" y="1232844"/>
            <a:chExt cx="2946060" cy="2849483"/>
          </a:xfrm>
        </p:grpSpPr>
        <p:sp>
          <p:nvSpPr>
            <p:cNvPr id="4" name="Shape">
              <a:extLst>
                <a:ext uri="{FF2B5EF4-FFF2-40B4-BE49-F238E27FC236}">
                  <a16:creationId xmlns:a16="http://schemas.microsoft.com/office/drawing/2014/main" id="{F632A82A-CA18-429F-BD3D-FEFC1ABA7955}"/>
                </a:ext>
              </a:extLst>
            </p:cNvPr>
            <p:cNvSpPr/>
            <p:nvPr/>
          </p:nvSpPr>
          <p:spPr>
            <a:xfrm>
              <a:off x="599655" y="1232844"/>
              <a:ext cx="2946060" cy="2849483"/>
            </a:xfrm>
            <a:custGeom>
              <a:avLst/>
              <a:gdLst/>
              <a:ahLst/>
              <a:cxnLst>
                <a:cxn ang="0">
                  <a:pos x="wd2" y="hd2"/>
                </a:cxn>
                <a:cxn ang="5400000">
                  <a:pos x="wd2" y="hd2"/>
                </a:cxn>
                <a:cxn ang="10800000">
                  <a:pos x="wd2" y="hd2"/>
                </a:cxn>
                <a:cxn ang="16200000">
                  <a:pos x="wd2" y="hd2"/>
                </a:cxn>
              </a:cxnLst>
              <a:rect l="0" t="0" r="r" b="b"/>
              <a:pathLst>
                <a:path w="21527" h="21600" extrusionOk="0">
                  <a:moveTo>
                    <a:pt x="12741" y="19901"/>
                  </a:moveTo>
                  <a:cubicBezTo>
                    <a:pt x="12398" y="19901"/>
                    <a:pt x="12101" y="20108"/>
                    <a:pt x="11987" y="20406"/>
                  </a:cubicBezTo>
                  <a:lnTo>
                    <a:pt x="4270" y="20406"/>
                  </a:lnTo>
                  <a:cubicBezTo>
                    <a:pt x="2306" y="20406"/>
                    <a:pt x="708" y="18800"/>
                    <a:pt x="708" y="16826"/>
                  </a:cubicBezTo>
                  <a:lnTo>
                    <a:pt x="708" y="4270"/>
                  </a:lnTo>
                  <a:cubicBezTo>
                    <a:pt x="708" y="2295"/>
                    <a:pt x="2306" y="689"/>
                    <a:pt x="4270" y="689"/>
                  </a:cubicBezTo>
                  <a:lnTo>
                    <a:pt x="16759" y="689"/>
                  </a:lnTo>
                  <a:cubicBezTo>
                    <a:pt x="18723" y="689"/>
                    <a:pt x="20321" y="2295"/>
                    <a:pt x="20321" y="4270"/>
                  </a:cubicBezTo>
                  <a:lnTo>
                    <a:pt x="20321" y="11179"/>
                  </a:lnTo>
                  <a:lnTo>
                    <a:pt x="20070" y="11179"/>
                  </a:lnTo>
                  <a:cubicBezTo>
                    <a:pt x="19842" y="11179"/>
                    <a:pt x="19728" y="11408"/>
                    <a:pt x="19819" y="11615"/>
                  </a:cubicBezTo>
                  <a:lnTo>
                    <a:pt x="20413" y="12671"/>
                  </a:lnTo>
                  <a:cubicBezTo>
                    <a:pt x="20527" y="12854"/>
                    <a:pt x="20801" y="12854"/>
                    <a:pt x="20892" y="12671"/>
                  </a:cubicBezTo>
                  <a:lnTo>
                    <a:pt x="21486" y="11615"/>
                  </a:lnTo>
                  <a:cubicBezTo>
                    <a:pt x="21600" y="11431"/>
                    <a:pt x="21463" y="11179"/>
                    <a:pt x="21235" y="11179"/>
                  </a:cubicBezTo>
                  <a:lnTo>
                    <a:pt x="20984" y="11179"/>
                  </a:lnTo>
                  <a:lnTo>
                    <a:pt x="20984" y="4270"/>
                  </a:lnTo>
                  <a:cubicBezTo>
                    <a:pt x="20984" y="1905"/>
                    <a:pt x="19088" y="0"/>
                    <a:pt x="16737" y="0"/>
                  </a:cubicBezTo>
                  <a:lnTo>
                    <a:pt x="4247" y="0"/>
                  </a:lnTo>
                  <a:cubicBezTo>
                    <a:pt x="1895" y="0"/>
                    <a:pt x="0" y="1905"/>
                    <a:pt x="0" y="4270"/>
                  </a:cubicBezTo>
                  <a:lnTo>
                    <a:pt x="0" y="16826"/>
                  </a:lnTo>
                  <a:cubicBezTo>
                    <a:pt x="0" y="19190"/>
                    <a:pt x="1895" y="21095"/>
                    <a:pt x="4247" y="21095"/>
                  </a:cubicBezTo>
                  <a:lnTo>
                    <a:pt x="11964" y="21095"/>
                  </a:lnTo>
                  <a:cubicBezTo>
                    <a:pt x="12101" y="21393"/>
                    <a:pt x="12375" y="21600"/>
                    <a:pt x="12718" y="21600"/>
                  </a:cubicBezTo>
                  <a:cubicBezTo>
                    <a:pt x="13175" y="21600"/>
                    <a:pt x="13563" y="21233"/>
                    <a:pt x="13563" y="20751"/>
                  </a:cubicBezTo>
                  <a:cubicBezTo>
                    <a:pt x="13563" y="20269"/>
                    <a:pt x="13197" y="19901"/>
                    <a:pt x="12741" y="19901"/>
                  </a:cubicBezTo>
                  <a:close/>
                </a:path>
              </a:pathLst>
            </a:custGeom>
            <a:solidFill>
              <a:schemeClr val="accent6"/>
            </a:solidFill>
            <a:ln w="12700">
              <a:miter lim="400000"/>
            </a:ln>
          </p:spPr>
          <p:txBody>
            <a:bodyPr lIns="28575" tIns="28575" rIns="28575" bIns="28575" anchor="ctr"/>
            <a:lstStyle/>
            <a:p>
              <a:pPr>
                <a:defRPr sz="3000">
                  <a:solidFill>
                    <a:srgbClr val="FFFFFF"/>
                  </a:solidFill>
                </a:defRPr>
              </a:pPr>
              <a:endParaRPr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EAA7AC-E846-4F9C-82D2-182EDC06DCCC}"/>
                </a:ext>
              </a:extLst>
            </p:cNvPr>
            <p:cNvGrpSpPr/>
            <p:nvPr/>
          </p:nvGrpSpPr>
          <p:grpSpPr>
            <a:xfrm>
              <a:off x="958676" y="1537910"/>
              <a:ext cx="2333445" cy="1584185"/>
              <a:chOff x="9020709" y="1482545"/>
              <a:chExt cx="2973159" cy="1362629"/>
            </a:xfrm>
          </p:grpSpPr>
          <p:sp>
            <p:nvSpPr>
              <p:cNvPr id="15" name="TextBox 14">
                <a:extLst>
                  <a:ext uri="{FF2B5EF4-FFF2-40B4-BE49-F238E27FC236}">
                    <a16:creationId xmlns:a16="http://schemas.microsoft.com/office/drawing/2014/main" id="{6D9DFCA1-4890-4328-8F49-CDFC4BBD5E34}"/>
                  </a:ext>
                </a:extLst>
              </p:cNvPr>
              <p:cNvSpPr txBox="1"/>
              <p:nvPr/>
            </p:nvSpPr>
            <p:spPr>
              <a:xfrm>
                <a:off x="9067788" y="1482545"/>
                <a:ext cx="2926080" cy="714778"/>
              </a:xfrm>
              <a:prstGeom prst="rect">
                <a:avLst/>
              </a:prstGeom>
              <a:noFill/>
            </p:spPr>
            <p:txBody>
              <a:bodyPr wrap="square" lIns="0" rIns="0" rtlCol="0" anchor="b">
                <a:spAutoFit/>
              </a:bodyPr>
              <a:lstStyle/>
              <a:p>
                <a:r>
                  <a:rPr lang="en-US" sz="1600" b="1" noProof="1">
                    <a:latin typeface="Arial" panose="020B0604020202020204" pitchFamily="34" charset="0"/>
                    <a:cs typeface="Arial" panose="020B0604020202020204" pitchFamily="34" charset="0"/>
                  </a:rPr>
                  <a:t>Client Context: Every Client and their situation is unique</a:t>
                </a:r>
              </a:p>
            </p:txBody>
          </p:sp>
          <p:sp>
            <p:nvSpPr>
              <p:cNvPr id="16" name="TextBox 15">
                <a:extLst>
                  <a:ext uri="{FF2B5EF4-FFF2-40B4-BE49-F238E27FC236}">
                    <a16:creationId xmlns:a16="http://schemas.microsoft.com/office/drawing/2014/main" id="{D2917EDE-30F8-4404-86FB-67A89BAA4221}"/>
                  </a:ext>
                </a:extLst>
              </p:cNvPr>
              <p:cNvSpPr txBox="1"/>
              <p:nvPr/>
            </p:nvSpPr>
            <p:spPr>
              <a:xfrm>
                <a:off x="9020709" y="2209816"/>
                <a:ext cx="2926080" cy="635358"/>
              </a:xfrm>
              <a:prstGeom prst="rect">
                <a:avLst/>
              </a:prstGeom>
              <a:noFill/>
            </p:spPr>
            <p:txBody>
              <a:bodyPr wrap="square" lIns="0" rIns="0" rtlCol="0" anchor="t">
                <a:spAutoFit/>
              </a:bodyPr>
              <a:lstStyle/>
              <a:p>
                <a:r>
                  <a:rPr lang="en-US" sz="1050" noProof="1">
                    <a:solidFill>
                      <a:schemeClr val="tx1">
                        <a:lumMod val="65000"/>
                        <a:lumOff val="35000"/>
                      </a:schemeClr>
                    </a:solidFill>
                    <a:latin typeface="Arial" panose="020B0604020202020204" pitchFamily="34" charset="0"/>
                    <a:cs typeface="Arial" panose="020B0604020202020204" pitchFamily="34" charset="0"/>
                  </a:rPr>
                  <a:t>For a Leading Asset Management firm, built a scalable Data Platform from scratch to track Business Performance</a:t>
                </a:r>
              </a:p>
            </p:txBody>
          </p:sp>
        </p:grpSp>
        <p:grpSp>
          <p:nvGrpSpPr>
            <p:cNvPr id="23" name="Graphic 53" descr="Layers Design">
              <a:extLst>
                <a:ext uri="{FF2B5EF4-FFF2-40B4-BE49-F238E27FC236}">
                  <a16:creationId xmlns:a16="http://schemas.microsoft.com/office/drawing/2014/main" id="{CC11122C-443D-46F9-A1B2-DF2AE3AF119D}"/>
                </a:ext>
              </a:extLst>
            </p:cNvPr>
            <p:cNvGrpSpPr/>
            <p:nvPr/>
          </p:nvGrpSpPr>
          <p:grpSpPr>
            <a:xfrm>
              <a:off x="1005123" y="3193986"/>
              <a:ext cx="679356" cy="658341"/>
              <a:chOff x="1572814" y="3163531"/>
              <a:chExt cx="618574" cy="618574"/>
            </a:xfrm>
            <a:solidFill>
              <a:schemeClr val="accent6">
                <a:lumMod val="50000"/>
              </a:schemeClr>
            </a:solidFill>
          </p:grpSpPr>
          <p:sp>
            <p:nvSpPr>
              <p:cNvPr id="24" name="Freeform: Shape 23">
                <a:extLst>
                  <a:ext uri="{FF2B5EF4-FFF2-40B4-BE49-F238E27FC236}">
                    <a16:creationId xmlns:a16="http://schemas.microsoft.com/office/drawing/2014/main" id="{D23A18D0-B3EE-42AA-BA49-09D84C515462}"/>
                  </a:ext>
                </a:extLst>
              </p:cNvPr>
              <p:cNvSpPr/>
              <p:nvPr/>
            </p:nvSpPr>
            <p:spPr>
              <a:xfrm>
                <a:off x="1585984" y="3486819"/>
                <a:ext cx="592310" cy="179302"/>
              </a:xfrm>
              <a:custGeom>
                <a:avLst/>
                <a:gdLst>
                  <a:gd name="connsiteX0" fmla="*/ 296155 w 592310"/>
                  <a:gd name="connsiteY0" fmla="*/ 71987 h 179302"/>
                  <a:gd name="connsiteX1" fmla="*/ 126473 w 592310"/>
                  <a:gd name="connsiteY1" fmla="*/ 0 h 179302"/>
                  <a:gd name="connsiteX2" fmla="*/ 0 w 592310"/>
                  <a:gd name="connsiteY2" fmla="*/ 53655 h 179302"/>
                  <a:gd name="connsiteX3" fmla="*/ 296155 w 592310"/>
                  <a:gd name="connsiteY3" fmla="*/ 179303 h 179302"/>
                  <a:gd name="connsiteX4" fmla="*/ 592310 w 592310"/>
                  <a:gd name="connsiteY4" fmla="*/ 53655 h 179302"/>
                  <a:gd name="connsiteX5" fmla="*/ 465838 w 592310"/>
                  <a:gd name="connsiteY5" fmla="*/ 0 h 179302"/>
                  <a:gd name="connsiteX6" fmla="*/ 296155 w 592310"/>
                  <a:gd name="connsiteY6" fmla="*/ 71987 h 17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2310" h="179302">
                    <a:moveTo>
                      <a:pt x="296155" y="71987"/>
                    </a:moveTo>
                    <a:lnTo>
                      <a:pt x="126473" y="0"/>
                    </a:lnTo>
                    <a:lnTo>
                      <a:pt x="0" y="53655"/>
                    </a:lnTo>
                    <a:lnTo>
                      <a:pt x="296155" y="179303"/>
                    </a:lnTo>
                    <a:lnTo>
                      <a:pt x="592310" y="53655"/>
                    </a:lnTo>
                    <a:lnTo>
                      <a:pt x="465838" y="0"/>
                    </a:lnTo>
                    <a:lnTo>
                      <a:pt x="296155" y="71987"/>
                    </a:lnTo>
                    <a:close/>
                  </a:path>
                </a:pathLst>
              </a:custGeom>
              <a:grpFill/>
              <a:ln w="6350"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100" dirty="0">
                  <a:latin typeface="Arial" panose="020B0604020202020204" pitchFamily="34" charset="0"/>
                  <a:cs typeface="Arial" panose="020B0604020202020204" pitchFamily="34" charset="0"/>
                </a:endParaRPr>
              </a:p>
            </p:txBody>
          </p:sp>
          <p:sp>
            <p:nvSpPr>
              <p:cNvPr id="25" name="Freeform: Shape 24">
                <a:extLst>
                  <a:ext uri="{FF2B5EF4-FFF2-40B4-BE49-F238E27FC236}">
                    <a16:creationId xmlns:a16="http://schemas.microsoft.com/office/drawing/2014/main" id="{0EE661C1-A306-40FA-8DB6-3BA84CE89EBE}"/>
                  </a:ext>
                </a:extLst>
              </p:cNvPr>
              <p:cNvSpPr/>
              <p:nvPr/>
            </p:nvSpPr>
            <p:spPr>
              <a:xfrm>
                <a:off x="1585984" y="3279513"/>
                <a:ext cx="592310" cy="251295"/>
              </a:xfrm>
              <a:custGeom>
                <a:avLst/>
                <a:gdLst>
                  <a:gd name="connsiteX0" fmla="*/ 296155 w 592310"/>
                  <a:gd name="connsiteY0" fmla="*/ 0 h 251295"/>
                  <a:gd name="connsiteX1" fmla="*/ 0 w 592310"/>
                  <a:gd name="connsiteY1" fmla="*/ 125648 h 251295"/>
                  <a:gd name="connsiteX2" fmla="*/ 296155 w 592310"/>
                  <a:gd name="connsiteY2" fmla="*/ 251296 h 251295"/>
                  <a:gd name="connsiteX3" fmla="*/ 592310 w 592310"/>
                  <a:gd name="connsiteY3" fmla="*/ 125648 h 251295"/>
                  <a:gd name="connsiteX4" fmla="*/ 296155 w 592310"/>
                  <a:gd name="connsiteY4" fmla="*/ 0 h 25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10" h="251295">
                    <a:moveTo>
                      <a:pt x="296155" y="0"/>
                    </a:moveTo>
                    <a:lnTo>
                      <a:pt x="0" y="125648"/>
                    </a:lnTo>
                    <a:lnTo>
                      <a:pt x="296155" y="251296"/>
                    </a:lnTo>
                    <a:lnTo>
                      <a:pt x="592310" y="125648"/>
                    </a:lnTo>
                    <a:lnTo>
                      <a:pt x="296155" y="0"/>
                    </a:lnTo>
                    <a:close/>
                  </a:path>
                </a:pathLst>
              </a:custGeom>
              <a:grpFill/>
              <a:ln w="6350"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100" dirty="0">
                  <a:latin typeface="Arial" panose="020B0604020202020204" pitchFamily="34" charset="0"/>
                  <a:cs typeface="Arial" panose="020B0604020202020204" pitchFamily="34" charset="0"/>
                </a:endParaRPr>
              </a:p>
            </p:txBody>
          </p:sp>
        </p:grpSp>
      </p:grpSp>
      <p:grpSp>
        <p:nvGrpSpPr>
          <p:cNvPr id="46" name="Group 45">
            <a:extLst>
              <a:ext uri="{FF2B5EF4-FFF2-40B4-BE49-F238E27FC236}">
                <a16:creationId xmlns:a16="http://schemas.microsoft.com/office/drawing/2014/main" id="{78D8B336-5781-4650-8E7D-CA228826F472}"/>
              </a:ext>
            </a:extLst>
          </p:cNvPr>
          <p:cNvGrpSpPr/>
          <p:nvPr/>
        </p:nvGrpSpPr>
        <p:grpSpPr>
          <a:xfrm>
            <a:off x="2568280" y="3019449"/>
            <a:ext cx="2944761" cy="2849483"/>
            <a:chOff x="2568280" y="3019449"/>
            <a:chExt cx="2944761" cy="2849483"/>
          </a:xfrm>
        </p:grpSpPr>
        <p:sp>
          <p:nvSpPr>
            <p:cNvPr id="6" name="Shape">
              <a:extLst>
                <a:ext uri="{FF2B5EF4-FFF2-40B4-BE49-F238E27FC236}">
                  <a16:creationId xmlns:a16="http://schemas.microsoft.com/office/drawing/2014/main" id="{4F014BE8-1D6E-48A0-9DD5-3D0ACC602151}"/>
                </a:ext>
              </a:extLst>
            </p:cNvPr>
            <p:cNvSpPr/>
            <p:nvPr/>
          </p:nvSpPr>
          <p:spPr>
            <a:xfrm>
              <a:off x="2568280" y="3019449"/>
              <a:ext cx="2944761" cy="2849483"/>
            </a:xfrm>
            <a:custGeom>
              <a:avLst/>
              <a:gdLst/>
              <a:ahLst/>
              <a:cxnLst>
                <a:cxn ang="0">
                  <a:pos x="wd2" y="hd2"/>
                </a:cxn>
                <a:cxn ang="5400000">
                  <a:pos x="wd2" y="hd2"/>
                </a:cxn>
                <a:cxn ang="10800000">
                  <a:pos x="wd2" y="hd2"/>
                </a:cxn>
                <a:cxn ang="16200000">
                  <a:pos x="wd2" y="hd2"/>
                </a:cxn>
              </a:cxnLst>
              <a:rect l="0" t="0" r="r" b="b"/>
              <a:pathLst>
                <a:path w="21540" h="21600" extrusionOk="0">
                  <a:moveTo>
                    <a:pt x="20891" y="8608"/>
                  </a:moveTo>
                  <a:cubicBezTo>
                    <a:pt x="20777" y="8424"/>
                    <a:pt x="20503" y="8424"/>
                    <a:pt x="20411" y="8608"/>
                  </a:cubicBezTo>
                  <a:lnTo>
                    <a:pt x="19817" y="9664"/>
                  </a:lnTo>
                  <a:cubicBezTo>
                    <a:pt x="19703" y="9847"/>
                    <a:pt x="19840" y="10100"/>
                    <a:pt x="20069" y="10100"/>
                  </a:cubicBezTo>
                  <a:lnTo>
                    <a:pt x="20320" y="10100"/>
                  </a:lnTo>
                  <a:lnTo>
                    <a:pt x="20320" y="17331"/>
                  </a:lnTo>
                  <a:cubicBezTo>
                    <a:pt x="20320" y="19305"/>
                    <a:pt x="18720" y="20911"/>
                    <a:pt x="16754" y="20911"/>
                  </a:cubicBezTo>
                  <a:lnTo>
                    <a:pt x="4251" y="20911"/>
                  </a:lnTo>
                  <a:cubicBezTo>
                    <a:pt x="2286" y="20911"/>
                    <a:pt x="686" y="19305"/>
                    <a:pt x="686" y="17331"/>
                  </a:cubicBezTo>
                  <a:lnTo>
                    <a:pt x="686" y="4774"/>
                  </a:lnTo>
                  <a:cubicBezTo>
                    <a:pt x="686" y="2800"/>
                    <a:pt x="2286" y="1194"/>
                    <a:pt x="4251" y="1194"/>
                  </a:cubicBezTo>
                  <a:lnTo>
                    <a:pt x="12069" y="1194"/>
                  </a:lnTo>
                  <a:cubicBezTo>
                    <a:pt x="12206" y="1492"/>
                    <a:pt x="12480" y="1699"/>
                    <a:pt x="12823" y="1699"/>
                  </a:cubicBezTo>
                  <a:cubicBezTo>
                    <a:pt x="13280" y="1699"/>
                    <a:pt x="13669" y="1331"/>
                    <a:pt x="13669" y="849"/>
                  </a:cubicBezTo>
                  <a:cubicBezTo>
                    <a:pt x="13669" y="367"/>
                    <a:pt x="13303" y="0"/>
                    <a:pt x="12823" y="0"/>
                  </a:cubicBezTo>
                  <a:cubicBezTo>
                    <a:pt x="12480" y="0"/>
                    <a:pt x="12183" y="207"/>
                    <a:pt x="12069" y="505"/>
                  </a:cubicBezTo>
                  <a:lnTo>
                    <a:pt x="4251" y="505"/>
                  </a:lnTo>
                  <a:cubicBezTo>
                    <a:pt x="1897" y="505"/>
                    <a:pt x="0" y="2410"/>
                    <a:pt x="0" y="4774"/>
                  </a:cubicBezTo>
                  <a:lnTo>
                    <a:pt x="0" y="17331"/>
                  </a:lnTo>
                  <a:cubicBezTo>
                    <a:pt x="0" y="19695"/>
                    <a:pt x="1897" y="21600"/>
                    <a:pt x="4251" y="21600"/>
                  </a:cubicBezTo>
                  <a:lnTo>
                    <a:pt x="16754" y="21600"/>
                  </a:lnTo>
                  <a:cubicBezTo>
                    <a:pt x="19109" y="21600"/>
                    <a:pt x="21006" y="19695"/>
                    <a:pt x="21006" y="17331"/>
                  </a:cubicBezTo>
                  <a:lnTo>
                    <a:pt x="21006" y="10077"/>
                  </a:lnTo>
                  <a:lnTo>
                    <a:pt x="21257" y="10077"/>
                  </a:lnTo>
                  <a:cubicBezTo>
                    <a:pt x="21486" y="10077"/>
                    <a:pt x="21600" y="9847"/>
                    <a:pt x="21509" y="9641"/>
                  </a:cubicBezTo>
                  <a:lnTo>
                    <a:pt x="20891" y="8608"/>
                  </a:lnTo>
                  <a:close/>
                </a:path>
              </a:pathLst>
            </a:custGeom>
            <a:solidFill>
              <a:schemeClr val="accent3"/>
            </a:solidFill>
            <a:ln w="12700">
              <a:miter lim="400000"/>
            </a:ln>
          </p:spPr>
          <p:txBody>
            <a:bodyPr lIns="28575" tIns="28575" rIns="28575" bIns="28575" anchor="ctr"/>
            <a:lstStyle/>
            <a:p>
              <a:pPr>
                <a:defRPr sz="3000">
                  <a:solidFill>
                    <a:srgbClr val="FFFFFF"/>
                  </a:solidFill>
                </a:defRPr>
              </a:pPr>
              <a:endParaRPr dirty="0">
                <a:latin typeface="Arial" panose="020B0604020202020204"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C42C836F-B9E9-465F-AAA7-E861D2BDE21D}"/>
                </a:ext>
              </a:extLst>
            </p:cNvPr>
            <p:cNvGrpSpPr/>
            <p:nvPr/>
          </p:nvGrpSpPr>
          <p:grpSpPr>
            <a:xfrm>
              <a:off x="2892411" y="3999747"/>
              <a:ext cx="2405193" cy="1397465"/>
              <a:chOff x="8921977" y="1637185"/>
              <a:chExt cx="3064575" cy="1202024"/>
            </a:xfrm>
          </p:grpSpPr>
          <p:sp>
            <p:nvSpPr>
              <p:cNvPr id="18" name="TextBox 17">
                <a:extLst>
                  <a:ext uri="{FF2B5EF4-FFF2-40B4-BE49-F238E27FC236}">
                    <a16:creationId xmlns:a16="http://schemas.microsoft.com/office/drawing/2014/main" id="{86145122-79F0-46D4-AC70-3C447FC89979}"/>
                  </a:ext>
                </a:extLst>
              </p:cNvPr>
              <p:cNvSpPr txBox="1"/>
              <p:nvPr/>
            </p:nvSpPr>
            <p:spPr>
              <a:xfrm>
                <a:off x="8921977" y="1637185"/>
                <a:ext cx="3064575" cy="291206"/>
              </a:xfrm>
              <a:prstGeom prst="rect">
                <a:avLst/>
              </a:prstGeom>
              <a:noFill/>
            </p:spPr>
            <p:txBody>
              <a:bodyPr wrap="square" lIns="0" rIns="0" rtlCol="0" anchor="b">
                <a:spAutoFit/>
              </a:bodyPr>
              <a:lstStyle/>
              <a:p>
                <a:r>
                  <a:rPr lang="en-US" sz="1600" b="1" noProof="1">
                    <a:latin typeface="Arial" panose="020B0604020202020204" pitchFamily="34" charset="0"/>
                    <a:cs typeface="Arial" panose="020B0604020202020204" pitchFamily="34" charset="0"/>
                  </a:rPr>
                  <a:t>Business-led Insights</a:t>
                </a:r>
              </a:p>
            </p:txBody>
          </p:sp>
          <p:sp>
            <p:nvSpPr>
              <p:cNvPr id="19" name="TextBox 18">
                <a:extLst>
                  <a:ext uri="{FF2B5EF4-FFF2-40B4-BE49-F238E27FC236}">
                    <a16:creationId xmlns:a16="http://schemas.microsoft.com/office/drawing/2014/main" id="{CD2A5C23-940F-413B-90B1-095EF0D97668}"/>
                  </a:ext>
                </a:extLst>
              </p:cNvPr>
              <p:cNvSpPr txBox="1"/>
              <p:nvPr/>
            </p:nvSpPr>
            <p:spPr>
              <a:xfrm>
                <a:off x="8921977" y="1925881"/>
                <a:ext cx="2926080" cy="913328"/>
              </a:xfrm>
              <a:prstGeom prst="rect">
                <a:avLst/>
              </a:prstGeom>
              <a:noFill/>
            </p:spPr>
            <p:txBody>
              <a:bodyPr wrap="square" lIns="0" rIns="0" rtlCol="0" anchor="t">
                <a:spAutoFit/>
              </a:bodyPr>
              <a:lstStyle/>
              <a:p>
                <a:r>
                  <a:rPr lang="en-US" sz="1050" noProof="1">
                    <a:solidFill>
                      <a:schemeClr val="tx1">
                        <a:lumMod val="65000"/>
                        <a:lumOff val="35000"/>
                      </a:schemeClr>
                    </a:solidFill>
                    <a:latin typeface="Arial" panose="020B0604020202020204" pitchFamily="34" charset="0"/>
                    <a:cs typeface="Arial" panose="020B0604020202020204" pitchFamily="34" charset="0"/>
                  </a:rPr>
                  <a:t>For a Leading Computer Hardware manufacturer, our key differentiator was that we didn’t just execute blindly. We tried understanding what the context was and tailor solutions to the needs</a:t>
                </a:r>
              </a:p>
            </p:txBody>
          </p:sp>
        </p:grpSp>
        <p:grpSp>
          <p:nvGrpSpPr>
            <p:cNvPr id="26" name="Graphic 55" descr="Plugged Unplugged">
              <a:extLst>
                <a:ext uri="{FF2B5EF4-FFF2-40B4-BE49-F238E27FC236}">
                  <a16:creationId xmlns:a16="http://schemas.microsoft.com/office/drawing/2014/main" id="{F69921A6-C3A5-49B9-B950-F3A76E29951F}"/>
                </a:ext>
              </a:extLst>
            </p:cNvPr>
            <p:cNvGrpSpPr/>
            <p:nvPr/>
          </p:nvGrpSpPr>
          <p:grpSpPr>
            <a:xfrm>
              <a:off x="3910974" y="3279137"/>
              <a:ext cx="679356" cy="658341"/>
              <a:chOff x="3408905" y="3243539"/>
              <a:chExt cx="618574" cy="618574"/>
            </a:xfrm>
            <a:solidFill>
              <a:schemeClr val="tx2">
                <a:lumMod val="90000"/>
                <a:lumOff val="10000"/>
              </a:schemeClr>
            </a:solidFill>
          </p:grpSpPr>
          <p:sp>
            <p:nvSpPr>
              <p:cNvPr id="27" name="Freeform: Shape 26">
                <a:extLst>
                  <a:ext uri="{FF2B5EF4-FFF2-40B4-BE49-F238E27FC236}">
                    <a16:creationId xmlns:a16="http://schemas.microsoft.com/office/drawing/2014/main" id="{4961A5D5-6521-4CB1-BBD9-0E7DD68215C4}"/>
                  </a:ext>
                </a:extLst>
              </p:cNvPr>
              <p:cNvSpPr/>
              <p:nvPr/>
            </p:nvSpPr>
            <p:spPr>
              <a:xfrm>
                <a:off x="3421791" y="3321911"/>
                <a:ext cx="347836" cy="282351"/>
              </a:xfrm>
              <a:custGeom>
                <a:avLst/>
                <a:gdLst>
                  <a:gd name="connsiteX0" fmla="*/ 278500 w 347836"/>
                  <a:gd name="connsiteY0" fmla="*/ 249466 h 282351"/>
                  <a:gd name="connsiteX1" fmla="*/ 242049 w 347836"/>
                  <a:gd name="connsiteY1" fmla="*/ 213015 h 282351"/>
                  <a:gd name="connsiteX2" fmla="*/ 278500 w 347836"/>
                  <a:gd name="connsiteY2" fmla="*/ 176564 h 282351"/>
                  <a:gd name="connsiteX3" fmla="*/ 314951 w 347836"/>
                  <a:gd name="connsiteY3" fmla="*/ 213015 h 282351"/>
                  <a:gd name="connsiteX4" fmla="*/ 342287 w 347836"/>
                  <a:gd name="connsiteY4" fmla="*/ 212789 h 282351"/>
                  <a:gd name="connsiteX5" fmla="*/ 342284 w 347836"/>
                  <a:gd name="connsiteY5" fmla="*/ 185675 h 282351"/>
                  <a:gd name="connsiteX6" fmla="*/ 305833 w 347836"/>
                  <a:gd name="connsiteY6" fmla="*/ 149231 h 282351"/>
                  <a:gd name="connsiteX7" fmla="*/ 328617 w 347836"/>
                  <a:gd name="connsiteY7" fmla="*/ 126447 h 282351"/>
                  <a:gd name="connsiteX8" fmla="*/ 283056 w 347836"/>
                  <a:gd name="connsiteY8" fmla="*/ 80885 h 282351"/>
                  <a:gd name="connsiteX9" fmla="*/ 161564 w 347836"/>
                  <a:gd name="connsiteY9" fmla="*/ 68481 h 282351"/>
                  <a:gd name="connsiteX10" fmla="*/ 146621 w 347836"/>
                  <a:gd name="connsiteY10" fmla="*/ 53017 h 282351"/>
                  <a:gd name="connsiteX11" fmla="*/ 21566 w 347836"/>
                  <a:gd name="connsiteY11" fmla="*/ 0 h 282351"/>
                  <a:gd name="connsiteX12" fmla="*/ 0 w 347836"/>
                  <a:gd name="connsiteY12" fmla="*/ 0 h 282351"/>
                  <a:gd name="connsiteX13" fmla="*/ 0 w 347836"/>
                  <a:gd name="connsiteY13" fmla="*/ 38661 h 282351"/>
                  <a:gd name="connsiteX14" fmla="*/ 21566 w 347836"/>
                  <a:gd name="connsiteY14" fmla="*/ 38661 h 282351"/>
                  <a:gd name="connsiteX15" fmla="*/ 118863 w 347836"/>
                  <a:gd name="connsiteY15" fmla="*/ 79899 h 282351"/>
                  <a:gd name="connsiteX16" fmla="*/ 134211 w 347836"/>
                  <a:gd name="connsiteY16" fmla="*/ 95776 h 282351"/>
                  <a:gd name="connsiteX17" fmla="*/ 146402 w 347836"/>
                  <a:gd name="connsiteY17" fmla="*/ 217558 h 282351"/>
                  <a:gd name="connsiteX18" fmla="*/ 191932 w 347836"/>
                  <a:gd name="connsiteY18" fmla="*/ 263132 h 282351"/>
                  <a:gd name="connsiteX19" fmla="*/ 214716 w 347836"/>
                  <a:gd name="connsiteY19" fmla="*/ 240348 h 282351"/>
                  <a:gd name="connsiteX20" fmla="*/ 251160 w 347836"/>
                  <a:gd name="connsiteY20" fmla="*/ 276799 h 282351"/>
                  <a:gd name="connsiteX21" fmla="*/ 278497 w 347836"/>
                  <a:gd name="connsiteY21" fmla="*/ 276580 h 282351"/>
                  <a:gd name="connsiteX22" fmla="*/ 278500 w 347836"/>
                  <a:gd name="connsiteY22" fmla="*/ 249466 h 28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7836" h="282351">
                    <a:moveTo>
                      <a:pt x="278500" y="249466"/>
                    </a:moveTo>
                    <a:lnTo>
                      <a:pt x="242049" y="213015"/>
                    </a:lnTo>
                    <a:lnTo>
                      <a:pt x="278500" y="176564"/>
                    </a:lnTo>
                    <a:lnTo>
                      <a:pt x="314951" y="213015"/>
                    </a:lnTo>
                    <a:cubicBezTo>
                      <a:pt x="322562" y="220502"/>
                      <a:pt x="334801" y="220400"/>
                      <a:pt x="342287" y="212789"/>
                    </a:cubicBezTo>
                    <a:cubicBezTo>
                      <a:pt x="349688" y="205265"/>
                      <a:pt x="349686" y="193197"/>
                      <a:pt x="342284" y="185675"/>
                    </a:cubicBezTo>
                    <a:lnTo>
                      <a:pt x="305833" y="149231"/>
                    </a:lnTo>
                    <a:lnTo>
                      <a:pt x="328617" y="126447"/>
                    </a:lnTo>
                    <a:lnTo>
                      <a:pt x="283056" y="80885"/>
                    </a:lnTo>
                    <a:cubicBezTo>
                      <a:pt x="250631" y="48449"/>
                      <a:pt x="199875" y="43267"/>
                      <a:pt x="161564" y="68481"/>
                    </a:cubicBezTo>
                    <a:lnTo>
                      <a:pt x="146621" y="53017"/>
                    </a:lnTo>
                    <a:cubicBezTo>
                      <a:pt x="113780" y="19222"/>
                      <a:pt x="68691" y="106"/>
                      <a:pt x="21566" y="0"/>
                    </a:cubicBezTo>
                    <a:lnTo>
                      <a:pt x="0" y="0"/>
                    </a:lnTo>
                    <a:lnTo>
                      <a:pt x="0" y="38661"/>
                    </a:lnTo>
                    <a:lnTo>
                      <a:pt x="21566" y="38661"/>
                    </a:lnTo>
                    <a:cubicBezTo>
                      <a:pt x="58230" y="38734"/>
                      <a:pt x="93313" y="53603"/>
                      <a:pt x="118863" y="79899"/>
                    </a:cubicBezTo>
                    <a:lnTo>
                      <a:pt x="134211" y="95776"/>
                    </a:lnTo>
                    <a:cubicBezTo>
                      <a:pt x="108781" y="134100"/>
                      <a:pt x="113880" y="185035"/>
                      <a:pt x="146402" y="217558"/>
                    </a:cubicBezTo>
                    <a:lnTo>
                      <a:pt x="191932" y="263132"/>
                    </a:lnTo>
                    <a:lnTo>
                      <a:pt x="214716" y="240348"/>
                    </a:lnTo>
                    <a:lnTo>
                      <a:pt x="251160" y="276799"/>
                    </a:lnTo>
                    <a:cubicBezTo>
                      <a:pt x="258769" y="284287"/>
                      <a:pt x="271009" y="284189"/>
                      <a:pt x="278497" y="276580"/>
                    </a:cubicBezTo>
                    <a:cubicBezTo>
                      <a:pt x="285899" y="269058"/>
                      <a:pt x="285900" y="256989"/>
                      <a:pt x="278500" y="249466"/>
                    </a:cubicBezTo>
                    <a:close/>
                  </a:path>
                </a:pathLst>
              </a:custGeom>
              <a:grpFill/>
              <a:ln w="6350"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100" dirty="0">
                  <a:latin typeface="Arial" panose="020B0604020202020204" pitchFamily="34" charset="0"/>
                  <a:cs typeface="Arial" panose="020B0604020202020204" pitchFamily="34" charset="0"/>
                </a:endParaRPr>
              </a:p>
            </p:txBody>
          </p:sp>
          <p:sp>
            <p:nvSpPr>
              <p:cNvPr id="28" name="Freeform: Shape 27">
                <a:extLst>
                  <a:ext uri="{FF2B5EF4-FFF2-40B4-BE49-F238E27FC236}">
                    <a16:creationId xmlns:a16="http://schemas.microsoft.com/office/drawing/2014/main" id="{2D5D27C5-F594-4CD5-AA3B-B19F5C488167}"/>
                  </a:ext>
                </a:extLst>
              </p:cNvPr>
              <p:cNvSpPr/>
              <p:nvPr/>
            </p:nvSpPr>
            <p:spPr>
              <a:xfrm>
                <a:off x="3687024" y="3523978"/>
                <a:ext cx="327567" cy="260813"/>
              </a:xfrm>
              <a:custGeom>
                <a:avLst/>
                <a:gdLst>
                  <a:gd name="connsiteX0" fmla="*/ 306349 w 327567"/>
                  <a:gd name="connsiteY0" fmla="*/ 222152 h 260813"/>
                  <a:gd name="connsiteX1" fmla="*/ 212274 w 327567"/>
                  <a:gd name="connsiteY1" fmla="*/ 184103 h 260813"/>
                  <a:gd name="connsiteX2" fmla="*/ 194651 w 327567"/>
                  <a:gd name="connsiteY2" fmla="*/ 167054 h 260813"/>
                  <a:gd name="connsiteX3" fmla="*/ 182241 w 327567"/>
                  <a:gd name="connsiteY3" fmla="*/ 45562 h 260813"/>
                  <a:gd name="connsiteX4" fmla="*/ 136679 w 327567"/>
                  <a:gd name="connsiteY4" fmla="*/ 0 h 260813"/>
                  <a:gd name="connsiteX5" fmla="*/ 0 w 327567"/>
                  <a:gd name="connsiteY5" fmla="*/ 136692 h 260813"/>
                  <a:gd name="connsiteX6" fmla="*/ 45562 w 327567"/>
                  <a:gd name="connsiteY6" fmla="*/ 182254 h 260813"/>
                  <a:gd name="connsiteX7" fmla="*/ 167344 w 327567"/>
                  <a:gd name="connsiteY7" fmla="*/ 194438 h 260813"/>
                  <a:gd name="connsiteX8" fmla="*/ 185385 w 327567"/>
                  <a:gd name="connsiteY8" fmla="*/ 211894 h 260813"/>
                  <a:gd name="connsiteX9" fmla="*/ 306349 w 327567"/>
                  <a:gd name="connsiteY9" fmla="*/ 260813 h 260813"/>
                  <a:gd name="connsiteX10" fmla="*/ 327567 w 327567"/>
                  <a:gd name="connsiteY10" fmla="*/ 260813 h 260813"/>
                  <a:gd name="connsiteX11" fmla="*/ 327567 w 327567"/>
                  <a:gd name="connsiteY11" fmla="*/ 222152 h 260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567" h="260813">
                    <a:moveTo>
                      <a:pt x="306349" y="222152"/>
                    </a:moveTo>
                    <a:cubicBezTo>
                      <a:pt x="271228" y="222225"/>
                      <a:pt x="237469" y="208571"/>
                      <a:pt x="212274" y="184103"/>
                    </a:cubicBezTo>
                    <a:lnTo>
                      <a:pt x="194651" y="167054"/>
                    </a:lnTo>
                    <a:cubicBezTo>
                      <a:pt x="219848" y="128737"/>
                      <a:pt x="214665" y="77992"/>
                      <a:pt x="182241" y="45562"/>
                    </a:cubicBezTo>
                    <a:lnTo>
                      <a:pt x="136679" y="0"/>
                    </a:lnTo>
                    <a:lnTo>
                      <a:pt x="0" y="136692"/>
                    </a:lnTo>
                    <a:lnTo>
                      <a:pt x="45562" y="182254"/>
                    </a:lnTo>
                    <a:cubicBezTo>
                      <a:pt x="78086" y="214773"/>
                      <a:pt x="129021" y="219870"/>
                      <a:pt x="167344" y="194438"/>
                    </a:cubicBezTo>
                    <a:lnTo>
                      <a:pt x="185385" y="211894"/>
                    </a:lnTo>
                    <a:cubicBezTo>
                      <a:pt x="217782" y="243354"/>
                      <a:pt x="261190" y="260909"/>
                      <a:pt x="306349" y="260813"/>
                    </a:cubicBezTo>
                    <a:lnTo>
                      <a:pt x="327567" y="260813"/>
                    </a:lnTo>
                    <a:lnTo>
                      <a:pt x="327567" y="222152"/>
                    </a:lnTo>
                    <a:close/>
                  </a:path>
                </a:pathLst>
              </a:custGeom>
              <a:grpFill/>
              <a:ln w="6350"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100" dirty="0">
                  <a:latin typeface="Arial" panose="020B0604020202020204" pitchFamily="34" charset="0"/>
                  <a:cs typeface="Arial" panose="020B0604020202020204" pitchFamily="34" charset="0"/>
                </a:endParaRPr>
              </a:p>
            </p:txBody>
          </p:sp>
        </p:grpSp>
      </p:grpSp>
      <p:grpSp>
        <p:nvGrpSpPr>
          <p:cNvPr id="47" name="Group 46">
            <a:extLst>
              <a:ext uri="{FF2B5EF4-FFF2-40B4-BE49-F238E27FC236}">
                <a16:creationId xmlns:a16="http://schemas.microsoft.com/office/drawing/2014/main" id="{C24ED9AD-0C8B-48A9-9ABC-D63A15F9CEB9}"/>
              </a:ext>
            </a:extLst>
          </p:cNvPr>
          <p:cNvGrpSpPr/>
          <p:nvPr/>
        </p:nvGrpSpPr>
        <p:grpSpPr>
          <a:xfrm>
            <a:off x="4536913" y="1232844"/>
            <a:ext cx="2946060" cy="2849483"/>
            <a:chOff x="4536913" y="1232844"/>
            <a:chExt cx="2946060" cy="2849483"/>
          </a:xfrm>
        </p:grpSpPr>
        <p:sp>
          <p:nvSpPr>
            <p:cNvPr id="5" name="Shape">
              <a:extLst>
                <a:ext uri="{FF2B5EF4-FFF2-40B4-BE49-F238E27FC236}">
                  <a16:creationId xmlns:a16="http://schemas.microsoft.com/office/drawing/2014/main" id="{111B29E6-8A8E-46CF-A548-370810DF5676}"/>
                </a:ext>
              </a:extLst>
            </p:cNvPr>
            <p:cNvSpPr/>
            <p:nvPr/>
          </p:nvSpPr>
          <p:spPr>
            <a:xfrm>
              <a:off x="4536913" y="1232844"/>
              <a:ext cx="2946060" cy="2849483"/>
            </a:xfrm>
            <a:custGeom>
              <a:avLst/>
              <a:gdLst/>
              <a:ahLst/>
              <a:cxnLst>
                <a:cxn ang="0">
                  <a:pos x="wd2" y="hd2"/>
                </a:cxn>
                <a:cxn ang="5400000">
                  <a:pos x="wd2" y="hd2"/>
                </a:cxn>
                <a:cxn ang="10800000">
                  <a:pos x="wd2" y="hd2"/>
                </a:cxn>
                <a:cxn ang="16200000">
                  <a:pos x="wd2" y="hd2"/>
                </a:cxn>
              </a:cxnLst>
              <a:rect l="0" t="0" r="r" b="b"/>
              <a:pathLst>
                <a:path w="21527" h="21600" extrusionOk="0">
                  <a:moveTo>
                    <a:pt x="12672" y="19901"/>
                  </a:moveTo>
                  <a:cubicBezTo>
                    <a:pt x="12330" y="19901"/>
                    <a:pt x="12033" y="20108"/>
                    <a:pt x="11919" y="20406"/>
                  </a:cubicBezTo>
                  <a:lnTo>
                    <a:pt x="4270" y="20406"/>
                  </a:lnTo>
                  <a:cubicBezTo>
                    <a:pt x="2306" y="20406"/>
                    <a:pt x="708" y="18800"/>
                    <a:pt x="708" y="16826"/>
                  </a:cubicBezTo>
                  <a:lnTo>
                    <a:pt x="708" y="4270"/>
                  </a:lnTo>
                  <a:cubicBezTo>
                    <a:pt x="708" y="2295"/>
                    <a:pt x="2306" y="689"/>
                    <a:pt x="4270" y="689"/>
                  </a:cubicBezTo>
                  <a:lnTo>
                    <a:pt x="16759" y="689"/>
                  </a:lnTo>
                  <a:cubicBezTo>
                    <a:pt x="18723" y="689"/>
                    <a:pt x="20321" y="2295"/>
                    <a:pt x="20321" y="4270"/>
                  </a:cubicBezTo>
                  <a:lnTo>
                    <a:pt x="20321" y="11179"/>
                  </a:lnTo>
                  <a:lnTo>
                    <a:pt x="20070" y="11179"/>
                  </a:lnTo>
                  <a:cubicBezTo>
                    <a:pt x="19842" y="11179"/>
                    <a:pt x="19728" y="11408"/>
                    <a:pt x="19819" y="11615"/>
                  </a:cubicBezTo>
                  <a:lnTo>
                    <a:pt x="20413" y="12671"/>
                  </a:lnTo>
                  <a:cubicBezTo>
                    <a:pt x="20527" y="12854"/>
                    <a:pt x="20801" y="12854"/>
                    <a:pt x="20892" y="12671"/>
                  </a:cubicBezTo>
                  <a:lnTo>
                    <a:pt x="21486" y="11615"/>
                  </a:lnTo>
                  <a:cubicBezTo>
                    <a:pt x="21600" y="11431"/>
                    <a:pt x="21463" y="11179"/>
                    <a:pt x="21235" y="11179"/>
                  </a:cubicBezTo>
                  <a:lnTo>
                    <a:pt x="20984" y="11179"/>
                  </a:lnTo>
                  <a:lnTo>
                    <a:pt x="20984" y="4270"/>
                  </a:lnTo>
                  <a:cubicBezTo>
                    <a:pt x="20984" y="1905"/>
                    <a:pt x="19088" y="0"/>
                    <a:pt x="16737" y="0"/>
                  </a:cubicBezTo>
                  <a:lnTo>
                    <a:pt x="4247" y="0"/>
                  </a:lnTo>
                  <a:cubicBezTo>
                    <a:pt x="1895" y="0"/>
                    <a:pt x="0" y="1905"/>
                    <a:pt x="0" y="4270"/>
                  </a:cubicBezTo>
                  <a:lnTo>
                    <a:pt x="0" y="16826"/>
                  </a:lnTo>
                  <a:cubicBezTo>
                    <a:pt x="0" y="19190"/>
                    <a:pt x="1895" y="21095"/>
                    <a:pt x="4247" y="21095"/>
                  </a:cubicBezTo>
                  <a:lnTo>
                    <a:pt x="11896" y="21095"/>
                  </a:lnTo>
                  <a:cubicBezTo>
                    <a:pt x="12033" y="21393"/>
                    <a:pt x="12307" y="21600"/>
                    <a:pt x="12650" y="21600"/>
                  </a:cubicBezTo>
                  <a:cubicBezTo>
                    <a:pt x="13106" y="21600"/>
                    <a:pt x="13494" y="21233"/>
                    <a:pt x="13494" y="20751"/>
                  </a:cubicBezTo>
                  <a:cubicBezTo>
                    <a:pt x="13494" y="20269"/>
                    <a:pt x="13152" y="19901"/>
                    <a:pt x="12672" y="19901"/>
                  </a:cubicBezTo>
                  <a:close/>
                </a:path>
              </a:pathLst>
            </a:custGeom>
            <a:solidFill>
              <a:schemeClr val="accent2"/>
            </a:solidFill>
            <a:ln w="12700">
              <a:miter lim="400000"/>
            </a:ln>
          </p:spPr>
          <p:txBody>
            <a:bodyPr lIns="28575" tIns="28575" rIns="28575" bIns="28575" anchor="ctr"/>
            <a:lstStyle/>
            <a:p>
              <a:pPr>
                <a:defRPr sz="3000">
                  <a:solidFill>
                    <a:srgbClr val="FFFFFF"/>
                  </a:solidFill>
                </a:defRPr>
              </a:pPr>
              <a:endParaRPr dirty="0">
                <a:latin typeface="Arial" panose="020B0604020202020204"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0E97B4E8-4C20-449D-8215-3ED168D7ACF1}"/>
                </a:ext>
              </a:extLst>
            </p:cNvPr>
            <p:cNvGrpSpPr/>
            <p:nvPr/>
          </p:nvGrpSpPr>
          <p:grpSpPr>
            <a:xfrm>
              <a:off x="4843868" y="1471471"/>
              <a:ext cx="2296497" cy="1482104"/>
              <a:chOff x="8921977" y="1425398"/>
              <a:chExt cx="2926080" cy="1274826"/>
            </a:xfrm>
          </p:grpSpPr>
          <p:sp>
            <p:nvSpPr>
              <p:cNvPr id="12" name="TextBox 11">
                <a:extLst>
                  <a:ext uri="{FF2B5EF4-FFF2-40B4-BE49-F238E27FC236}">
                    <a16:creationId xmlns:a16="http://schemas.microsoft.com/office/drawing/2014/main" id="{6F92E1B1-50ED-4E66-BEAC-87AD5C18E3E1}"/>
                  </a:ext>
                </a:extLst>
              </p:cNvPr>
              <p:cNvSpPr txBox="1"/>
              <p:nvPr/>
            </p:nvSpPr>
            <p:spPr>
              <a:xfrm>
                <a:off x="8921977" y="1425398"/>
                <a:ext cx="2926080" cy="502992"/>
              </a:xfrm>
              <a:prstGeom prst="rect">
                <a:avLst/>
              </a:prstGeom>
              <a:noFill/>
            </p:spPr>
            <p:txBody>
              <a:bodyPr wrap="square" lIns="0" rIns="0" rtlCol="0" anchor="b">
                <a:spAutoFit/>
              </a:bodyPr>
              <a:lstStyle/>
              <a:p>
                <a:r>
                  <a:rPr lang="en-US" sz="1600" b="1" noProof="1">
                    <a:latin typeface="Arial" panose="020B0604020202020204" pitchFamily="34" charset="0"/>
                    <a:cs typeface="Arial" panose="020B0604020202020204" pitchFamily="34" charset="0"/>
                  </a:rPr>
                  <a:t>Adoption is the Northstar for success</a:t>
                </a:r>
              </a:p>
            </p:txBody>
          </p:sp>
          <p:sp>
            <p:nvSpPr>
              <p:cNvPr id="13" name="TextBox 12">
                <a:extLst>
                  <a:ext uri="{FF2B5EF4-FFF2-40B4-BE49-F238E27FC236}">
                    <a16:creationId xmlns:a16="http://schemas.microsoft.com/office/drawing/2014/main" id="{5D47BC7B-222E-4757-ADD9-9EE3A89523F0}"/>
                  </a:ext>
                </a:extLst>
              </p:cNvPr>
              <p:cNvSpPr txBox="1"/>
              <p:nvPr/>
            </p:nvSpPr>
            <p:spPr>
              <a:xfrm>
                <a:off x="8921977" y="1925881"/>
                <a:ext cx="2926080" cy="774343"/>
              </a:xfrm>
              <a:prstGeom prst="rect">
                <a:avLst/>
              </a:prstGeom>
              <a:noFill/>
            </p:spPr>
            <p:txBody>
              <a:bodyPr wrap="square" lIns="0" rIns="0" rtlCol="0" anchor="t">
                <a:spAutoFit/>
              </a:bodyPr>
              <a:lstStyle/>
              <a:p>
                <a:r>
                  <a:rPr lang="en-US" sz="1050" noProof="1">
                    <a:solidFill>
                      <a:schemeClr val="tx1">
                        <a:lumMod val="65000"/>
                        <a:lumOff val="35000"/>
                      </a:schemeClr>
                    </a:solidFill>
                    <a:latin typeface="Arial" panose="020B0604020202020204" pitchFamily="34" charset="0"/>
                    <a:cs typeface="Arial" panose="020B0604020202020204" pitchFamily="34" charset="0"/>
                  </a:rPr>
                  <a:t>For a Leading Home Appliances manufacturer, while our solution was well received by 2,500 users, we continued to innovate to build IRA when usage starting falling</a:t>
                </a:r>
              </a:p>
            </p:txBody>
          </p:sp>
        </p:grpSp>
        <p:sp>
          <p:nvSpPr>
            <p:cNvPr id="29" name="Graphic 57" descr="USB">
              <a:extLst>
                <a:ext uri="{FF2B5EF4-FFF2-40B4-BE49-F238E27FC236}">
                  <a16:creationId xmlns:a16="http://schemas.microsoft.com/office/drawing/2014/main" id="{F8FA0BFC-A6F1-4EAD-BD70-0049987A8525}"/>
                </a:ext>
              </a:extLst>
            </p:cNvPr>
            <p:cNvSpPr/>
            <p:nvPr/>
          </p:nvSpPr>
          <p:spPr>
            <a:xfrm>
              <a:off x="4920898" y="3289993"/>
              <a:ext cx="495362" cy="466323"/>
            </a:xfrm>
            <a:custGeom>
              <a:avLst/>
              <a:gdLst>
                <a:gd name="connsiteX0" fmla="*/ 431713 w 451043"/>
                <a:gd name="connsiteY0" fmla="*/ 200650 h 438156"/>
                <a:gd name="connsiteX1" fmla="*/ 431713 w 451043"/>
                <a:gd name="connsiteY1" fmla="*/ 167530 h 438156"/>
                <a:gd name="connsiteX2" fmla="*/ 399496 w 451043"/>
                <a:gd name="connsiteY2" fmla="*/ 167530 h 438156"/>
                <a:gd name="connsiteX3" fmla="*/ 399496 w 451043"/>
                <a:gd name="connsiteY3" fmla="*/ 45104 h 438156"/>
                <a:gd name="connsiteX4" fmla="*/ 360835 w 451043"/>
                <a:gd name="connsiteY4" fmla="*/ 6443 h 438156"/>
                <a:gd name="connsiteX5" fmla="*/ 251296 w 451043"/>
                <a:gd name="connsiteY5" fmla="*/ 6443 h 438156"/>
                <a:gd name="connsiteX6" fmla="*/ 212635 w 451043"/>
                <a:gd name="connsiteY6" fmla="*/ 45104 h 438156"/>
                <a:gd name="connsiteX7" fmla="*/ 212635 w 451043"/>
                <a:gd name="connsiteY7" fmla="*/ 386609 h 438156"/>
                <a:gd name="connsiteX8" fmla="*/ 199748 w 451043"/>
                <a:gd name="connsiteY8" fmla="*/ 399496 h 438156"/>
                <a:gd name="connsiteX9" fmla="*/ 90209 w 451043"/>
                <a:gd name="connsiteY9" fmla="*/ 399496 h 438156"/>
                <a:gd name="connsiteX10" fmla="*/ 77322 w 451043"/>
                <a:gd name="connsiteY10" fmla="*/ 386609 h 438156"/>
                <a:gd name="connsiteX11" fmla="*/ 77322 w 451043"/>
                <a:gd name="connsiteY11" fmla="*/ 270626 h 438156"/>
                <a:gd name="connsiteX12" fmla="*/ 109539 w 451043"/>
                <a:gd name="connsiteY12" fmla="*/ 270626 h 438156"/>
                <a:gd name="connsiteX13" fmla="*/ 109539 w 451043"/>
                <a:gd name="connsiteY13" fmla="*/ 237507 h 438156"/>
                <a:gd name="connsiteX14" fmla="*/ 128870 w 451043"/>
                <a:gd name="connsiteY14" fmla="*/ 212635 h 438156"/>
                <a:gd name="connsiteX15" fmla="*/ 128870 w 451043"/>
                <a:gd name="connsiteY15" fmla="*/ 57991 h 438156"/>
                <a:gd name="connsiteX16" fmla="*/ 109539 w 451043"/>
                <a:gd name="connsiteY16" fmla="*/ 57991 h 438156"/>
                <a:gd name="connsiteX17" fmla="*/ 109539 w 451043"/>
                <a:gd name="connsiteY17" fmla="*/ 0 h 438156"/>
                <a:gd name="connsiteX18" fmla="*/ 19330 w 451043"/>
                <a:gd name="connsiteY18" fmla="*/ 0 h 438156"/>
                <a:gd name="connsiteX19" fmla="*/ 19330 w 451043"/>
                <a:gd name="connsiteY19" fmla="*/ 57991 h 438156"/>
                <a:gd name="connsiteX20" fmla="*/ 0 w 451043"/>
                <a:gd name="connsiteY20" fmla="*/ 57991 h 438156"/>
                <a:gd name="connsiteX21" fmla="*/ 0 w 451043"/>
                <a:gd name="connsiteY21" fmla="*/ 212635 h 438156"/>
                <a:gd name="connsiteX22" fmla="*/ 19330 w 451043"/>
                <a:gd name="connsiteY22" fmla="*/ 237507 h 438156"/>
                <a:gd name="connsiteX23" fmla="*/ 19330 w 451043"/>
                <a:gd name="connsiteY23" fmla="*/ 270626 h 438156"/>
                <a:gd name="connsiteX24" fmla="*/ 51548 w 451043"/>
                <a:gd name="connsiteY24" fmla="*/ 270626 h 438156"/>
                <a:gd name="connsiteX25" fmla="*/ 51548 w 451043"/>
                <a:gd name="connsiteY25" fmla="*/ 386609 h 438156"/>
                <a:gd name="connsiteX26" fmla="*/ 90209 w 451043"/>
                <a:gd name="connsiteY26" fmla="*/ 425270 h 438156"/>
                <a:gd name="connsiteX27" fmla="*/ 199748 w 451043"/>
                <a:gd name="connsiteY27" fmla="*/ 425270 h 438156"/>
                <a:gd name="connsiteX28" fmla="*/ 238409 w 451043"/>
                <a:gd name="connsiteY28" fmla="*/ 386609 h 438156"/>
                <a:gd name="connsiteX29" fmla="*/ 238409 w 451043"/>
                <a:gd name="connsiteY29" fmla="*/ 45104 h 438156"/>
                <a:gd name="connsiteX30" fmla="*/ 251296 w 451043"/>
                <a:gd name="connsiteY30" fmla="*/ 32217 h 438156"/>
                <a:gd name="connsiteX31" fmla="*/ 360835 w 451043"/>
                <a:gd name="connsiteY31" fmla="*/ 32217 h 438156"/>
                <a:gd name="connsiteX32" fmla="*/ 373722 w 451043"/>
                <a:gd name="connsiteY32" fmla="*/ 45104 h 438156"/>
                <a:gd name="connsiteX33" fmla="*/ 373722 w 451043"/>
                <a:gd name="connsiteY33" fmla="*/ 167530 h 438156"/>
                <a:gd name="connsiteX34" fmla="*/ 341504 w 451043"/>
                <a:gd name="connsiteY34" fmla="*/ 167530 h 438156"/>
                <a:gd name="connsiteX35" fmla="*/ 341504 w 451043"/>
                <a:gd name="connsiteY35" fmla="*/ 200650 h 438156"/>
                <a:gd name="connsiteX36" fmla="*/ 322174 w 451043"/>
                <a:gd name="connsiteY36" fmla="*/ 225522 h 438156"/>
                <a:gd name="connsiteX37" fmla="*/ 322174 w 451043"/>
                <a:gd name="connsiteY37" fmla="*/ 380165 h 438156"/>
                <a:gd name="connsiteX38" fmla="*/ 341504 w 451043"/>
                <a:gd name="connsiteY38" fmla="*/ 380165 h 438156"/>
                <a:gd name="connsiteX39" fmla="*/ 341504 w 451043"/>
                <a:gd name="connsiteY39" fmla="*/ 438157 h 438156"/>
                <a:gd name="connsiteX40" fmla="*/ 431713 w 451043"/>
                <a:gd name="connsiteY40" fmla="*/ 438157 h 438156"/>
                <a:gd name="connsiteX41" fmla="*/ 431713 w 451043"/>
                <a:gd name="connsiteY41" fmla="*/ 380165 h 438156"/>
                <a:gd name="connsiteX42" fmla="*/ 451044 w 451043"/>
                <a:gd name="connsiteY42" fmla="*/ 380165 h 438156"/>
                <a:gd name="connsiteX43" fmla="*/ 451044 w 451043"/>
                <a:gd name="connsiteY43" fmla="*/ 225522 h 438156"/>
                <a:gd name="connsiteX44" fmla="*/ 431713 w 451043"/>
                <a:gd name="connsiteY44" fmla="*/ 200650 h 438156"/>
                <a:gd name="connsiteX45" fmla="*/ 45104 w 451043"/>
                <a:gd name="connsiteY45" fmla="*/ 25774 h 438156"/>
                <a:gd name="connsiteX46" fmla="*/ 83765 w 451043"/>
                <a:gd name="connsiteY46" fmla="*/ 25774 h 438156"/>
                <a:gd name="connsiteX47" fmla="*/ 83765 w 451043"/>
                <a:gd name="connsiteY47" fmla="*/ 57991 h 438156"/>
                <a:gd name="connsiteX48" fmla="*/ 45104 w 451043"/>
                <a:gd name="connsiteY48" fmla="*/ 57991 h 438156"/>
                <a:gd name="connsiteX49" fmla="*/ 405939 w 451043"/>
                <a:gd name="connsiteY49" fmla="*/ 412383 h 438156"/>
                <a:gd name="connsiteX50" fmla="*/ 367278 w 451043"/>
                <a:gd name="connsiteY50" fmla="*/ 412383 h 438156"/>
                <a:gd name="connsiteX51" fmla="*/ 367278 w 451043"/>
                <a:gd name="connsiteY51" fmla="*/ 380165 h 438156"/>
                <a:gd name="connsiteX52" fmla="*/ 405939 w 451043"/>
                <a:gd name="connsiteY52" fmla="*/ 380165 h 43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51043" h="438156">
                  <a:moveTo>
                    <a:pt x="431713" y="200650"/>
                  </a:moveTo>
                  <a:lnTo>
                    <a:pt x="431713" y="167530"/>
                  </a:lnTo>
                  <a:lnTo>
                    <a:pt x="399496" y="167530"/>
                  </a:lnTo>
                  <a:lnTo>
                    <a:pt x="399496" y="45104"/>
                  </a:lnTo>
                  <a:cubicBezTo>
                    <a:pt x="399496" y="23753"/>
                    <a:pt x="382187" y="6443"/>
                    <a:pt x="360835" y="6443"/>
                  </a:cubicBezTo>
                  <a:lnTo>
                    <a:pt x="251296" y="6443"/>
                  </a:lnTo>
                  <a:cubicBezTo>
                    <a:pt x="229944" y="6443"/>
                    <a:pt x="212635" y="23753"/>
                    <a:pt x="212635" y="45104"/>
                  </a:cubicBezTo>
                  <a:lnTo>
                    <a:pt x="212635" y="386609"/>
                  </a:lnTo>
                  <a:cubicBezTo>
                    <a:pt x="212635" y="393726"/>
                    <a:pt x="206865" y="399496"/>
                    <a:pt x="199748" y="399496"/>
                  </a:cubicBezTo>
                  <a:lnTo>
                    <a:pt x="90209" y="399496"/>
                  </a:lnTo>
                  <a:cubicBezTo>
                    <a:pt x="83091" y="399496"/>
                    <a:pt x="77322" y="393726"/>
                    <a:pt x="77322" y="386609"/>
                  </a:cubicBezTo>
                  <a:lnTo>
                    <a:pt x="77322" y="270626"/>
                  </a:lnTo>
                  <a:lnTo>
                    <a:pt x="109539" y="270626"/>
                  </a:lnTo>
                  <a:lnTo>
                    <a:pt x="109539" y="237507"/>
                  </a:lnTo>
                  <a:cubicBezTo>
                    <a:pt x="120889" y="234576"/>
                    <a:pt x="128832" y="224357"/>
                    <a:pt x="128870" y="212635"/>
                  </a:cubicBezTo>
                  <a:lnTo>
                    <a:pt x="128870" y="57991"/>
                  </a:lnTo>
                  <a:lnTo>
                    <a:pt x="109539" y="57991"/>
                  </a:lnTo>
                  <a:lnTo>
                    <a:pt x="109539" y="0"/>
                  </a:lnTo>
                  <a:lnTo>
                    <a:pt x="19330" y="0"/>
                  </a:lnTo>
                  <a:lnTo>
                    <a:pt x="19330" y="57991"/>
                  </a:lnTo>
                  <a:lnTo>
                    <a:pt x="0" y="57991"/>
                  </a:lnTo>
                  <a:lnTo>
                    <a:pt x="0" y="212635"/>
                  </a:lnTo>
                  <a:cubicBezTo>
                    <a:pt x="38" y="224357"/>
                    <a:pt x="7981" y="234576"/>
                    <a:pt x="19330" y="237507"/>
                  </a:cubicBezTo>
                  <a:lnTo>
                    <a:pt x="19330" y="270626"/>
                  </a:lnTo>
                  <a:lnTo>
                    <a:pt x="51548" y="270626"/>
                  </a:lnTo>
                  <a:lnTo>
                    <a:pt x="51548" y="386609"/>
                  </a:lnTo>
                  <a:cubicBezTo>
                    <a:pt x="51548" y="407961"/>
                    <a:pt x="68857" y="425270"/>
                    <a:pt x="90209" y="425270"/>
                  </a:cubicBezTo>
                  <a:lnTo>
                    <a:pt x="199748" y="425270"/>
                  </a:lnTo>
                  <a:cubicBezTo>
                    <a:pt x="221100" y="425270"/>
                    <a:pt x="238409" y="407961"/>
                    <a:pt x="238409" y="386609"/>
                  </a:cubicBezTo>
                  <a:lnTo>
                    <a:pt x="238409" y="45104"/>
                  </a:lnTo>
                  <a:cubicBezTo>
                    <a:pt x="238409" y="37987"/>
                    <a:pt x="244178" y="32217"/>
                    <a:pt x="251296" y="32217"/>
                  </a:cubicBezTo>
                  <a:lnTo>
                    <a:pt x="360835" y="32217"/>
                  </a:lnTo>
                  <a:cubicBezTo>
                    <a:pt x="367952" y="32217"/>
                    <a:pt x="373722" y="37987"/>
                    <a:pt x="373722" y="45104"/>
                  </a:cubicBezTo>
                  <a:lnTo>
                    <a:pt x="373722" y="167530"/>
                  </a:lnTo>
                  <a:lnTo>
                    <a:pt x="341504" y="167530"/>
                  </a:lnTo>
                  <a:lnTo>
                    <a:pt x="341504" y="200650"/>
                  </a:lnTo>
                  <a:cubicBezTo>
                    <a:pt x="330155" y="203580"/>
                    <a:pt x="322212" y="213800"/>
                    <a:pt x="322174" y="225522"/>
                  </a:cubicBezTo>
                  <a:lnTo>
                    <a:pt x="322174" y="380165"/>
                  </a:lnTo>
                  <a:lnTo>
                    <a:pt x="341504" y="380165"/>
                  </a:lnTo>
                  <a:lnTo>
                    <a:pt x="341504" y="438157"/>
                  </a:lnTo>
                  <a:lnTo>
                    <a:pt x="431713" y="438157"/>
                  </a:lnTo>
                  <a:lnTo>
                    <a:pt x="431713" y="380165"/>
                  </a:lnTo>
                  <a:lnTo>
                    <a:pt x="451044" y="380165"/>
                  </a:lnTo>
                  <a:lnTo>
                    <a:pt x="451044" y="225522"/>
                  </a:lnTo>
                  <a:cubicBezTo>
                    <a:pt x="451006" y="213800"/>
                    <a:pt x="443063" y="203580"/>
                    <a:pt x="431713" y="200650"/>
                  </a:cubicBezTo>
                  <a:close/>
                  <a:moveTo>
                    <a:pt x="45104" y="25774"/>
                  </a:moveTo>
                  <a:lnTo>
                    <a:pt x="83765" y="25774"/>
                  </a:lnTo>
                  <a:lnTo>
                    <a:pt x="83765" y="57991"/>
                  </a:lnTo>
                  <a:lnTo>
                    <a:pt x="45104" y="57991"/>
                  </a:lnTo>
                  <a:close/>
                  <a:moveTo>
                    <a:pt x="405939" y="412383"/>
                  </a:moveTo>
                  <a:lnTo>
                    <a:pt x="367278" y="412383"/>
                  </a:lnTo>
                  <a:lnTo>
                    <a:pt x="367278" y="380165"/>
                  </a:lnTo>
                  <a:lnTo>
                    <a:pt x="405939" y="380165"/>
                  </a:lnTo>
                  <a:close/>
                </a:path>
              </a:pathLst>
            </a:custGeom>
            <a:solidFill>
              <a:schemeClr val="accent2">
                <a:lumMod val="50000"/>
              </a:schemeClr>
            </a:solidFill>
            <a:ln w="6350"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100" dirty="0">
                <a:latin typeface="Arial" panose="020B0604020202020204" pitchFamily="34" charset="0"/>
                <a:cs typeface="Arial" panose="020B0604020202020204" pitchFamily="34" charset="0"/>
              </a:endParaRPr>
            </a:p>
          </p:txBody>
        </p:sp>
      </p:grpSp>
      <p:grpSp>
        <p:nvGrpSpPr>
          <p:cNvPr id="49" name="Group 48">
            <a:extLst>
              <a:ext uri="{FF2B5EF4-FFF2-40B4-BE49-F238E27FC236}">
                <a16:creationId xmlns:a16="http://schemas.microsoft.com/office/drawing/2014/main" id="{C87D27C4-23C3-43B4-9783-3A0ADCB7B81F}"/>
              </a:ext>
            </a:extLst>
          </p:cNvPr>
          <p:cNvGrpSpPr/>
          <p:nvPr/>
        </p:nvGrpSpPr>
        <p:grpSpPr>
          <a:xfrm>
            <a:off x="6505539" y="3019449"/>
            <a:ext cx="2944761" cy="2849483"/>
            <a:chOff x="6505539" y="3019449"/>
            <a:chExt cx="2944761" cy="2849483"/>
          </a:xfrm>
        </p:grpSpPr>
        <p:sp>
          <p:nvSpPr>
            <p:cNvPr id="7" name="Shape">
              <a:extLst>
                <a:ext uri="{FF2B5EF4-FFF2-40B4-BE49-F238E27FC236}">
                  <a16:creationId xmlns:a16="http://schemas.microsoft.com/office/drawing/2014/main" id="{BE2F8E2E-BD34-48CB-A052-9116BB009124}"/>
                </a:ext>
              </a:extLst>
            </p:cNvPr>
            <p:cNvSpPr/>
            <p:nvPr/>
          </p:nvSpPr>
          <p:spPr>
            <a:xfrm>
              <a:off x="6505539" y="3019449"/>
              <a:ext cx="2944761" cy="2849483"/>
            </a:xfrm>
            <a:custGeom>
              <a:avLst/>
              <a:gdLst/>
              <a:ahLst/>
              <a:cxnLst>
                <a:cxn ang="0">
                  <a:pos x="wd2" y="hd2"/>
                </a:cxn>
                <a:cxn ang="5400000">
                  <a:pos x="wd2" y="hd2"/>
                </a:cxn>
                <a:cxn ang="10800000">
                  <a:pos x="wd2" y="hd2"/>
                </a:cxn>
                <a:cxn ang="16200000">
                  <a:pos x="wd2" y="hd2"/>
                </a:cxn>
              </a:cxnLst>
              <a:rect l="0" t="0" r="r" b="b"/>
              <a:pathLst>
                <a:path w="21540" h="21600" extrusionOk="0">
                  <a:moveTo>
                    <a:pt x="20891" y="8608"/>
                  </a:moveTo>
                  <a:cubicBezTo>
                    <a:pt x="20777" y="8424"/>
                    <a:pt x="20503" y="8424"/>
                    <a:pt x="20411" y="8608"/>
                  </a:cubicBezTo>
                  <a:lnTo>
                    <a:pt x="19817" y="9664"/>
                  </a:lnTo>
                  <a:cubicBezTo>
                    <a:pt x="19703" y="9847"/>
                    <a:pt x="19840" y="10100"/>
                    <a:pt x="20069" y="10100"/>
                  </a:cubicBezTo>
                  <a:lnTo>
                    <a:pt x="20320" y="10100"/>
                  </a:lnTo>
                  <a:lnTo>
                    <a:pt x="20320" y="17331"/>
                  </a:lnTo>
                  <a:cubicBezTo>
                    <a:pt x="20320" y="19305"/>
                    <a:pt x="18720" y="20911"/>
                    <a:pt x="16754" y="20911"/>
                  </a:cubicBezTo>
                  <a:lnTo>
                    <a:pt x="4251" y="20911"/>
                  </a:lnTo>
                  <a:cubicBezTo>
                    <a:pt x="2286" y="20911"/>
                    <a:pt x="686" y="19305"/>
                    <a:pt x="686" y="17331"/>
                  </a:cubicBezTo>
                  <a:lnTo>
                    <a:pt x="686" y="4774"/>
                  </a:lnTo>
                  <a:cubicBezTo>
                    <a:pt x="686" y="2800"/>
                    <a:pt x="2286" y="1194"/>
                    <a:pt x="4251" y="1194"/>
                  </a:cubicBezTo>
                  <a:lnTo>
                    <a:pt x="11680" y="1194"/>
                  </a:lnTo>
                  <a:cubicBezTo>
                    <a:pt x="11817" y="1492"/>
                    <a:pt x="12091" y="1699"/>
                    <a:pt x="12434" y="1699"/>
                  </a:cubicBezTo>
                  <a:cubicBezTo>
                    <a:pt x="12891" y="1699"/>
                    <a:pt x="13280" y="1331"/>
                    <a:pt x="13280" y="849"/>
                  </a:cubicBezTo>
                  <a:cubicBezTo>
                    <a:pt x="13280" y="367"/>
                    <a:pt x="12914" y="0"/>
                    <a:pt x="12434" y="0"/>
                  </a:cubicBezTo>
                  <a:cubicBezTo>
                    <a:pt x="12091" y="0"/>
                    <a:pt x="11794" y="207"/>
                    <a:pt x="11680" y="505"/>
                  </a:cubicBezTo>
                  <a:lnTo>
                    <a:pt x="4251" y="505"/>
                  </a:lnTo>
                  <a:cubicBezTo>
                    <a:pt x="1897" y="505"/>
                    <a:pt x="0" y="2410"/>
                    <a:pt x="0" y="4774"/>
                  </a:cubicBezTo>
                  <a:lnTo>
                    <a:pt x="0" y="17331"/>
                  </a:lnTo>
                  <a:cubicBezTo>
                    <a:pt x="0" y="19695"/>
                    <a:pt x="1897" y="21600"/>
                    <a:pt x="4251" y="21600"/>
                  </a:cubicBezTo>
                  <a:lnTo>
                    <a:pt x="16754" y="21600"/>
                  </a:lnTo>
                  <a:cubicBezTo>
                    <a:pt x="19109" y="21600"/>
                    <a:pt x="21006" y="19695"/>
                    <a:pt x="21006" y="17331"/>
                  </a:cubicBezTo>
                  <a:lnTo>
                    <a:pt x="21006" y="10077"/>
                  </a:lnTo>
                  <a:lnTo>
                    <a:pt x="21257" y="10077"/>
                  </a:lnTo>
                  <a:cubicBezTo>
                    <a:pt x="21486" y="10077"/>
                    <a:pt x="21600" y="9847"/>
                    <a:pt x="21509" y="9641"/>
                  </a:cubicBezTo>
                  <a:lnTo>
                    <a:pt x="20891" y="8608"/>
                  </a:lnTo>
                  <a:close/>
                </a:path>
              </a:pathLst>
            </a:custGeom>
            <a:solidFill>
              <a:schemeClr val="accent5"/>
            </a:solidFill>
            <a:ln w="12700">
              <a:miter lim="400000"/>
            </a:ln>
          </p:spPr>
          <p:txBody>
            <a:bodyPr lIns="28575" tIns="28575" rIns="28575" bIns="28575" anchor="ctr"/>
            <a:lstStyle/>
            <a:p>
              <a:pPr>
                <a:defRPr sz="3000">
                  <a:solidFill>
                    <a:srgbClr val="FFFFFF"/>
                  </a:solidFill>
                </a:defRPr>
              </a:pPr>
              <a:endParaRPr dirty="0">
                <a:latin typeface="Arial" panose="020B0604020202020204" pitchFamily="34" charset="0"/>
                <a:cs typeface="Arial" panose="020B0604020202020204" pitchFamily="34" charset="0"/>
              </a:endParaRPr>
            </a:p>
          </p:txBody>
        </p:sp>
        <p:grpSp>
          <p:nvGrpSpPr>
            <p:cNvPr id="20" name="Group 19">
              <a:extLst>
                <a:ext uri="{FF2B5EF4-FFF2-40B4-BE49-F238E27FC236}">
                  <a16:creationId xmlns:a16="http://schemas.microsoft.com/office/drawing/2014/main" id="{E3902368-54B4-483A-B31B-5B49F8A5A5F5}"/>
                </a:ext>
              </a:extLst>
            </p:cNvPr>
            <p:cNvGrpSpPr/>
            <p:nvPr/>
          </p:nvGrpSpPr>
          <p:grpSpPr>
            <a:xfrm>
              <a:off x="6787731" y="3999635"/>
              <a:ext cx="2537328" cy="1397578"/>
              <a:chOff x="8864678" y="1637088"/>
              <a:chExt cx="3232935" cy="1202121"/>
            </a:xfrm>
          </p:grpSpPr>
          <p:sp>
            <p:nvSpPr>
              <p:cNvPr id="21" name="TextBox 20">
                <a:extLst>
                  <a:ext uri="{FF2B5EF4-FFF2-40B4-BE49-F238E27FC236}">
                    <a16:creationId xmlns:a16="http://schemas.microsoft.com/office/drawing/2014/main" id="{3CAA689C-4053-4FC2-A8F8-4EC6696809BF}"/>
                  </a:ext>
                </a:extLst>
              </p:cNvPr>
              <p:cNvSpPr txBox="1"/>
              <p:nvPr/>
            </p:nvSpPr>
            <p:spPr>
              <a:xfrm>
                <a:off x="8864678" y="1637088"/>
                <a:ext cx="3232935" cy="291206"/>
              </a:xfrm>
              <a:prstGeom prst="rect">
                <a:avLst/>
              </a:prstGeom>
              <a:noFill/>
            </p:spPr>
            <p:txBody>
              <a:bodyPr wrap="square" lIns="0" rIns="0" rtlCol="0" anchor="b">
                <a:spAutoFit/>
              </a:bodyPr>
              <a:lstStyle/>
              <a:p>
                <a:r>
                  <a:rPr lang="en-US" sz="1600" b="1" noProof="1">
                    <a:latin typeface="Arial" panose="020B0604020202020204" pitchFamily="34" charset="0"/>
                    <a:cs typeface="Arial" panose="020B0604020202020204" pitchFamily="34" charset="0"/>
                  </a:rPr>
                  <a:t>Cross-pollinating Ideas</a:t>
                </a:r>
              </a:p>
            </p:txBody>
          </p:sp>
          <p:sp>
            <p:nvSpPr>
              <p:cNvPr id="22" name="TextBox 21">
                <a:extLst>
                  <a:ext uri="{FF2B5EF4-FFF2-40B4-BE49-F238E27FC236}">
                    <a16:creationId xmlns:a16="http://schemas.microsoft.com/office/drawing/2014/main" id="{32638657-BC29-49C5-9D3F-CD65E5ACD58D}"/>
                  </a:ext>
                </a:extLst>
              </p:cNvPr>
              <p:cNvSpPr txBox="1"/>
              <p:nvPr/>
            </p:nvSpPr>
            <p:spPr>
              <a:xfrm>
                <a:off x="8921976" y="1925881"/>
                <a:ext cx="2926080" cy="913328"/>
              </a:xfrm>
              <a:prstGeom prst="rect">
                <a:avLst/>
              </a:prstGeom>
              <a:noFill/>
            </p:spPr>
            <p:txBody>
              <a:bodyPr wrap="square" lIns="0" rIns="0" rtlCol="0" anchor="t">
                <a:spAutoFit/>
              </a:bodyPr>
              <a:lstStyle/>
              <a:p>
                <a:r>
                  <a:rPr lang="en-US" sz="1050" noProof="1">
                    <a:solidFill>
                      <a:schemeClr val="tx1">
                        <a:lumMod val="65000"/>
                        <a:lumOff val="35000"/>
                      </a:schemeClr>
                    </a:solidFill>
                    <a:latin typeface="Arial" panose="020B0604020202020204" pitchFamily="34" charset="0"/>
                    <a:cs typeface="Arial" panose="020B0604020202020204" pitchFamily="34" charset="0"/>
                  </a:rPr>
                  <a:t>Fostering ideas through cross-pollination through Roundtable, Idea Harvesting sessions, Cross-Industry Hackathons has helped us drive innovative solutions for clients. E.g. Panel Miner, SmartInsights</a:t>
                </a:r>
              </a:p>
            </p:txBody>
          </p:sp>
        </p:grpSp>
        <p:grpSp>
          <p:nvGrpSpPr>
            <p:cNvPr id="30" name="Graphic 51" descr="Fluorescent Light Blub">
              <a:extLst>
                <a:ext uri="{FF2B5EF4-FFF2-40B4-BE49-F238E27FC236}">
                  <a16:creationId xmlns:a16="http://schemas.microsoft.com/office/drawing/2014/main" id="{D9221A2B-A230-4750-B56B-0A6743626568}"/>
                </a:ext>
              </a:extLst>
            </p:cNvPr>
            <p:cNvGrpSpPr/>
            <p:nvPr/>
          </p:nvGrpSpPr>
          <p:grpSpPr>
            <a:xfrm>
              <a:off x="7799900" y="3279137"/>
              <a:ext cx="679356" cy="658341"/>
              <a:chOff x="6841610" y="3243539"/>
              <a:chExt cx="618574" cy="618574"/>
            </a:xfrm>
            <a:solidFill>
              <a:schemeClr val="accent5">
                <a:lumMod val="50000"/>
              </a:schemeClr>
            </a:solidFill>
          </p:grpSpPr>
          <p:sp>
            <p:nvSpPr>
              <p:cNvPr id="31" name="Freeform: Shape 30">
                <a:extLst>
                  <a:ext uri="{FF2B5EF4-FFF2-40B4-BE49-F238E27FC236}">
                    <a16:creationId xmlns:a16="http://schemas.microsoft.com/office/drawing/2014/main" id="{2245E33D-98B8-44A7-8675-B4FEEBBC0E1E}"/>
                  </a:ext>
                </a:extLst>
              </p:cNvPr>
              <p:cNvSpPr/>
              <p:nvPr/>
            </p:nvSpPr>
            <p:spPr>
              <a:xfrm>
                <a:off x="7109014" y="3771839"/>
                <a:ext cx="83765" cy="38725"/>
              </a:xfrm>
              <a:custGeom>
                <a:avLst/>
                <a:gdLst>
                  <a:gd name="connsiteX0" fmla="*/ 41883 w 83765"/>
                  <a:gd name="connsiteY0" fmla="*/ 38725 h 38725"/>
                  <a:gd name="connsiteX1" fmla="*/ 83765 w 83765"/>
                  <a:gd name="connsiteY1" fmla="*/ 0 h 38725"/>
                  <a:gd name="connsiteX2" fmla="*/ 0 w 83765"/>
                  <a:gd name="connsiteY2" fmla="*/ 0 h 38725"/>
                  <a:gd name="connsiteX3" fmla="*/ 41883 w 83765"/>
                  <a:gd name="connsiteY3" fmla="*/ 38725 h 38725"/>
                </a:gdLst>
                <a:ahLst/>
                <a:cxnLst>
                  <a:cxn ang="0">
                    <a:pos x="connsiteX0" y="connsiteY0"/>
                  </a:cxn>
                  <a:cxn ang="0">
                    <a:pos x="connsiteX1" y="connsiteY1"/>
                  </a:cxn>
                  <a:cxn ang="0">
                    <a:pos x="connsiteX2" y="connsiteY2"/>
                  </a:cxn>
                  <a:cxn ang="0">
                    <a:pos x="connsiteX3" y="connsiteY3"/>
                  </a:cxn>
                </a:cxnLst>
                <a:rect l="l" t="t" r="r" b="b"/>
                <a:pathLst>
                  <a:path w="83765" h="38725">
                    <a:moveTo>
                      <a:pt x="41883" y="38725"/>
                    </a:moveTo>
                    <a:cubicBezTo>
                      <a:pt x="63810" y="38725"/>
                      <a:pt x="82050" y="21861"/>
                      <a:pt x="83765" y="0"/>
                    </a:cubicBezTo>
                    <a:lnTo>
                      <a:pt x="0" y="0"/>
                    </a:lnTo>
                    <a:cubicBezTo>
                      <a:pt x="1715" y="21861"/>
                      <a:pt x="19955" y="38725"/>
                      <a:pt x="41883" y="38725"/>
                    </a:cubicBezTo>
                    <a:close/>
                  </a:path>
                </a:pathLst>
              </a:custGeom>
              <a:grpFill/>
              <a:ln w="6350"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100" dirty="0">
                  <a:latin typeface="Arial" panose="020B0604020202020204" pitchFamily="34" charset="0"/>
                  <a:cs typeface="Arial" panose="020B0604020202020204" pitchFamily="34" charset="0"/>
                </a:endParaRPr>
              </a:p>
            </p:txBody>
          </p:sp>
          <p:sp>
            <p:nvSpPr>
              <p:cNvPr id="32" name="Freeform: Shape 31">
                <a:extLst>
                  <a:ext uri="{FF2B5EF4-FFF2-40B4-BE49-F238E27FC236}">
                    <a16:creationId xmlns:a16="http://schemas.microsoft.com/office/drawing/2014/main" id="{473839ED-3A20-46B5-A8A8-9A58C88AB99C}"/>
                  </a:ext>
                </a:extLst>
              </p:cNvPr>
              <p:cNvSpPr/>
              <p:nvPr/>
            </p:nvSpPr>
            <p:spPr>
              <a:xfrm>
                <a:off x="7022019" y="3415953"/>
                <a:ext cx="257735" cy="330112"/>
              </a:xfrm>
              <a:custGeom>
                <a:avLst/>
                <a:gdLst>
                  <a:gd name="connsiteX0" fmla="*/ 255775 w 257735"/>
                  <a:gd name="connsiteY0" fmla="*/ 15916 h 330112"/>
                  <a:gd name="connsiteX1" fmla="*/ 222108 w 257735"/>
                  <a:gd name="connsiteY1" fmla="*/ 1966 h 330112"/>
                  <a:gd name="connsiteX2" fmla="*/ 15917 w 257735"/>
                  <a:gd name="connsiteY2" fmla="*/ 87374 h 330112"/>
                  <a:gd name="connsiteX3" fmla="*/ 1969 w 257735"/>
                  <a:gd name="connsiteY3" fmla="*/ 121049 h 330112"/>
                  <a:gd name="connsiteX4" fmla="*/ 15917 w 257735"/>
                  <a:gd name="connsiteY4" fmla="*/ 134998 h 330112"/>
                  <a:gd name="connsiteX5" fmla="*/ 64443 w 257735"/>
                  <a:gd name="connsiteY5" fmla="*/ 155101 h 330112"/>
                  <a:gd name="connsiteX6" fmla="*/ 64443 w 257735"/>
                  <a:gd name="connsiteY6" fmla="*/ 194800 h 330112"/>
                  <a:gd name="connsiteX7" fmla="*/ 38669 w 257735"/>
                  <a:gd name="connsiteY7" fmla="*/ 194800 h 330112"/>
                  <a:gd name="connsiteX8" fmla="*/ 38669 w 257735"/>
                  <a:gd name="connsiteY8" fmla="*/ 304339 h 330112"/>
                  <a:gd name="connsiteX9" fmla="*/ 64443 w 257735"/>
                  <a:gd name="connsiteY9" fmla="*/ 330113 h 330112"/>
                  <a:gd name="connsiteX10" fmla="*/ 193312 w 257735"/>
                  <a:gd name="connsiteY10" fmla="*/ 330113 h 330112"/>
                  <a:gd name="connsiteX11" fmla="*/ 219086 w 257735"/>
                  <a:gd name="connsiteY11" fmla="*/ 304339 h 330112"/>
                  <a:gd name="connsiteX12" fmla="*/ 219086 w 257735"/>
                  <a:gd name="connsiteY12" fmla="*/ 194800 h 330112"/>
                  <a:gd name="connsiteX13" fmla="*/ 193312 w 257735"/>
                  <a:gd name="connsiteY13" fmla="*/ 194800 h 330112"/>
                  <a:gd name="connsiteX14" fmla="*/ 193312 w 257735"/>
                  <a:gd name="connsiteY14" fmla="*/ 155101 h 330112"/>
                  <a:gd name="connsiteX15" fmla="*/ 241832 w 257735"/>
                  <a:gd name="connsiteY15" fmla="*/ 134998 h 330112"/>
                  <a:gd name="connsiteX16" fmla="*/ 255375 w 257735"/>
                  <a:gd name="connsiteY16" fmla="*/ 101157 h 330112"/>
                  <a:gd name="connsiteX17" fmla="*/ 222115 w 257735"/>
                  <a:gd name="connsiteY17" fmla="*/ 87374 h 330112"/>
                  <a:gd name="connsiteX18" fmla="*/ 157680 w 257735"/>
                  <a:gd name="connsiteY18" fmla="*/ 114063 h 330112"/>
                  <a:gd name="connsiteX19" fmla="*/ 141765 w 257735"/>
                  <a:gd name="connsiteY19" fmla="*/ 137904 h 330112"/>
                  <a:gd name="connsiteX20" fmla="*/ 141765 w 257735"/>
                  <a:gd name="connsiteY20" fmla="*/ 194800 h 330112"/>
                  <a:gd name="connsiteX21" fmla="*/ 115991 w 257735"/>
                  <a:gd name="connsiteY21" fmla="*/ 194800 h 330112"/>
                  <a:gd name="connsiteX22" fmla="*/ 115991 w 257735"/>
                  <a:gd name="connsiteY22" fmla="*/ 137878 h 330112"/>
                  <a:gd name="connsiteX23" fmla="*/ 100075 w 257735"/>
                  <a:gd name="connsiteY23" fmla="*/ 114037 h 330112"/>
                  <a:gd name="connsiteX24" fmla="*/ 93129 w 257735"/>
                  <a:gd name="connsiteY24" fmla="*/ 111163 h 330112"/>
                  <a:gd name="connsiteX25" fmla="*/ 241832 w 257735"/>
                  <a:gd name="connsiteY25" fmla="*/ 49564 h 330112"/>
                  <a:gd name="connsiteX26" fmla="*/ 255775 w 257735"/>
                  <a:gd name="connsiteY26" fmla="*/ 15916 h 330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7735" h="330112">
                    <a:moveTo>
                      <a:pt x="255775" y="15916"/>
                    </a:moveTo>
                    <a:cubicBezTo>
                      <a:pt x="250329" y="2768"/>
                      <a:pt x="235257" y="-3476"/>
                      <a:pt x="222108" y="1966"/>
                    </a:cubicBezTo>
                    <a:lnTo>
                      <a:pt x="15917" y="87374"/>
                    </a:lnTo>
                    <a:cubicBezTo>
                      <a:pt x="2766" y="92821"/>
                      <a:pt x="-3479" y="107898"/>
                      <a:pt x="1969" y="121049"/>
                    </a:cubicBezTo>
                    <a:cubicBezTo>
                      <a:pt x="4585" y="127365"/>
                      <a:pt x="9602" y="132382"/>
                      <a:pt x="15917" y="134998"/>
                    </a:cubicBezTo>
                    <a:lnTo>
                      <a:pt x="64443" y="155101"/>
                    </a:lnTo>
                    <a:lnTo>
                      <a:pt x="64443" y="194800"/>
                    </a:lnTo>
                    <a:lnTo>
                      <a:pt x="38669" y="194800"/>
                    </a:lnTo>
                    <a:lnTo>
                      <a:pt x="38669" y="304339"/>
                    </a:lnTo>
                    <a:cubicBezTo>
                      <a:pt x="38669" y="318573"/>
                      <a:pt x="50209" y="330113"/>
                      <a:pt x="64443" y="330113"/>
                    </a:cubicBezTo>
                    <a:lnTo>
                      <a:pt x="193312" y="330113"/>
                    </a:lnTo>
                    <a:cubicBezTo>
                      <a:pt x="207547" y="330113"/>
                      <a:pt x="219086" y="318573"/>
                      <a:pt x="219086" y="304339"/>
                    </a:cubicBezTo>
                    <a:lnTo>
                      <a:pt x="219086" y="194800"/>
                    </a:lnTo>
                    <a:lnTo>
                      <a:pt x="193312" y="194800"/>
                    </a:lnTo>
                    <a:lnTo>
                      <a:pt x="193312" y="155101"/>
                    </a:lnTo>
                    <a:lnTo>
                      <a:pt x="241832" y="134998"/>
                    </a:lnTo>
                    <a:cubicBezTo>
                      <a:pt x="254917" y="129392"/>
                      <a:pt x="260980" y="114242"/>
                      <a:pt x="255375" y="101157"/>
                    </a:cubicBezTo>
                    <a:cubicBezTo>
                      <a:pt x="249866" y="88298"/>
                      <a:pt x="235105" y="82180"/>
                      <a:pt x="222115" y="87374"/>
                    </a:cubicBezTo>
                    <a:lnTo>
                      <a:pt x="157680" y="114063"/>
                    </a:lnTo>
                    <a:cubicBezTo>
                      <a:pt x="148037" y="118054"/>
                      <a:pt x="141754" y="127467"/>
                      <a:pt x="141765" y="137904"/>
                    </a:cubicBezTo>
                    <a:lnTo>
                      <a:pt x="141765" y="194800"/>
                    </a:lnTo>
                    <a:lnTo>
                      <a:pt x="115991" y="194800"/>
                    </a:lnTo>
                    <a:lnTo>
                      <a:pt x="115991" y="137878"/>
                    </a:lnTo>
                    <a:cubicBezTo>
                      <a:pt x="116002" y="127441"/>
                      <a:pt x="109718" y="118029"/>
                      <a:pt x="100075" y="114037"/>
                    </a:cubicBezTo>
                    <a:lnTo>
                      <a:pt x="93129" y="111163"/>
                    </a:lnTo>
                    <a:lnTo>
                      <a:pt x="241832" y="49564"/>
                    </a:lnTo>
                    <a:cubicBezTo>
                      <a:pt x="254966" y="44114"/>
                      <a:pt x="261205" y="29058"/>
                      <a:pt x="255775" y="15916"/>
                    </a:cubicBezTo>
                    <a:close/>
                  </a:path>
                </a:pathLst>
              </a:custGeom>
              <a:grpFill/>
              <a:ln w="6350"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100" dirty="0">
                  <a:latin typeface="Arial" panose="020B0604020202020204" pitchFamily="34" charset="0"/>
                  <a:cs typeface="Arial" panose="020B0604020202020204" pitchFamily="34" charset="0"/>
                </a:endParaRPr>
              </a:p>
            </p:txBody>
          </p:sp>
          <p:sp>
            <p:nvSpPr>
              <p:cNvPr id="33" name="Freeform: Shape 32">
                <a:extLst>
                  <a:ext uri="{FF2B5EF4-FFF2-40B4-BE49-F238E27FC236}">
                    <a16:creationId xmlns:a16="http://schemas.microsoft.com/office/drawing/2014/main" id="{B7DDAB80-38E1-438B-82F3-208BD9ABE3FA}"/>
                  </a:ext>
                </a:extLst>
              </p:cNvPr>
              <p:cNvSpPr/>
              <p:nvPr/>
            </p:nvSpPr>
            <p:spPr>
              <a:xfrm>
                <a:off x="7022005" y="3331763"/>
                <a:ext cx="258219" cy="137161"/>
              </a:xfrm>
              <a:custGeom>
                <a:avLst/>
                <a:gdLst>
                  <a:gd name="connsiteX0" fmla="*/ 25796 w 258219"/>
                  <a:gd name="connsiteY0" fmla="*/ 137162 h 137161"/>
                  <a:gd name="connsiteX1" fmla="*/ 35642 w 258219"/>
                  <a:gd name="connsiteY1" fmla="*/ 135190 h 137161"/>
                  <a:gd name="connsiteX2" fmla="*/ 241833 w 258219"/>
                  <a:gd name="connsiteY2" fmla="*/ 49782 h 137161"/>
                  <a:gd name="connsiteX3" fmla="*/ 256439 w 258219"/>
                  <a:gd name="connsiteY3" fmla="*/ 16386 h 137161"/>
                  <a:gd name="connsiteX4" fmla="*/ 223044 w 258219"/>
                  <a:gd name="connsiteY4" fmla="*/ 1780 h 137161"/>
                  <a:gd name="connsiteX5" fmla="*/ 222116 w 258219"/>
                  <a:gd name="connsiteY5" fmla="*/ 2164 h 137161"/>
                  <a:gd name="connsiteX6" fmla="*/ 15925 w 258219"/>
                  <a:gd name="connsiteY6" fmla="*/ 87573 h 137161"/>
                  <a:gd name="connsiteX7" fmla="*/ 1966 w 258219"/>
                  <a:gd name="connsiteY7" fmla="*/ 121244 h 137161"/>
                  <a:gd name="connsiteX8" fmla="*/ 25796 w 258219"/>
                  <a:gd name="connsiteY8" fmla="*/ 137162 h 137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8219" h="137161">
                    <a:moveTo>
                      <a:pt x="25796" y="137162"/>
                    </a:moveTo>
                    <a:cubicBezTo>
                      <a:pt x="29176" y="137162"/>
                      <a:pt x="32523" y="136492"/>
                      <a:pt x="35642" y="135190"/>
                    </a:cubicBezTo>
                    <a:lnTo>
                      <a:pt x="241833" y="49782"/>
                    </a:lnTo>
                    <a:cubicBezTo>
                      <a:pt x="255089" y="44593"/>
                      <a:pt x="261628" y="29642"/>
                      <a:pt x="256439" y="16386"/>
                    </a:cubicBezTo>
                    <a:cubicBezTo>
                      <a:pt x="251251" y="3131"/>
                      <a:pt x="236300" y="-3409"/>
                      <a:pt x="223044" y="1780"/>
                    </a:cubicBezTo>
                    <a:cubicBezTo>
                      <a:pt x="222732" y="1902"/>
                      <a:pt x="222423" y="2030"/>
                      <a:pt x="222116" y="2164"/>
                    </a:cubicBezTo>
                    <a:lnTo>
                      <a:pt x="15925" y="87573"/>
                    </a:lnTo>
                    <a:cubicBezTo>
                      <a:pt x="2772" y="93016"/>
                      <a:pt x="-3478" y="108091"/>
                      <a:pt x="1966" y="121244"/>
                    </a:cubicBezTo>
                    <a:cubicBezTo>
                      <a:pt x="5955" y="130884"/>
                      <a:pt x="15363" y="137168"/>
                      <a:pt x="25796" y="137162"/>
                    </a:cubicBezTo>
                    <a:close/>
                  </a:path>
                </a:pathLst>
              </a:custGeom>
              <a:grpFill/>
              <a:ln w="6350"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100" dirty="0">
                  <a:latin typeface="Arial" panose="020B0604020202020204" pitchFamily="34" charset="0"/>
                  <a:cs typeface="Arial" panose="020B0604020202020204" pitchFamily="34" charset="0"/>
                </a:endParaRPr>
              </a:p>
            </p:txBody>
          </p:sp>
          <p:sp>
            <p:nvSpPr>
              <p:cNvPr id="34" name="Freeform: Shape 33">
                <a:extLst>
                  <a:ext uri="{FF2B5EF4-FFF2-40B4-BE49-F238E27FC236}">
                    <a16:creationId xmlns:a16="http://schemas.microsoft.com/office/drawing/2014/main" id="{40F7018F-D485-4F21-B7A5-2E2DBD1B2888}"/>
                  </a:ext>
                </a:extLst>
              </p:cNvPr>
              <p:cNvSpPr/>
              <p:nvPr/>
            </p:nvSpPr>
            <p:spPr>
              <a:xfrm>
                <a:off x="7022011" y="3301370"/>
                <a:ext cx="129368" cy="83789"/>
              </a:xfrm>
              <a:custGeom>
                <a:avLst/>
                <a:gdLst>
                  <a:gd name="connsiteX0" fmla="*/ 25790 w 129368"/>
                  <a:gd name="connsiteY0" fmla="*/ 83790 h 83789"/>
                  <a:gd name="connsiteX1" fmla="*/ 35635 w 129368"/>
                  <a:gd name="connsiteY1" fmla="*/ 81818 h 83789"/>
                  <a:gd name="connsiteX2" fmla="*/ 113737 w 129368"/>
                  <a:gd name="connsiteY2" fmla="*/ 49472 h 83789"/>
                  <a:gd name="connsiteX3" fmla="*/ 127280 w 129368"/>
                  <a:gd name="connsiteY3" fmla="*/ 15631 h 83789"/>
                  <a:gd name="connsiteX4" fmla="*/ 94020 w 129368"/>
                  <a:gd name="connsiteY4" fmla="*/ 1848 h 83789"/>
                  <a:gd name="connsiteX5" fmla="*/ 15925 w 129368"/>
                  <a:gd name="connsiteY5" fmla="*/ 34201 h 83789"/>
                  <a:gd name="connsiteX6" fmla="*/ 1966 w 129368"/>
                  <a:gd name="connsiteY6" fmla="*/ 67872 h 83789"/>
                  <a:gd name="connsiteX7" fmla="*/ 25790 w 129368"/>
                  <a:gd name="connsiteY7" fmla="*/ 83790 h 8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368" h="83789">
                    <a:moveTo>
                      <a:pt x="25790" y="83790"/>
                    </a:moveTo>
                    <a:cubicBezTo>
                      <a:pt x="29170" y="83790"/>
                      <a:pt x="32516" y="83120"/>
                      <a:pt x="35635" y="81818"/>
                    </a:cubicBezTo>
                    <a:lnTo>
                      <a:pt x="113737" y="49472"/>
                    </a:lnTo>
                    <a:cubicBezTo>
                      <a:pt x="126822" y="43867"/>
                      <a:pt x="132885" y="28716"/>
                      <a:pt x="127280" y="15631"/>
                    </a:cubicBezTo>
                    <a:cubicBezTo>
                      <a:pt x="121771" y="2772"/>
                      <a:pt x="107010" y="-3345"/>
                      <a:pt x="94020" y="1848"/>
                    </a:cubicBezTo>
                    <a:lnTo>
                      <a:pt x="15925" y="34201"/>
                    </a:lnTo>
                    <a:cubicBezTo>
                      <a:pt x="2772" y="39644"/>
                      <a:pt x="-3478" y="54719"/>
                      <a:pt x="1966" y="67872"/>
                    </a:cubicBezTo>
                    <a:cubicBezTo>
                      <a:pt x="5954" y="77510"/>
                      <a:pt x="15359" y="83794"/>
                      <a:pt x="25790" y="83790"/>
                    </a:cubicBezTo>
                    <a:close/>
                  </a:path>
                </a:pathLst>
              </a:custGeom>
              <a:grpFill/>
              <a:ln w="6350"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100" dirty="0">
                  <a:latin typeface="Arial" panose="020B0604020202020204" pitchFamily="34" charset="0"/>
                  <a:cs typeface="Arial" panose="020B0604020202020204" pitchFamily="34" charset="0"/>
                </a:endParaRPr>
              </a:p>
            </p:txBody>
          </p:sp>
        </p:grpSp>
      </p:grpSp>
      <p:grpSp>
        <p:nvGrpSpPr>
          <p:cNvPr id="48" name="Group 47">
            <a:extLst>
              <a:ext uri="{FF2B5EF4-FFF2-40B4-BE49-F238E27FC236}">
                <a16:creationId xmlns:a16="http://schemas.microsoft.com/office/drawing/2014/main" id="{5E547EEE-2797-4B0D-8030-CF7A8AC73920}"/>
              </a:ext>
            </a:extLst>
          </p:cNvPr>
          <p:cNvGrpSpPr/>
          <p:nvPr/>
        </p:nvGrpSpPr>
        <p:grpSpPr>
          <a:xfrm>
            <a:off x="8474173" y="1232841"/>
            <a:ext cx="2871696" cy="2782869"/>
            <a:chOff x="8474173" y="1232841"/>
            <a:chExt cx="2871696" cy="2782869"/>
          </a:xfrm>
        </p:grpSpPr>
        <p:sp>
          <p:nvSpPr>
            <p:cNvPr id="3" name="Shape">
              <a:extLst>
                <a:ext uri="{FF2B5EF4-FFF2-40B4-BE49-F238E27FC236}">
                  <a16:creationId xmlns:a16="http://schemas.microsoft.com/office/drawing/2014/main" id="{153FBF0C-B346-4F3A-BCBF-D43E2B40BABE}"/>
                </a:ext>
              </a:extLst>
            </p:cNvPr>
            <p:cNvSpPr/>
            <p:nvPr/>
          </p:nvSpPr>
          <p:spPr>
            <a:xfrm>
              <a:off x="8474173" y="1232841"/>
              <a:ext cx="2871696" cy="2782869"/>
            </a:xfrm>
            <a:custGeom>
              <a:avLst/>
              <a:gdLst/>
              <a:ahLst/>
              <a:cxnLst>
                <a:cxn ang="0">
                  <a:pos x="wd2" y="hd2"/>
                </a:cxn>
                <a:cxn ang="5400000">
                  <a:pos x="wd2" y="hd2"/>
                </a:cxn>
                <a:cxn ang="10800000">
                  <a:pos x="wd2" y="hd2"/>
                </a:cxn>
                <a:cxn ang="16200000">
                  <a:pos x="wd2" y="hd2"/>
                </a:cxn>
              </a:cxnLst>
              <a:rect l="0" t="0" r="r" b="b"/>
              <a:pathLst>
                <a:path w="21600" h="21600" extrusionOk="0">
                  <a:moveTo>
                    <a:pt x="17228" y="0"/>
                  </a:moveTo>
                  <a:lnTo>
                    <a:pt x="4372" y="0"/>
                  </a:lnTo>
                  <a:cubicBezTo>
                    <a:pt x="1951" y="0"/>
                    <a:pt x="0" y="1951"/>
                    <a:pt x="0" y="4372"/>
                  </a:cubicBezTo>
                  <a:lnTo>
                    <a:pt x="0" y="17228"/>
                  </a:lnTo>
                  <a:cubicBezTo>
                    <a:pt x="0" y="19649"/>
                    <a:pt x="1951" y="21600"/>
                    <a:pt x="4372" y="21600"/>
                  </a:cubicBezTo>
                  <a:lnTo>
                    <a:pt x="17228" y="21600"/>
                  </a:lnTo>
                  <a:cubicBezTo>
                    <a:pt x="19649" y="21600"/>
                    <a:pt x="21600" y="19649"/>
                    <a:pt x="21600" y="17228"/>
                  </a:cubicBezTo>
                  <a:lnTo>
                    <a:pt x="21600" y="4372"/>
                  </a:lnTo>
                  <a:cubicBezTo>
                    <a:pt x="21600" y="1951"/>
                    <a:pt x="19649" y="0"/>
                    <a:pt x="17228" y="0"/>
                  </a:cubicBezTo>
                  <a:close/>
                  <a:moveTo>
                    <a:pt x="20895" y="17228"/>
                  </a:moveTo>
                  <a:cubicBezTo>
                    <a:pt x="20895" y="19250"/>
                    <a:pt x="19250" y="20895"/>
                    <a:pt x="17228" y="20895"/>
                  </a:cubicBezTo>
                  <a:lnTo>
                    <a:pt x="4372" y="20895"/>
                  </a:lnTo>
                  <a:cubicBezTo>
                    <a:pt x="2350" y="20895"/>
                    <a:pt x="705" y="19250"/>
                    <a:pt x="705" y="17228"/>
                  </a:cubicBezTo>
                  <a:lnTo>
                    <a:pt x="705" y="4372"/>
                  </a:lnTo>
                  <a:cubicBezTo>
                    <a:pt x="705" y="2350"/>
                    <a:pt x="2350" y="705"/>
                    <a:pt x="4372" y="705"/>
                  </a:cubicBezTo>
                  <a:lnTo>
                    <a:pt x="17228" y="705"/>
                  </a:lnTo>
                  <a:cubicBezTo>
                    <a:pt x="19250" y="705"/>
                    <a:pt x="20895" y="2350"/>
                    <a:pt x="20895" y="4372"/>
                  </a:cubicBezTo>
                  <a:lnTo>
                    <a:pt x="20895" y="17228"/>
                  </a:lnTo>
                  <a:close/>
                </a:path>
              </a:pathLst>
            </a:custGeom>
            <a:solidFill>
              <a:schemeClr val="accent4"/>
            </a:solidFill>
            <a:ln w="12700">
              <a:miter lim="400000"/>
            </a:ln>
          </p:spPr>
          <p:txBody>
            <a:bodyPr lIns="28575" tIns="28575" rIns="28575" bIns="28575" anchor="ctr"/>
            <a:lstStyle/>
            <a:p>
              <a:pPr>
                <a:defRPr sz="3000">
                  <a:solidFill>
                    <a:srgbClr val="FFFFFF"/>
                  </a:solidFill>
                </a:defRPr>
              </a:pPr>
              <a:endParaRPr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B29DC428-2E3A-4325-9F99-67813197FB85}"/>
                </a:ext>
              </a:extLst>
            </p:cNvPr>
            <p:cNvGrpSpPr/>
            <p:nvPr/>
          </p:nvGrpSpPr>
          <p:grpSpPr>
            <a:xfrm>
              <a:off x="8761770" y="1471479"/>
              <a:ext cx="2584098" cy="1320524"/>
              <a:chOff x="8921977" y="1425399"/>
              <a:chExt cx="3292527" cy="1135838"/>
            </a:xfrm>
          </p:grpSpPr>
          <p:sp>
            <p:nvSpPr>
              <p:cNvPr id="9" name="TextBox 8">
                <a:extLst>
                  <a:ext uri="{FF2B5EF4-FFF2-40B4-BE49-F238E27FC236}">
                    <a16:creationId xmlns:a16="http://schemas.microsoft.com/office/drawing/2014/main" id="{FC197A79-3CA6-45D7-8E45-845BDFD8DB15}"/>
                  </a:ext>
                </a:extLst>
              </p:cNvPr>
              <p:cNvSpPr txBox="1"/>
              <p:nvPr/>
            </p:nvSpPr>
            <p:spPr>
              <a:xfrm>
                <a:off x="8921977" y="1425399"/>
                <a:ext cx="3292527" cy="502990"/>
              </a:xfrm>
              <a:prstGeom prst="rect">
                <a:avLst/>
              </a:prstGeom>
              <a:noFill/>
            </p:spPr>
            <p:txBody>
              <a:bodyPr wrap="square" lIns="0" rIns="0" rtlCol="0" anchor="b">
                <a:spAutoFit/>
              </a:bodyPr>
              <a:lstStyle/>
              <a:p>
                <a:r>
                  <a:rPr lang="en-US" sz="1600" b="1" noProof="1">
                    <a:latin typeface="Arial" panose="020B0604020202020204" pitchFamily="34" charset="0"/>
                    <a:cs typeface="Arial" panose="020B0604020202020204" pitchFamily="34" charset="0"/>
                  </a:rPr>
                  <a:t>Engaging as a Trusted Analytics Partner</a:t>
                </a:r>
              </a:p>
            </p:txBody>
          </p:sp>
          <p:sp>
            <p:nvSpPr>
              <p:cNvPr id="10" name="TextBox 9">
                <a:extLst>
                  <a:ext uri="{FF2B5EF4-FFF2-40B4-BE49-F238E27FC236}">
                    <a16:creationId xmlns:a16="http://schemas.microsoft.com/office/drawing/2014/main" id="{CFDB24A8-B513-4225-B0BC-5A4A833E18D0}"/>
                  </a:ext>
                </a:extLst>
              </p:cNvPr>
              <p:cNvSpPr txBox="1"/>
              <p:nvPr/>
            </p:nvSpPr>
            <p:spPr>
              <a:xfrm>
                <a:off x="8921977" y="1925881"/>
                <a:ext cx="2926080" cy="635356"/>
              </a:xfrm>
              <a:prstGeom prst="rect">
                <a:avLst/>
              </a:prstGeom>
              <a:noFill/>
            </p:spPr>
            <p:txBody>
              <a:bodyPr wrap="square" lIns="0" rIns="0" rtlCol="0" anchor="t">
                <a:spAutoFit/>
              </a:bodyPr>
              <a:lstStyle/>
              <a:p>
                <a:r>
                  <a:rPr lang="en-US" sz="1050" noProof="1">
                    <a:solidFill>
                      <a:schemeClr val="tx1">
                        <a:lumMod val="65000"/>
                        <a:lumOff val="35000"/>
                      </a:schemeClr>
                    </a:solidFill>
                    <a:latin typeface="Arial" panose="020B0604020202020204" pitchFamily="34" charset="0"/>
                    <a:cs typeface="Arial" panose="020B0604020202020204" pitchFamily="34" charset="0"/>
                  </a:rPr>
                  <a:t>Balance the short-term considerations with the long-term vision. E.g: BI Transformation that we championed at Sony Pictures</a:t>
                </a:r>
              </a:p>
            </p:txBody>
          </p:sp>
        </p:grpSp>
        <p:grpSp>
          <p:nvGrpSpPr>
            <p:cNvPr id="35" name="Graphic 49" descr="Cell Tower">
              <a:extLst>
                <a:ext uri="{FF2B5EF4-FFF2-40B4-BE49-F238E27FC236}">
                  <a16:creationId xmlns:a16="http://schemas.microsoft.com/office/drawing/2014/main" id="{3AA0168E-E088-4DDE-91FE-F42CA7E0833E}"/>
                </a:ext>
              </a:extLst>
            </p:cNvPr>
            <p:cNvGrpSpPr/>
            <p:nvPr/>
          </p:nvGrpSpPr>
          <p:grpSpPr>
            <a:xfrm>
              <a:off x="8810963" y="3193986"/>
              <a:ext cx="679356" cy="658341"/>
              <a:chOff x="8680270" y="3163531"/>
              <a:chExt cx="618574" cy="618574"/>
            </a:xfrm>
            <a:solidFill>
              <a:schemeClr val="accent4">
                <a:lumMod val="50000"/>
              </a:schemeClr>
            </a:solidFill>
          </p:grpSpPr>
          <p:sp>
            <p:nvSpPr>
              <p:cNvPr id="36" name="Freeform: Shape 35">
                <a:extLst>
                  <a:ext uri="{FF2B5EF4-FFF2-40B4-BE49-F238E27FC236}">
                    <a16:creationId xmlns:a16="http://schemas.microsoft.com/office/drawing/2014/main" id="{C309DD0F-F79C-4353-8F9C-2D1700B7BA8A}"/>
                  </a:ext>
                </a:extLst>
              </p:cNvPr>
              <p:cNvSpPr/>
              <p:nvPr/>
            </p:nvSpPr>
            <p:spPr>
              <a:xfrm>
                <a:off x="8915453" y="3279513"/>
                <a:ext cx="40597" cy="109539"/>
              </a:xfrm>
              <a:custGeom>
                <a:avLst/>
                <a:gdLst>
                  <a:gd name="connsiteX0" fmla="*/ 22556 w 40597"/>
                  <a:gd name="connsiteY0" fmla="*/ 109539 h 109539"/>
                  <a:gd name="connsiteX1" fmla="*/ 40597 w 40597"/>
                  <a:gd name="connsiteY1" fmla="*/ 91497 h 109539"/>
                  <a:gd name="connsiteX2" fmla="*/ 40597 w 40597"/>
                  <a:gd name="connsiteY2" fmla="*/ 18042 h 109539"/>
                  <a:gd name="connsiteX3" fmla="*/ 22556 w 40597"/>
                  <a:gd name="connsiteY3" fmla="*/ 0 h 109539"/>
                  <a:gd name="connsiteX4" fmla="*/ 22556 w 40597"/>
                  <a:gd name="connsiteY4" fmla="*/ 109539 h 109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97" h="109539">
                    <a:moveTo>
                      <a:pt x="22556" y="109539"/>
                    </a:moveTo>
                    <a:lnTo>
                      <a:pt x="40597" y="91497"/>
                    </a:lnTo>
                    <a:cubicBezTo>
                      <a:pt x="20828" y="71003"/>
                      <a:pt x="20828" y="38536"/>
                      <a:pt x="40597" y="18042"/>
                    </a:cubicBezTo>
                    <a:lnTo>
                      <a:pt x="22556" y="0"/>
                    </a:lnTo>
                    <a:cubicBezTo>
                      <a:pt x="-7519" y="30320"/>
                      <a:pt x="-7519" y="79219"/>
                      <a:pt x="22556" y="109539"/>
                    </a:cubicBezTo>
                    <a:close/>
                  </a:path>
                </a:pathLst>
              </a:custGeom>
              <a:grpFill/>
              <a:ln w="6350"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100" dirty="0">
                  <a:latin typeface="Arial" panose="020B0604020202020204" pitchFamily="34" charset="0"/>
                  <a:cs typeface="Arial" panose="020B0604020202020204" pitchFamily="34" charset="0"/>
                </a:endParaRPr>
              </a:p>
            </p:txBody>
          </p:sp>
          <p:sp>
            <p:nvSpPr>
              <p:cNvPr id="37" name="Freeform: Shape 36">
                <a:extLst>
                  <a:ext uri="{FF2B5EF4-FFF2-40B4-BE49-F238E27FC236}">
                    <a16:creationId xmlns:a16="http://schemas.microsoft.com/office/drawing/2014/main" id="{AF21FC24-729F-40D1-831D-75CEB919FDBD}"/>
                  </a:ext>
                </a:extLst>
              </p:cNvPr>
              <p:cNvSpPr/>
              <p:nvPr/>
            </p:nvSpPr>
            <p:spPr>
              <a:xfrm>
                <a:off x="8863913" y="3243430"/>
                <a:ext cx="56053" cy="181706"/>
              </a:xfrm>
              <a:custGeom>
                <a:avLst/>
                <a:gdLst>
                  <a:gd name="connsiteX0" fmla="*/ 38012 w 56053"/>
                  <a:gd name="connsiteY0" fmla="*/ 181706 h 181706"/>
                  <a:gd name="connsiteX1" fmla="*/ 56054 w 56053"/>
                  <a:gd name="connsiteY1" fmla="*/ 163664 h 181706"/>
                  <a:gd name="connsiteX2" fmla="*/ 55592 w 56053"/>
                  <a:gd name="connsiteY2" fmla="*/ 18504 h 181706"/>
                  <a:gd name="connsiteX3" fmla="*/ 56054 w 56053"/>
                  <a:gd name="connsiteY3" fmla="*/ 18042 h 181706"/>
                  <a:gd name="connsiteX4" fmla="*/ 38012 w 56053"/>
                  <a:gd name="connsiteY4" fmla="*/ 0 h 181706"/>
                  <a:gd name="connsiteX5" fmla="*/ 36728 w 56053"/>
                  <a:gd name="connsiteY5" fmla="*/ 180422 h 181706"/>
                  <a:gd name="connsiteX6" fmla="*/ 38012 w 56053"/>
                  <a:gd name="connsiteY6" fmla="*/ 181706 h 18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53" h="181706">
                    <a:moveTo>
                      <a:pt x="38012" y="181706"/>
                    </a:moveTo>
                    <a:lnTo>
                      <a:pt x="56054" y="163664"/>
                    </a:lnTo>
                    <a:cubicBezTo>
                      <a:pt x="15841" y="123707"/>
                      <a:pt x="15634" y="58716"/>
                      <a:pt x="55592" y="18504"/>
                    </a:cubicBezTo>
                    <a:cubicBezTo>
                      <a:pt x="55745" y="18349"/>
                      <a:pt x="55899" y="18195"/>
                      <a:pt x="56054" y="18042"/>
                    </a:cubicBezTo>
                    <a:lnTo>
                      <a:pt x="38012" y="0"/>
                    </a:lnTo>
                    <a:cubicBezTo>
                      <a:pt x="-12165" y="49468"/>
                      <a:pt x="-12740" y="130245"/>
                      <a:pt x="36728" y="180422"/>
                    </a:cubicBezTo>
                    <a:cubicBezTo>
                      <a:pt x="37153" y="180853"/>
                      <a:pt x="37581" y="181281"/>
                      <a:pt x="38012" y="181706"/>
                    </a:cubicBezTo>
                    <a:close/>
                  </a:path>
                </a:pathLst>
              </a:custGeom>
              <a:grpFill/>
              <a:ln w="6350"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100" dirty="0">
                  <a:latin typeface="Arial" panose="020B0604020202020204" pitchFamily="34" charset="0"/>
                  <a:cs typeface="Arial" panose="020B0604020202020204" pitchFamily="34" charset="0"/>
                </a:endParaRPr>
              </a:p>
            </p:txBody>
          </p:sp>
          <p:sp>
            <p:nvSpPr>
              <p:cNvPr id="38" name="Freeform: Shape 37">
                <a:extLst>
                  <a:ext uri="{FF2B5EF4-FFF2-40B4-BE49-F238E27FC236}">
                    <a16:creationId xmlns:a16="http://schemas.microsoft.com/office/drawing/2014/main" id="{C232ADAB-B3DD-4D70-8181-9BEF775D7A3A}"/>
                  </a:ext>
                </a:extLst>
              </p:cNvPr>
              <p:cNvSpPr/>
              <p:nvPr/>
            </p:nvSpPr>
            <p:spPr>
              <a:xfrm>
                <a:off x="8812348" y="3206702"/>
                <a:ext cx="70891" cy="255161"/>
              </a:xfrm>
              <a:custGeom>
                <a:avLst/>
                <a:gdLst>
                  <a:gd name="connsiteX0" fmla="*/ 70891 w 70891"/>
                  <a:gd name="connsiteY0" fmla="*/ 237120 h 255161"/>
                  <a:gd name="connsiteX1" fmla="*/ 70891 w 70891"/>
                  <a:gd name="connsiteY1" fmla="*/ 18042 h 255161"/>
                  <a:gd name="connsiteX2" fmla="*/ 52849 w 70891"/>
                  <a:gd name="connsiteY2" fmla="*/ 0 h 255161"/>
                  <a:gd name="connsiteX3" fmla="*/ 52836 w 70891"/>
                  <a:gd name="connsiteY3" fmla="*/ 255149 h 255161"/>
                  <a:gd name="connsiteX4" fmla="*/ 52849 w 70891"/>
                  <a:gd name="connsiteY4" fmla="*/ 255162 h 255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91" h="255161">
                    <a:moveTo>
                      <a:pt x="70891" y="237120"/>
                    </a:moveTo>
                    <a:cubicBezTo>
                      <a:pt x="10742" y="176480"/>
                      <a:pt x="10742" y="78682"/>
                      <a:pt x="70891" y="18042"/>
                    </a:cubicBezTo>
                    <a:lnTo>
                      <a:pt x="52849" y="0"/>
                    </a:lnTo>
                    <a:cubicBezTo>
                      <a:pt x="-17611" y="70454"/>
                      <a:pt x="-17617" y="184688"/>
                      <a:pt x="52836" y="255149"/>
                    </a:cubicBezTo>
                    <a:cubicBezTo>
                      <a:pt x="52841" y="255153"/>
                      <a:pt x="52845" y="255157"/>
                      <a:pt x="52849" y="255162"/>
                    </a:cubicBezTo>
                    <a:close/>
                  </a:path>
                </a:pathLst>
              </a:custGeom>
              <a:grpFill/>
              <a:ln w="6350"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100" dirty="0">
                  <a:latin typeface="Arial" panose="020B0604020202020204" pitchFamily="34" charset="0"/>
                  <a:cs typeface="Arial" panose="020B0604020202020204" pitchFamily="34" charset="0"/>
                </a:endParaRPr>
              </a:p>
            </p:txBody>
          </p:sp>
          <p:sp>
            <p:nvSpPr>
              <p:cNvPr id="39" name="Freeform: Shape 38">
                <a:extLst>
                  <a:ext uri="{FF2B5EF4-FFF2-40B4-BE49-F238E27FC236}">
                    <a16:creationId xmlns:a16="http://schemas.microsoft.com/office/drawing/2014/main" id="{F63E2386-0407-4D93-91BD-D2A202D93729}"/>
                  </a:ext>
                </a:extLst>
              </p:cNvPr>
              <p:cNvSpPr/>
              <p:nvPr/>
            </p:nvSpPr>
            <p:spPr>
              <a:xfrm>
                <a:off x="9029506" y="3279513"/>
                <a:ext cx="40597" cy="109539"/>
              </a:xfrm>
              <a:custGeom>
                <a:avLst/>
                <a:gdLst>
                  <a:gd name="connsiteX0" fmla="*/ 18042 w 40597"/>
                  <a:gd name="connsiteY0" fmla="*/ 109539 h 109539"/>
                  <a:gd name="connsiteX1" fmla="*/ 18042 w 40597"/>
                  <a:gd name="connsiteY1" fmla="*/ 0 h 109539"/>
                  <a:gd name="connsiteX2" fmla="*/ 0 w 40597"/>
                  <a:gd name="connsiteY2" fmla="*/ 18042 h 109539"/>
                  <a:gd name="connsiteX3" fmla="*/ 14820 w 40597"/>
                  <a:gd name="connsiteY3" fmla="*/ 54770 h 109539"/>
                  <a:gd name="connsiteX4" fmla="*/ 0 w 40597"/>
                  <a:gd name="connsiteY4" fmla="*/ 91497 h 109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97" h="109539">
                    <a:moveTo>
                      <a:pt x="18042" y="109539"/>
                    </a:moveTo>
                    <a:cubicBezTo>
                      <a:pt x="48116" y="79219"/>
                      <a:pt x="48116" y="30320"/>
                      <a:pt x="18042" y="0"/>
                    </a:cubicBezTo>
                    <a:lnTo>
                      <a:pt x="0" y="18042"/>
                    </a:lnTo>
                    <a:cubicBezTo>
                      <a:pt x="9634" y="27822"/>
                      <a:pt x="14968" y="41042"/>
                      <a:pt x="14820" y="54770"/>
                    </a:cubicBezTo>
                    <a:cubicBezTo>
                      <a:pt x="14843" y="68473"/>
                      <a:pt x="9527" y="81647"/>
                      <a:pt x="0" y="91497"/>
                    </a:cubicBezTo>
                    <a:close/>
                  </a:path>
                </a:pathLst>
              </a:custGeom>
              <a:grpFill/>
              <a:ln w="6350"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100" dirty="0">
                  <a:latin typeface="Arial" panose="020B0604020202020204" pitchFamily="34" charset="0"/>
                  <a:cs typeface="Arial" panose="020B0604020202020204" pitchFamily="34" charset="0"/>
                </a:endParaRPr>
              </a:p>
            </p:txBody>
          </p:sp>
          <p:sp>
            <p:nvSpPr>
              <p:cNvPr id="40" name="Freeform: Shape 39">
                <a:extLst>
                  <a:ext uri="{FF2B5EF4-FFF2-40B4-BE49-F238E27FC236}">
                    <a16:creationId xmlns:a16="http://schemas.microsoft.com/office/drawing/2014/main" id="{63C27A63-9BDF-41B6-861B-0FA7C26F33F6}"/>
                  </a:ext>
                </a:extLst>
              </p:cNvPr>
              <p:cNvSpPr/>
              <p:nvPr/>
            </p:nvSpPr>
            <p:spPr>
              <a:xfrm>
                <a:off x="9065590" y="3243430"/>
                <a:ext cx="56053" cy="181706"/>
              </a:xfrm>
              <a:custGeom>
                <a:avLst/>
                <a:gdLst>
                  <a:gd name="connsiteX0" fmla="*/ 0 w 56053"/>
                  <a:gd name="connsiteY0" fmla="*/ 163664 h 181706"/>
                  <a:gd name="connsiteX1" fmla="*/ 18042 w 56053"/>
                  <a:gd name="connsiteY1" fmla="*/ 181706 h 181706"/>
                  <a:gd name="connsiteX2" fmla="*/ 19326 w 56053"/>
                  <a:gd name="connsiteY2" fmla="*/ 1284 h 181706"/>
                  <a:gd name="connsiteX3" fmla="*/ 18042 w 56053"/>
                  <a:gd name="connsiteY3" fmla="*/ 0 h 181706"/>
                  <a:gd name="connsiteX4" fmla="*/ 0 w 56053"/>
                  <a:gd name="connsiteY4" fmla="*/ 18042 h 181706"/>
                  <a:gd name="connsiteX5" fmla="*/ 462 w 56053"/>
                  <a:gd name="connsiteY5" fmla="*/ 163202 h 181706"/>
                  <a:gd name="connsiteX6" fmla="*/ 0 w 56053"/>
                  <a:gd name="connsiteY6" fmla="*/ 163664 h 18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53" h="181706">
                    <a:moveTo>
                      <a:pt x="0" y="163664"/>
                    </a:moveTo>
                    <a:lnTo>
                      <a:pt x="18042" y="181706"/>
                    </a:lnTo>
                    <a:cubicBezTo>
                      <a:pt x="68218" y="132238"/>
                      <a:pt x="68793" y="51461"/>
                      <a:pt x="19326" y="1284"/>
                    </a:cubicBezTo>
                    <a:cubicBezTo>
                      <a:pt x="18901" y="853"/>
                      <a:pt x="18473" y="425"/>
                      <a:pt x="18042" y="0"/>
                    </a:cubicBezTo>
                    <a:lnTo>
                      <a:pt x="0" y="18042"/>
                    </a:lnTo>
                    <a:cubicBezTo>
                      <a:pt x="40212" y="57999"/>
                      <a:pt x="40419" y="122990"/>
                      <a:pt x="462" y="163202"/>
                    </a:cubicBezTo>
                    <a:cubicBezTo>
                      <a:pt x="309" y="163357"/>
                      <a:pt x="155" y="163511"/>
                      <a:pt x="0" y="163664"/>
                    </a:cubicBezTo>
                    <a:close/>
                  </a:path>
                </a:pathLst>
              </a:custGeom>
              <a:grpFill/>
              <a:ln w="6350"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100" dirty="0">
                  <a:latin typeface="Arial" panose="020B0604020202020204" pitchFamily="34" charset="0"/>
                  <a:cs typeface="Arial" panose="020B0604020202020204" pitchFamily="34" charset="0"/>
                </a:endParaRPr>
              </a:p>
            </p:txBody>
          </p:sp>
          <p:sp>
            <p:nvSpPr>
              <p:cNvPr id="41" name="Freeform: Shape 40">
                <a:extLst>
                  <a:ext uri="{FF2B5EF4-FFF2-40B4-BE49-F238E27FC236}">
                    <a16:creationId xmlns:a16="http://schemas.microsoft.com/office/drawing/2014/main" id="{7EECABE7-6055-4C6F-8FAD-881441235CBE}"/>
                  </a:ext>
                </a:extLst>
              </p:cNvPr>
              <p:cNvSpPr/>
              <p:nvPr/>
            </p:nvSpPr>
            <p:spPr>
              <a:xfrm>
                <a:off x="9102317" y="3206702"/>
                <a:ext cx="70891" cy="255161"/>
              </a:xfrm>
              <a:custGeom>
                <a:avLst/>
                <a:gdLst>
                  <a:gd name="connsiteX0" fmla="*/ 0 w 70891"/>
                  <a:gd name="connsiteY0" fmla="*/ 237120 h 255161"/>
                  <a:gd name="connsiteX1" fmla="*/ 18042 w 70891"/>
                  <a:gd name="connsiteY1" fmla="*/ 255162 h 255161"/>
                  <a:gd name="connsiteX2" fmla="*/ 18055 w 70891"/>
                  <a:gd name="connsiteY2" fmla="*/ 13 h 255161"/>
                  <a:gd name="connsiteX3" fmla="*/ 18042 w 70891"/>
                  <a:gd name="connsiteY3" fmla="*/ 0 h 255161"/>
                  <a:gd name="connsiteX4" fmla="*/ 0 w 70891"/>
                  <a:gd name="connsiteY4" fmla="*/ 18042 h 255161"/>
                  <a:gd name="connsiteX5" fmla="*/ 0 w 70891"/>
                  <a:gd name="connsiteY5" fmla="*/ 237120 h 255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91" h="255161">
                    <a:moveTo>
                      <a:pt x="0" y="237120"/>
                    </a:moveTo>
                    <a:lnTo>
                      <a:pt x="18042" y="255162"/>
                    </a:lnTo>
                    <a:cubicBezTo>
                      <a:pt x="88502" y="184708"/>
                      <a:pt x="88508" y="70474"/>
                      <a:pt x="18055" y="13"/>
                    </a:cubicBezTo>
                    <a:cubicBezTo>
                      <a:pt x="18051" y="9"/>
                      <a:pt x="18046" y="4"/>
                      <a:pt x="18042" y="0"/>
                    </a:cubicBezTo>
                    <a:lnTo>
                      <a:pt x="0" y="18042"/>
                    </a:lnTo>
                    <a:cubicBezTo>
                      <a:pt x="60149" y="78682"/>
                      <a:pt x="60149" y="176480"/>
                      <a:pt x="0" y="237120"/>
                    </a:cubicBezTo>
                    <a:close/>
                  </a:path>
                </a:pathLst>
              </a:custGeom>
              <a:grpFill/>
              <a:ln w="6350"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100" dirty="0">
                  <a:latin typeface="Arial" panose="020B0604020202020204" pitchFamily="34" charset="0"/>
                  <a:cs typeface="Arial" panose="020B0604020202020204" pitchFamily="34" charset="0"/>
                </a:endParaRPr>
              </a:p>
            </p:txBody>
          </p:sp>
          <p:sp>
            <p:nvSpPr>
              <p:cNvPr id="42" name="Freeform: Shape 41">
                <a:extLst>
                  <a:ext uri="{FF2B5EF4-FFF2-40B4-BE49-F238E27FC236}">
                    <a16:creationId xmlns:a16="http://schemas.microsoft.com/office/drawing/2014/main" id="{C2104787-2496-4426-9104-E1055308DB35}"/>
                  </a:ext>
                </a:extLst>
              </p:cNvPr>
              <p:cNvSpPr/>
              <p:nvPr/>
            </p:nvSpPr>
            <p:spPr>
              <a:xfrm>
                <a:off x="8796518" y="3308450"/>
                <a:ext cx="392798" cy="428550"/>
              </a:xfrm>
              <a:custGeom>
                <a:avLst/>
                <a:gdLst>
                  <a:gd name="connsiteX0" fmla="*/ 392786 w 392798"/>
                  <a:gd name="connsiteY0" fmla="*/ 413795 h 428550"/>
                  <a:gd name="connsiteX1" fmla="*/ 392786 w 392798"/>
                  <a:gd name="connsiteY1" fmla="*/ 413795 h 428550"/>
                  <a:gd name="connsiteX2" fmla="*/ 391691 w 392798"/>
                  <a:gd name="connsiteY2" fmla="*/ 410509 h 428550"/>
                  <a:gd name="connsiteX3" fmla="*/ 391691 w 392798"/>
                  <a:gd name="connsiteY3" fmla="*/ 410122 h 428550"/>
                  <a:gd name="connsiteX4" fmla="*/ 208051 w 392798"/>
                  <a:gd name="connsiteY4" fmla="*/ 52509 h 428550"/>
                  <a:gd name="connsiteX5" fmla="*/ 205925 w 392798"/>
                  <a:gd name="connsiteY5" fmla="*/ 49674 h 428550"/>
                  <a:gd name="connsiteX6" fmla="*/ 220153 w 392798"/>
                  <a:gd name="connsiteY6" fmla="*/ 16115 h 428550"/>
                  <a:gd name="connsiteX7" fmla="*/ 186595 w 392798"/>
                  <a:gd name="connsiteY7" fmla="*/ 1888 h 428550"/>
                  <a:gd name="connsiteX8" fmla="*/ 172367 w 392798"/>
                  <a:gd name="connsiteY8" fmla="*/ 35446 h 428550"/>
                  <a:gd name="connsiteX9" fmla="*/ 186595 w 392798"/>
                  <a:gd name="connsiteY9" fmla="*/ 49674 h 428550"/>
                  <a:gd name="connsiteX10" fmla="*/ 184855 w 392798"/>
                  <a:gd name="connsiteY10" fmla="*/ 52187 h 428550"/>
                  <a:gd name="connsiteX11" fmla="*/ 1216 w 392798"/>
                  <a:gd name="connsiteY11" fmla="*/ 409800 h 428550"/>
                  <a:gd name="connsiteX12" fmla="*/ 1216 w 392798"/>
                  <a:gd name="connsiteY12" fmla="*/ 410186 h 428550"/>
                  <a:gd name="connsiteX13" fmla="*/ 120 w 392798"/>
                  <a:gd name="connsiteY13" fmla="*/ 413473 h 428550"/>
                  <a:gd name="connsiteX14" fmla="*/ 120 w 392798"/>
                  <a:gd name="connsiteY14" fmla="*/ 413473 h 428550"/>
                  <a:gd name="connsiteX15" fmla="*/ 120 w 392798"/>
                  <a:gd name="connsiteY15" fmla="*/ 416694 h 428550"/>
                  <a:gd name="connsiteX16" fmla="*/ 120 w 392798"/>
                  <a:gd name="connsiteY16" fmla="*/ 417468 h 428550"/>
                  <a:gd name="connsiteX17" fmla="*/ 1022 w 392798"/>
                  <a:gd name="connsiteY17" fmla="*/ 420496 h 428550"/>
                  <a:gd name="connsiteX18" fmla="*/ 1022 w 392798"/>
                  <a:gd name="connsiteY18" fmla="*/ 420496 h 428550"/>
                  <a:gd name="connsiteX19" fmla="*/ 1925 w 392798"/>
                  <a:gd name="connsiteY19" fmla="*/ 421914 h 428550"/>
                  <a:gd name="connsiteX20" fmla="*/ 3213 w 392798"/>
                  <a:gd name="connsiteY20" fmla="*/ 423782 h 428550"/>
                  <a:gd name="connsiteX21" fmla="*/ 3213 w 392798"/>
                  <a:gd name="connsiteY21" fmla="*/ 423782 h 428550"/>
                  <a:gd name="connsiteX22" fmla="*/ 4244 w 392798"/>
                  <a:gd name="connsiteY22" fmla="*/ 424555 h 428550"/>
                  <a:gd name="connsiteX23" fmla="*/ 6048 w 392798"/>
                  <a:gd name="connsiteY23" fmla="*/ 425973 h 428550"/>
                  <a:gd name="connsiteX24" fmla="*/ 7595 w 392798"/>
                  <a:gd name="connsiteY24" fmla="*/ 426682 h 428550"/>
                  <a:gd name="connsiteX25" fmla="*/ 9528 w 392798"/>
                  <a:gd name="connsiteY25" fmla="*/ 427390 h 428550"/>
                  <a:gd name="connsiteX26" fmla="*/ 11203 w 392798"/>
                  <a:gd name="connsiteY26" fmla="*/ 427390 h 428550"/>
                  <a:gd name="connsiteX27" fmla="*/ 12621 w 392798"/>
                  <a:gd name="connsiteY27" fmla="*/ 428550 h 428550"/>
                  <a:gd name="connsiteX28" fmla="*/ 13523 w 392798"/>
                  <a:gd name="connsiteY28" fmla="*/ 428550 h 428550"/>
                  <a:gd name="connsiteX29" fmla="*/ 14360 w 392798"/>
                  <a:gd name="connsiteY29" fmla="*/ 428550 h 428550"/>
                  <a:gd name="connsiteX30" fmla="*/ 17775 w 392798"/>
                  <a:gd name="connsiteY30" fmla="*/ 427648 h 428550"/>
                  <a:gd name="connsiteX31" fmla="*/ 196389 w 392798"/>
                  <a:gd name="connsiteY31" fmla="*/ 349102 h 428550"/>
                  <a:gd name="connsiteX32" fmla="*/ 374744 w 392798"/>
                  <a:gd name="connsiteY32" fmla="*/ 427455 h 428550"/>
                  <a:gd name="connsiteX33" fmla="*/ 379899 w 392798"/>
                  <a:gd name="connsiteY33" fmla="*/ 428550 h 428550"/>
                  <a:gd name="connsiteX34" fmla="*/ 379899 w 392798"/>
                  <a:gd name="connsiteY34" fmla="*/ 428550 h 428550"/>
                  <a:gd name="connsiteX35" fmla="*/ 383056 w 392798"/>
                  <a:gd name="connsiteY35" fmla="*/ 428099 h 428550"/>
                  <a:gd name="connsiteX36" fmla="*/ 383958 w 392798"/>
                  <a:gd name="connsiteY36" fmla="*/ 428099 h 428550"/>
                  <a:gd name="connsiteX37" fmla="*/ 386342 w 392798"/>
                  <a:gd name="connsiteY37" fmla="*/ 427004 h 428550"/>
                  <a:gd name="connsiteX38" fmla="*/ 386922 w 392798"/>
                  <a:gd name="connsiteY38" fmla="*/ 426617 h 428550"/>
                  <a:gd name="connsiteX39" fmla="*/ 389242 w 392798"/>
                  <a:gd name="connsiteY39" fmla="*/ 424749 h 428550"/>
                  <a:gd name="connsiteX40" fmla="*/ 389242 w 392798"/>
                  <a:gd name="connsiteY40" fmla="*/ 424749 h 428550"/>
                  <a:gd name="connsiteX41" fmla="*/ 390595 w 392798"/>
                  <a:gd name="connsiteY41" fmla="*/ 422751 h 428550"/>
                  <a:gd name="connsiteX42" fmla="*/ 391368 w 392798"/>
                  <a:gd name="connsiteY42" fmla="*/ 421462 h 428550"/>
                  <a:gd name="connsiteX43" fmla="*/ 391368 w 392798"/>
                  <a:gd name="connsiteY43" fmla="*/ 421462 h 428550"/>
                  <a:gd name="connsiteX44" fmla="*/ 392270 w 392798"/>
                  <a:gd name="connsiteY44" fmla="*/ 418370 h 428550"/>
                  <a:gd name="connsiteX45" fmla="*/ 392270 w 392798"/>
                  <a:gd name="connsiteY45" fmla="*/ 417661 h 428550"/>
                  <a:gd name="connsiteX46" fmla="*/ 392786 w 392798"/>
                  <a:gd name="connsiteY46" fmla="*/ 413795 h 428550"/>
                  <a:gd name="connsiteX47" fmla="*/ 283247 w 392798"/>
                  <a:gd name="connsiteY47" fmla="*/ 255607 h 428550"/>
                  <a:gd name="connsiteX48" fmla="*/ 218168 w 392798"/>
                  <a:gd name="connsiteY48" fmla="*/ 211598 h 428550"/>
                  <a:gd name="connsiteX49" fmla="*/ 249547 w 392798"/>
                  <a:gd name="connsiteY49" fmla="*/ 190142 h 428550"/>
                  <a:gd name="connsiteX50" fmla="*/ 196260 w 392798"/>
                  <a:gd name="connsiteY50" fmla="*/ 86273 h 428550"/>
                  <a:gd name="connsiteX51" fmla="*/ 237691 w 392798"/>
                  <a:gd name="connsiteY51" fmla="*/ 166881 h 428550"/>
                  <a:gd name="connsiteX52" fmla="*/ 195293 w 392798"/>
                  <a:gd name="connsiteY52" fmla="*/ 196070 h 428550"/>
                  <a:gd name="connsiteX53" fmla="*/ 156632 w 392798"/>
                  <a:gd name="connsiteY53" fmla="*/ 170296 h 428550"/>
                  <a:gd name="connsiteX54" fmla="*/ 153926 w 392798"/>
                  <a:gd name="connsiteY54" fmla="*/ 168878 h 428550"/>
                  <a:gd name="connsiteX55" fmla="*/ 142263 w 392798"/>
                  <a:gd name="connsiteY55" fmla="*/ 191366 h 428550"/>
                  <a:gd name="connsiteX56" fmla="*/ 172483 w 392798"/>
                  <a:gd name="connsiteY56" fmla="*/ 211792 h 428550"/>
                  <a:gd name="connsiteX57" fmla="*/ 109273 w 392798"/>
                  <a:gd name="connsiteY57" fmla="*/ 255156 h 428550"/>
                  <a:gd name="connsiteX58" fmla="*/ 40650 w 392798"/>
                  <a:gd name="connsiteY58" fmla="*/ 389310 h 428550"/>
                  <a:gd name="connsiteX59" fmla="*/ 86141 w 392798"/>
                  <a:gd name="connsiteY59" fmla="*/ 300647 h 428550"/>
                  <a:gd name="connsiteX60" fmla="*/ 164300 w 392798"/>
                  <a:gd name="connsiteY60" fmla="*/ 334991 h 428550"/>
                  <a:gd name="connsiteX61" fmla="*/ 112752 w 392798"/>
                  <a:gd name="connsiteY61" fmla="*/ 284216 h 428550"/>
                  <a:gd name="connsiteX62" fmla="*/ 195422 w 392798"/>
                  <a:gd name="connsiteY62" fmla="*/ 227320 h 428550"/>
                  <a:gd name="connsiteX63" fmla="*/ 279703 w 392798"/>
                  <a:gd name="connsiteY63" fmla="*/ 284345 h 428550"/>
                  <a:gd name="connsiteX64" fmla="*/ 196389 w 392798"/>
                  <a:gd name="connsiteY64" fmla="*/ 320944 h 428550"/>
                  <a:gd name="connsiteX65" fmla="*/ 331831 w 392798"/>
                  <a:gd name="connsiteY65" fmla="*/ 380482 h 428550"/>
                  <a:gd name="connsiteX66" fmla="*/ 228413 w 392798"/>
                  <a:gd name="connsiteY66" fmla="*/ 335055 h 428550"/>
                  <a:gd name="connsiteX67" fmla="*/ 306443 w 392798"/>
                  <a:gd name="connsiteY67" fmla="*/ 300776 h 428550"/>
                  <a:gd name="connsiteX68" fmla="*/ 351870 w 392798"/>
                  <a:gd name="connsiteY68" fmla="*/ 389245 h 428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92798" h="428550">
                    <a:moveTo>
                      <a:pt x="392786" y="413795"/>
                    </a:moveTo>
                    <a:lnTo>
                      <a:pt x="392786" y="413795"/>
                    </a:lnTo>
                    <a:cubicBezTo>
                      <a:pt x="392588" y="412650"/>
                      <a:pt x="392218" y="411543"/>
                      <a:pt x="391691" y="410509"/>
                    </a:cubicBezTo>
                    <a:cubicBezTo>
                      <a:pt x="391691" y="410509"/>
                      <a:pt x="391691" y="410509"/>
                      <a:pt x="391691" y="410122"/>
                    </a:cubicBezTo>
                    <a:lnTo>
                      <a:pt x="208051" y="52509"/>
                    </a:lnTo>
                    <a:cubicBezTo>
                      <a:pt x="207492" y="51460"/>
                      <a:pt x="206775" y="50504"/>
                      <a:pt x="205925" y="49674"/>
                    </a:cubicBezTo>
                    <a:cubicBezTo>
                      <a:pt x="219121" y="44336"/>
                      <a:pt x="225491" y="29311"/>
                      <a:pt x="220153" y="16115"/>
                    </a:cubicBezTo>
                    <a:cubicBezTo>
                      <a:pt x="214815" y="2920"/>
                      <a:pt x="199790" y="-3450"/>
                      <a:pt x="186595" y="1888"/>
                    </a:cubicBezTo>
                    <a:cubicBezTo>
                      <a:pt x="173399" y="7225"/>
                      <a:pt x="167029" y="22250"/>
                      <a:pt x="172367" y="35446"/>
                    </a:cubicBezTo>
                    <a:cubicBezTo>
                      <a:pt x="174986" y="41920"/>
                      <a:pt x="180120" y="47054"/>
                      <a:pt x="186595" y="49674"/>
                    </a:cubicBezTo>
                    <a:cubicBezTo>
                      <a:pt x="185906" y="50431"/>
                      <a:pt x="185321" y="51276"/>
                      <a:pt x="184855" y="52187"/>
                    </a:cubicBezTo>
                    <a:lnTo>
                      <a:pt x="1216" y="409800"/>
                    </a:lnTo>
                    <a:cubicBezTo>
                      <a:pt x="1216" y="409800"/>
                      <a:pt x="1216" y="409800"/>
                      <a:pt x="1216" y="410186"/>
                    </a:cubicBezTo>
                    <a:cubicBezTo>
                      <a:pt x="688" y="411221"/>
                      <a:pt x="319" y="412329"/>
                      <a:pt x="120" y="413473"/>
                    </a:cubicBezTo>
                    <a:lnTo>
                      <a:pt x="120" y="413473"/>
                    </a:lnTo>
                    <a:cubicBezTo>
                      <a:pt x="-40" y="414540"/>
                      <a:pt x="-40" y="415627"/>
                      <a:pt x="120" y="416694"/>
                    </a:cubicBezTo>
                    <a:cubicBezTo>
                      <a:pt x="120" y="416694"/>
                      <a:pt x="120" y="417210"/>
                      <a:pt x="120" y="417468"/>
                    </a:cubicBezTo>
                    <a:cubicBezTo>
                      <a:pt x="296" y="418510"/>
                      <a:pt x="598" y="419528"/>
                      <a:pt x="1022" y="420496"/>
                    </a:cubicBezTo>
                    <a:cubicBezTo>
                      <a:pt x="1022" y="420496"/>
                      <a:pt x="1022" y="420496"/>
                      <a:pt x="1022" y="420496"/>
                    </a:cubicBezTo>
                    <a:cubicBezTo>
                      <a:pt x="1022" y="420496"/>
                      <a:pt x="1667" y="421398"/>
                      <a:pt x="1925" y="421914"/>
                    </a:cubicBezTo>
                    <a:cubicBezTo>
                      <a:pt x="2317" y="422561"/>
                      <a:pt x="2747" y="423185"/>
                      <a:pt x="3213" y="423782"/>
                    </a:cubicBezTo>
                    <a:lnTo>
                      <a:pt x="3213" y="423782"/>
                    </a:lnTo>
                    <a:cubicBezTo>
                      <a:pt x="3541" y="424060"/>
                      <a:pt x="3885" y="424318"/>
                      <a:pt x="4244" y="424555"/>
                    </a:cubicBezTo>
                    <a:cubicBezTo>
                      <a:pt x="4801" y="425082"/>
                      <a:pt x="5405" y="425557"/>
                      <a:pt x="6048" y="425973"/>
                    </a:cubicBezTo>
                    <a:cubicBezTo>
                      <a:pt x="6552" y="426236"/>
                      <a:pt x="7068" y="426472"/>
                      <a:pt x="7595" y="426682"/>
                    </a:cubicBezTo>
                    <a:lnTo>
                      <a:pt x="9528" y="427390"/>
                    </a:lnTo>
                    <a:lnTo>
                      <a:pt x="11203" y="427390"/>
                    </a:lnTo>
                    <a:lnTo>
                      <a:pt x="12621" y="428550"/>
                    </a:lnTo>
                    <a:lnTo>
                      <a:pt x="13523" y="428550"/>
                    </a:lnTo>
                    <a:lnTo>
                      <a:pt x="14360" y="428550"/>
                    </a:lnTo>
                    <a:cubicBezTo>
                      <a:pt x="15541" y="428439"/>
                      <a:pt x="16695" y="428135"/>
                      <a:pt x="17775" y="427648"/>
                    </a:cubicBezTo>
                    <a:lnTo>
                      <a:pt x="196389" y="349102"/>
                    </a:lnTo>
                    <a:lnTo>
                      <a:pt x="374744" y="427455"/>
                    </a:lnTo>
                    <a:cubicBezTo>
                      <a:pt x="376362" y="428192"/>
                      <a:pt x="378121" y="428566"/>
                      <a:pt x="379899" y="428550"/>
                    </a:cubicBezTo>
                    <a:lnTo>
                      <a:pt x="379899" y="428550"/>
                    </a:lnTo>
                    <a:cubicBezTo>
                      <a:pt x="380966" y="428531"/>
                      <a:pt x="382027" y="428380"/>
                      <a:pt x="383056" y="428099"/>
                    </a:cubicBezTo>
                    <a:lnTo>
                      <a:pt x="383958" y="428099"/>
                    </a:lnTo>
                    <a:cubicBezTo>
                      <a:pt x="384777" y="427789"/>
                      <a:pt x="385574" y="427423"/>
                      <a:pt x="386342" y="427004"/>
                    </a:cubicBezTo>
                    <a:lnTo>
                      <a:pt x="386922" y="426617"/>
                    </a:lnTo>
                    <a:cubicBezTo>
                      <a:pt x="387765" y="426086"/>
                      <a:pt x="388544" y="425459"/>
                      <a:pt x="389242" y="424749"/>
                    </a:cubicBezTo>
                    <a:lnTo>
                      <a:pt x="389242" y="424749"/>
                    </a:lnTo>
                    <a:cubicBezTo>
                      <a:pt x="389745" y="424119"/>
                      <a:pt x="390197" y="423451"/>
                      <a:pt x="390595" y="422751"/>
                    </a:cubicBezTo>
                    <a:cubicBezTo>
                      <a:pt x="390876" y="422336"/>
                      <a:pt x="391134" y="421906"/>
                      <a:pt x="391368" y="421462"/>
                    </a:cubicBezTo>
                    <a:cubicBezTo>
                      <a:pt x="391368" y="421462"/>
                      <a:pt x="391368" y="421462"/>
                      <a:pt x="391368" y="421462"/>
                    </a:cubicBezTo>
                    <a:cubicBezTo>
                      <a:pt x="391804" y="420476"/>
                      <a:pt x="392107" y="419436"/>
                      <a:pt x="392270" y="418370"/>
                    </a:cubicBezTo>
                    <a:cubicBezTo>
                      <a:pt x="392270" y="418370"/>
                      <a:pt x="392270" y="417919"/>
                      <a:pt x="392270" y="417661"/>
                    </a:cubicBezTo>
                    <a:cubicBezTo>
                      <a:pt x="392675" y="416414"/>
                      <a:pt x="392850" y="415104"/>
                      <a:pt x="392786" y="413795"/>
                    </a:cubicBezTo>
                    <a:close/>
                    <a:moveTo>
                      <a:pt x="283247" y="255607"/>
                    </a:moveTo>
                    <a:lnTo>
                      <a:pt x="218168" y="211598"/>
                    </a:lnTo>
                    <a:lnTo>
                      <a:pt x="249547" y="190142"/>
                    </a:lnTo>
                    <a:close/>
                    <a:moveTo>
                      <a:pt x="196260" y="86273"/>
                    </a:moveTo>
                    <a:lnTo>
                      <a:pt x="237691" y="166881"/>
                    </a:lnTo>
                    <a:lnTo>
                      <a:pt x="195293" y="196070"/>
                    </a:lnTo>
                    <a:lnTo>
                      <a:pt x="156632" y="170296"/>
                    </a:lnTo>
                    <a:cubicBezTo>
                      <a:pt x="155793" y="169711"/>
                      <a:pt x="154884" y="169234"/>
                      <a:pt x="153926" y="168878"/>
                    </a:cubicBezTo>
                    <a:close/>
                    <a:moveTo>
                      <a:pt x="142263" y="191366"/>
                    </a:moveTo>
                    <a:lnTo>
                      <a:pt x="172483" y="211792"/>
                    </a:lnTo>
                    <a:lnTo>
                      <a:pt x="109273" y="255156"/>
                    </a:lnTo>
                    <a:close/>
                    <a:moveTo>
                      <a:pt x="40650" y="389310"/>
                    </a:moveTo>
                    <a:lnTo>
                      <a:pt x="86141" y="300647"/>
                    </a:lnTo>
                    <a:lnTo>
                      <a:pt x="164300" y="334991"/>
                    </a:lnTo>
                    <a:close/>
                    <a:moveTo>
                      <a:pt x="112752" y="284216"/>
                    </a:moveTo>
                    <a:lnTo>
                      <a:pt x="195422" y="227320"/>
                    </a:lnTo>
                    <a:lnTo>
                      <a:pt x="279703" y="284345"/>
                    </a:lnTo>
                    <a:lnTo>
                      <a:pt x="196389" y="320944"/>
                    </a:lnTo>
                    <a:close/>
                    <a:moveTo>
                      <a:pt x="331831" y="380482"/>
                    </a:moveTo>
                    <a:lnTo>
                      <a:pt x="228413" y="335055"/>
                    </a:lnTo>
                    <a:lnTo>
                      <a:pt x="306443" y="300776"/>
                    </a:lnTo>
                    <a:lnTo>
                      <a:pt x="351870" y="389245"/>
                    </a:lnTo>
                    <a:close/>
                  </a:path>
                </a:pathLst>
              </a:custGeom>
              <a:grpFill/>
              <a:ln w="6350"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100" dirty="0">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40212475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4_Office Theme">
  <a:themeElements>
    <a:clrScheme name="LatentView">
      <a:dk1>
        <a:sysClr val="windowText" lastClr="000000"/>
      </a:dk1>
      <a:lt1>
        <a:sysClr val="window" lastClr="FFFFFF"/>
      </a:lt1>
      <a:dk2>
        <a:srgbClr val="44546A"/>
      </a:dk2>
      <a:lt2>
        <a:srgbClr val="E7E6E6"/>
      </a:lt2>
      <a:accent1>
        <a:srgbClr val="1957A3"/>
      </a:accent1>
      <a:accent2>
        <a:srgbClr val="7F7F7F"/>
      </a:accent2>
      <a:accent3>
        <a:srgbClr val="178CCB"/>
      </a:accent3>
      <a:accent4>
        <a:srgbClr val="18A3AC"/>
      </a:accent4>
      <a:accent5>
        <a:srgbClr val="D1A426"/>
      </a:accent5>
      <a:accent6>
        <a:srgbClr val="052049"/>
      </a:accent6>
      <a:hlink>
        <a:srgbClr val="1957A3"/>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6090</TotalTime>
  <Words>3312</Words>
  <Application>Microsoft Office PowerPoint</Application>
  <PresentationFormat>Widescreen</PresentationFormat>
  <Paragraphs>1052</Paragraphs>
  <Slides>38</Slides>
  <Notes>13</Notes>
  <HiddenSlides>1</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38</vt:i4>
      </vt:variant>
    </vt:vector>
  </HeadingPairs>
  <TitlesOfParts>
    <vt:vector size="47" baseType="lpstr">
      <vt:lpstr>Arial</vt:lpstr>
      <vt:lpstr>Avenir Book</vt:lpstr>
      <vt:lpstr>Calibri</vt:lpstr>
      <vt:lpstr>Calibri Light</vt:lpstr>
      <vt:lpstr>Segoe UI</vt:lpstr>
      <vt:lpstr>Wingdings</vt:lpstr>
      <vt:lpstr>4_Office Theme</vt:lpstr>
      <vt:lpstr>2_Office Theme</vt:lpstr>
      <vt:lpstr>think-cell Slide</vt:lpstr>
      <vt:lpstr>LatentView Analytics</vt:lpstr>
      <vt:lpstr>Agenda</vt:lpstr>
      <vt:lpstr>PowerPoint Presentation</vt:lpstr>
      <vt:lpstr>LatentView Analytics is a recognized leader in Analytics and Insights</vt:lpstr>
      <vt:lpstr>Trusted Analytics Partner to leading companies</vt:lpstr>
      <vt:lpstr>Driving business benefits for our clients</vt:lpstr>
      <vt:lpstr>LatentView – The Trusted Analytics Partner</vt:lpstr>
      <vt:lpstr>Enabling the data driven decision-making journey by…</vt:lpstr>
      <vt:lpstr>Five principles we follow that drive successful engagements</vt:lpstr>
      <vt:lpstr>PowerPoint Presentation</vt:lpstr>
      <vt:lpstr>Business objectives</vt:lpstr>
      <vt:lpstr>PowerPoint Presentation</vt:lpstr>
      <vt:lpstr>Solution Approach : Stock out index</vt:lpstr>
      <vt:lpstr>Sample illustrative UI</vt:lpstr>
      <vt:lpstr>Sample illustrative UI</vt:lpstr>
      <vt:lpstr>Data Available</vt:lpstr>
      <vt:lpstr>PowerPoint Presentation</vt:lpstr>
      <vt:lpstr>Solution Approach : Milk route planning</vt:lpstr>
      <vt:lpstr>Sample illustrative UI</vt:lpstr>
      <vt:lpstr>Sample illustrative UI</vt:lpstr>
      <vt:lpstr>PowerPoint Presentation</vt:lpstr>
      <vt:lpstr>Solution Approach</vt:lpstr>
      <vt:lpstr>Sample simulator UI</vt:lpstr>
      <vt:lpstr>PowerPoint Presentation</vt:lpstr>
      <vt:lpstr>PowerPoint Presentation</vt:lpstr>
      <vt:lpstr>PowerPoint Presentation</vt:lpstr>
      <vt:lpstr>PowerPoint Presentation</vt:lpstr>
      <vt:lpstr>PowerPoint Presentation</vt:lpstr>
      <vt:lpstr>PowerPoint Presentation</vt:lpstr>
      <vt:lpstr>Timelines for the use cases – Stock out</vt:lpstr>
      <vt:lpstr>Timelines for the use cases – Raw material inventory</vt:lpstr>
      <vt:lpstr>Timelines for the use cases – Milk Run routing</vt:lpstr>
      <vt:lpstr>PowerPoint Presentation</vt:lpstr>
      <vt:lpstr>Project assumptions</vt:lpstr>
      <vt:lpstr>PowerPoint Presentation</vt:lpstr>
      <vt:lpstr>Scope for the POC</vt:lpstr>
      <vt:lpstr>Thank You</vt:lpstr>
      <vt:lpstr>Overall Technical Architecture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LatentView Analytics Corporate Presentation</dc:title>
  <dc:creator>abhineet basan</dc:creator>
  <cp:lastModifiedBy>Srinivasan Saketh</cp:lastModifiedBy>
  <cp:revision>636</cp:revision>
  <dcterms:created xsi:type="dcterms:W3CDTF">2018-01-02T12:56:45Z</dcterms:created>
  <dcterms:modified xsi:type="dcterms:W3CDTF">2021-04-16T06:50:04Z</dcterms:modified>
</cp:coreProperties>
</file>